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60" r:id="rId11"/>
    <p:sldId id="288" r:id="rId12"/>
    <p:sldId id="287" r:id="rId13"/>
    <p:sldId id="271" r:id="rId14"/>
    <p:sldId id="273" r:id="rId15"/>
    <p:sldId id="272" r:id="rId16"/>
    <p:sldId id="285" r:id="rId17"/>
    <p:sldId id="286" r:id="rId18"/>
    <p:sldId id="262" r:id="rId19"/>
    <p:sldId id="263" r:id="rId20"/>
    <p:sldId id="264" r:id="rId21"/>
    <p:sldId id="265" r:id="rId22"/>
    <p:sldId id="270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66"/>
    <a:srgbClr val="009900"/>
    <a:srgbClr val="CC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9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5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8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7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6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7D9A-F518-48EB-9C90-EB2D072E876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32" y="142852"/>
            <a:ext cx="8451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НЕРВОВОЇ СИСТЕМИ.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І ПЕРИФЕРИЧНА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СИСТЕМА ЛЮДИНИ.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5936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84285"/>
            <a:ext cx="2643206" cy="347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rvnayasistema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219972" cy="281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" y="0"/>
            <a:ext cx="91401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нервової системи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Забезпечує узгоджену роботу клітин, тканин, органів і їх систем</a:t>
            </a:r>
          </a:p>
          <a:p>
            <a:pPr>
              <a:buBlip>
                <a:blip r:embed="rId2"/>
              </a:buBlip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Здійснює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організму із зовнішнім середовищем</a:t>
            </a:r>
          </a:p>
          <a:p>
            <a:pPr>
              <a:buBlip>
                <a:blip r:embed="rId2"/>
              </a:buBlip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Діяльність нервової системи лежить в основі почуттів, навчання, </a:t>
            </a:r>
          </a:p>
          <a:p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яті, мови і     мислення – психічних процесів, за допомогою яких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не тільки пізнає     навколишнє середовище, але і  може активно змінити його.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ages(6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290644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9357" y="3212976"/>
            <a:ext cx="296916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эмоции-етей-страх-49461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8502" y="3356992"/>
            <a:ext cx="284549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нервової системи</a:t>
            </a:r>
            <a:endParaRPr lang="ru-RU" sz="5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31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 нервової системи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Анатомічно нервову систему поділяють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НЕРВОВА СИСТЕМА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</a:t>
            </a:r>
            <a:r>
              <a:rPr lang="uk-UA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мозок                                   Спинний </a:t>
            </a:r>
            <a:r>
              <a:rPr lang="uk-UA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024336" cy="270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051720" y="2060848"/>
            <a:ext cx="792088" cy="72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5936" y="2060848"/>
            <a:ext cx="1080120" cy="72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23750"/>
          <a:stretch/>
        </p:blipFill>
        <p:spPr bwMode="auto">
          <a:xfrm>
            <a:off x="5451304" y="2708920"/>
            <a:ext cx="2880320" cy="32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51924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33CC"/>
                </a:solidFill>
              </a:rPr>
              <a:t>Периферична нервова система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277146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33CC"/>
                </a:solidFill>
              </a:rPr>
              <a:t>Черепно-мозкові нерви</a:t>
            </a:r>
          </a:p>
          <a:p>
            <a:pPr algn="ctr"/>
            <a:r>
              <a:rPr lang="uk-UA" sz="2000" b="1" i="1" dirty="0" smtClean="0">
                <a:solidFill>
                  <a:srgbClr val="0033CC"/>
                </a:solidFill>
              </a:rPr>
              <a:t>(12 пар)</a:t>
            </a:r>
          </a:p>
          <a:p>
            <a:pPr algn="ctr"/>
            <a:r>
              <a:rPr lang="uk-UA" sz="2000" b="1" i="1" dirty="0" smtClean="0">
                <a:solidFill>
                  <a:srgbClr val="0033CC"/>
                </a:solidFill>
              </a:rPr>
              <a:t>Спинномозкові нерви</a:t>
            </a:r>
          </a:p>
          <a:p>
            <a:pPr algn="ctr"/>
            <a:r>
              <a:rPr lang="uk-UA" sz="2000" b="1" i="1" dirty="0" smtClean="0">
                <a:solidFill>
                  <a:srgbClr val="0033CC"/>
                </a:solidFill>
              </a:rPr>
              <a:t>(31 пара)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785926"/>
            <a:ext cx="309264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0033CC"/>
                </a:solidFill>
              </a:rPr>
              <a:t>Нервові сплетіння і вузли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857356" y="785794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5572132" y="857232"/>
            <a:ext cx="1189131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slide-24.jpg"/>
          <p:cNvPicPr>
            <a:picLocks noChangeAspect="1"/>
          </p:cNvPicPr>
          <p:nvPr/>
        </p:nvPicPr>
        <p:blipFill>
          <a:blip r:embed="rId2" cstate="print"/>
          <a:srcRect l="7657" t="10327" r="8801"/>
          <a:stretch>
            <a:fillRect/>
          </a:stretch>
        </p:blipFill>
        <p:spPr>
          <a:xfrm>
            <a:off x="142845" y="3286124"/>
            <a:ext cx="3460808" cy="2786082"/>
          </a:xfrm>
          <a:prstGeom prst="rect">
            <a:avLst/>
          </a:prstGeom>
        </p:spPr>
      </p:pic>
      <p:pic>
        <p:nvPicPr>
          <p:cNvPr id="10" name="Рисунок 9" descr="-1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3751364" cy="281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41058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C0066"/>
                </a:solidFill>
              </a:rPr>
              <a:t>ВЕГЕТАТИВНА НЕРВОВА СИСТЕМА</a:t>
            </a:r>
            <a:endParaRPr lang="ru-RU" sz="2800" b="1" i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201048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33CC"/>
                </a:solidFill>
              </a:rPr>
              <a:t>Симпатична 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785926"/>
            <a:ext cx="265649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33CC"/>
                </a:solidFill>
              </a:rPr>
              <a:t>Парасимпатична 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14480" y="92867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36413" y="892951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286124"/>
            <a:ext cx="38363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990000"/>
                </a:solidFill>
              </a:rPr>
              <a:t>Збільшує інтенсивність діяльності</a:t>
            </a:r>
          </a:p>
          <a:p>
            <a:pPr algn="ctr"/>
            <a:r>
              <a:rPr lang="uk-UA" b="1" i="1" dirty="0" smtClean="0">
                <a:solidFill>
                  <a:srgbClr val="990000"/>
                </a:solidFill>
              </a:rPr>
              <a:t>внутрішніх органів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286124"/>
            <a:ext cx="373050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990000"/>
                </a:solidFill>
              </a:rPr>
              <a:t>Зменшує </a:t>
            </a:r>
            <a:r>
              <a:rPr lang="uk-UA" b="1" i="1" dirty="0" err="1" smtClean="0">
                <a:solidFill>
                  <a:srgbClr val="990000"/>
                </a:solidFill>
              </a:rPr>
              <a:t>інтенсивніть</a:t>
            </a:r>
            <a:r>
              <a:rPr lang="uk-UA" b="1" i="1" dirty="0" smtClean="0">
                <a:solidFill>
                  <a:srgbClr val="990000"/>
                </a:solidFill>
              </a:rPr>
              <a:t> діяльності</a:t>
            </a:r>
          </a:p>
          <a:p>
            <a:pPr algn="ctr"/>
            <a:r>
              <a:rPr lang="uk-UA" b="1" i="1" dirty="0" smtClean="0">
                <a:solidFill>
                  <a:srgbClr val="990000"/>
                </a:solidFill>
              </a:rPr>
              <a:t>внутрішніх органів</a:t>
            </a:r>
            <a:endParaRPr lang="ru-RU" b="1" i="1" dirty="0">
              <a:solidFill>
                <a:srgbClr val="990000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rot="5400000">
            <a:off x="912018" y="2764301"/>
            <a:ext cx="1038533" cy="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857884" y="278605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2" y="-1"/>
            <a:ext cx="909967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 НС систему поділяють на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56" y="1196752"/>
            <a:ext cx="427590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Соматична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 роботу скелетних</a:t>
            </a:r>
          </a:p>
          <a:p>
            <a:pPr lvl="0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язів, органів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чуттів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залоз зовнішньої секреції, шкіри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6505" y="1196752"/>
            <a:ext cx="3911959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Вегетативна(автономна)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 роботу внутрішніх органів,</a:t>
            </a: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кровоносних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67744" y="928670"/>
            <a:ext cx="809954" cy="2680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24946" y="646330"/>
            <a:ext cx="623118" cy="5504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rombovidna-myaz-funkcyi-velika-mala-rombopodbn-myazi-spini_5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33364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c4a591088100672ca315dda24a35f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5753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99695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Сіра речовина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скупчення тіл нейронів та їх коротких відростків </a:t>
            </a:r>
            <a:r>
              <a:rPr lang="uk-UA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дендритів.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Біла речовина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довгих відростків </a:t>
            </a:r>
            <a:r>
              <a:rPr lang="uk-UA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аксонів.</a:t>
            </a:r>
            <a:endParaRPr lang="ru-RU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30041"/>
            <a:ext cx="549399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 вузли </a:t>
            </a:r>
            <a:r>
              <a:rPr lang="uk-UA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0" dirty="0" smtClean="0">
                <a:solidFill>
                  <a:srgbClr val="CC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дендритів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аксонів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uk-UA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3242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9067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 тіл нейронів у спинному і головному мозку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утворює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сіру речовину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скупчення відростків –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 речовину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age001 (1).jpg"/>
          <p:cNvPicPr>
            <a:picLocks noChangeAspect="1"/>
          </p:cNvPicPr>
          <p:nvPr/>
        </p:nvPicPr>
        <p:blipFill>
          <a:blip r:embed="rId2" cstate="print"/>
          <a:srcRect l="8639" t="7735" r="4044"/>
          <a:stretch>
            <a:fillRect/>
          </a:stretch>
        </p:blipFill>
        <p:spPr>
          <a:xfrm>
            <a:off x="2714612" y="1848245"/>
            <a:ext cx="3429024" cy="216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ra-bla-rechovina-golovnogo-mozku_4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3929067"/>
            <a:ext cx="3583237" cy="277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ervnayasistema-3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157" y="3929066"/>
            <a:ext cx="4179087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38274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НЕЙРОНІВ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03" y="1714488"/>
            <a:ext cx="250600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(рецепторні,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аферетні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доцентрові)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3786190"/>
            <a:ext cx="284565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Збудження передається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з периферії до вузлів або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центральної нервової системи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234" y="1643050"/>
            <a:ext cx="1313180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Вставні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(проміжні)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3786190"/>
            <a:ext cx="1992853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Передають імпульси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всередині нервової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системи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1488" y="1571612"/>
            <a:ext cx="253088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Рухові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ефекторні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еферентні,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відцентрові)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857628"/>
            <a:ext cx="24208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Спрямовують імпульс до 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робочих органів</a:t>
            </a:r>
            <a:endParaRPr lang="ru-RU" b="1" dirty="0">
              <a:latin typeface="Monotype Corsiva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714480" y="928670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43372" y="12858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3570" y="92867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57224" y="328612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57620" y="307181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000892" y="321468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7868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latin typeface="Monotype Corsiva" pitchFamily="66" charset="0"/>
              </a:rPr>
              <a:t>Мета</a:t>
            </a:r>
            <a:r>
              <a:rPr lang="en-US" sz="3200" b="1" dirty="0" smtClean="0">
                <a:solidFill>
                  <a:srgbClr val="00B050"/>
                </a:solidFill>
                <a:latin typeface="Monotype Corsiva" pitchFamily="66" charset="0"/>
              </a:rPr>
              <a:t>:</a:t>
            </a:r>
            <a:endParaRPr lang="ru-RU" sz="32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осв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ітня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ознайомити учнів з особливостями будови й основними органами нервової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системи людини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розвивальна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розвивати вміння логічно мислити, знаходити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зв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язки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між особливостями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будови і функціями біологічних структур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виховна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виховувати розуміння значення нормального функціонування нервової системи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для збереження здоров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87ea3d9d9a7fda1f42f502a7487f0a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25" y="4797450"/>
            <a:ext cx="3357586" cy="187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77072"/>
            <a:ext cx="321471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zabolevanija-nervnoj-sistemy-detej-simptomy_1.jpeg"/>
          <p:cNvPicPr>
            <a:picLocks noChangeAspect="1"/>
          </p:cNvPicPr>
          <p:nvPr/>
        </p:nvPicPr>
        <p:blipFill>
          <a:blip r:embed="rId4" cstate="print"/>
          <a:srcRect r="6383" b="18440"/>
          <a:stretch>
            <a:fillRect/>
          </a:stretch>
        </p:blipFill>
        <p:spPr>
          <a:xfrm>
            <a:off x="1805971" y="4077072"/>
            <a:ext cx="4214842" cy="220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907"/>
            <a:ext cx="86061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Нерви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язують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відділи головного спинного  мозку з іншими органами і виконують провідникову функцію – ними </a:t>
            </a:r>
            <a:r>
              <a:rPr lang="uk-UA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 нервові імпульси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імпульсу від одного відростка нейрона до іншого здійснюється хімічним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за допомогою спеціальних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міжнейронних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контактів – 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синапсів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</a:t>
            </a:r>
            <a:r>
              <a:rPr lang="uk-UA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складається</a:t>
            </a:r>
            <a:r>
              <a:rPr lang="en-US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i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пресинаптичної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синоптичної щілини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постсинаптичної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Речовини, що передають імпульс від однієї поверхні до іншої називаються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медіаторами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 descr="80223977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7959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3906" y="3507959"/>
            <a:ext cx="3910569" cy="277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_010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98971" cy="3500438"/>
          </a:xfrm>
          <a:prstGeom prst="rect">
            <a:avLst/>
          </a:prstGeom>
        </p:spPr>
      </p:pic>
      <p:pic>
        <p:nvPicPr>
          <p:cNvPr id="3" name="Рисунок 2" descr="Synapse_Illustration_u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607" y="2786058"/>
            <a:ext cx="5604393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36712"/>
            <a:ext cx="9324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нервова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регулює всі процеси, що відбуваються в організмі, забезпечуючи індивідуальне пристосування його до мінливих умов існування,сприймає вплив на організм різних подразників, здійснює їх аналіз і синтез, та формує потік нервових імпульсів до робочих органів, визначає поведінку людини, її взаємодію з постійно змінюваним зовнішнім середовищем.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Ekologiya_i_zdorove_cheloveka_sovremennaya_obstanovka_i_vliyani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861048"/>
            <a:ext cx="4286279" cy="267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Vliyanie_cheloveka_na_okruzhayushuyu_sredu_kak_predotvratit_katastrofu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111" y="4000504"/>
            <a:ext cx="4367351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2" y="116632"/>
            <a:ext cx="94666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знаєте ви, що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знищує нервові клітини головного мозку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літр пива вбиває до 6000     нервових клітин, а 100 грам горілки – 7000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тілі дорослої людини близько 75 км нервів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нервова система людини містить близько 10млрд нейронів 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найтонші нервові волокна мають поперечний зріз у розмірі лише 0,5 мікрометра, товстіші – 20 мікрометрів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entralna-ta-periferichna-nervova-sistema-budova-funkcyi_4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370" y="3937187"/>
            <a:ext cx="3571900" cy="175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ord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937187"/>
            <a:ext cx="2347228" cy="328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eurosurger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6810" y="4214819"/>
            <a:ext cx="2430153" cy="241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регуляція –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регуляція діяльності організму за допомогою нервових імпульсів.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 імпульси надходять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участю двох процесів</a:t>
            </a:r>
          </a:p>
          <a:p>
            <a:pPr marL="0" indent="0" algn="ctr">
              <a:buNone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         Гальмування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43808" y="2078529"/>
            <a:ext cx="12241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3968" y="2062572"/>
            <a:ext cx="136815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028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148" y="0"/>
            <a:ext cx="8686800" cy="149817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тканина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клітин і міжклітинної речовини, що забезпечують нервову регуляцію організму людини.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 b="8686"/>
          <a:stretch/>
        </p:blipFill>
        <p:spPr bwMode="auto">
          <a:xfrm>
            <a:off x="467544" y="1634846"/>
            <a:ext cx="820891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структурна і функціональна одиниця нервової системи.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760790" cy="34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42088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швидкості передачі імпульсів 400км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03" y="786061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Нейроглія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сукупність клітинних елементів нервової тканини – 40%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3" y="1316066"/>
            <a:ext cx="8348297" cy="554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" y="1316066"/>
            <a:ext cx="1944215" cy="14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85293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реакція - відповідь організму на подразнення, яка здійснюється за участю НС.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рефлексів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680520" cy="491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/>
          <a:stretch/>
        </p:blipFill>
        <p:spPr bwMode="auto">
          <a:xfrm>
            <a:off x="51458" y="3099974"/>
            <a:ext cx="4304517" cy="356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3711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по якому  проходить  нервовий імпульс.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ланок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1.Рецептор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Доцентровий нейрон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центру.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 системи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Відцентровий нейрон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 нейронів центральної нервової системи, де відбувається переробка інформації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Руховий нейрон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 імпульси до робочих органів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робочий орган (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ефектор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84775" cy="255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66" y="100778"/>
            <a:ext cx="8532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Нервова система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 сукупність структур нервової  тканини, які здійснюють сприймання, аналіз і передачу інформації, що забезпечують пристосування організму до умов середовища ( 20 млрд. нервових клітин).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 всіх хребетних і людини нервова система трубчастого типу. У зародка вона закладається у вигляді трубки, а потім розрізняють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головний і спинний мозок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n3033940.jpg"/>
          <p:cNvPicPr>
            <a:picLocks noChangeAspect="1"/>
          </p:cNvPicPr>
          <p:nvPr/>
        </p:nvPicPr>
        <p:blipFill>
          <a:blip r:embed="rId2" cstate="print"/>
          <a:srcRect r="3125" b="6875"/>
          <a:stretch>
            <a:fillRect/>
          </a:stretch>
        </p:blipFill>
        <p:spPr>
          <a:xfrm>
            <a:off x="821505" y="3118613"/>
            <a:ext cx="2357454" cy="2266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047_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959" y="3717032"/>
            <a:ext cx="2786082" cy="225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zadorozhniy-8-bio-69.jpg"/>
          <p:cNvPicPr>
            <a:picLocks noChangeAspect="1"/>
          </p:cNvPicPr>
          <p:nvPr/>
        </p:nvPicPr>
        <p:blipFill>
          <a:blip r:embed="rId4" cstate="print"/>
          <a:srcRect r="-198" b="7759"/>
          <a:stretch>
            <a:fillRect/>
          </a:stretch>
        </p:blipFill>
        <p:spPr>
          <a:xfrm>
            <a:off x="6249912" y="2348088"/>
            <a:ext cx="2357454" cy="450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620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Нервова регуляція – це регуляція діяльності організму за допомогою нервових імпульсів.</vt:lpstr>
      <vt:lpstr>Нервова тканина – це сукупність клітин і міжклітинної речовини, що забезпечують нервову регуляцію організму людини.</vt:lpstr>
      <vt:lpstr>Нейрон – структурна і функціональна одиниця нервової системи.</vt:lpstr>
      <vt:lpstr>Нейроглія – сукупність клітинних елементів нервової тканини – 40%</vt:lpstr>
      <vt:lpstr>Рефлекс – реакція - відповідь організму на подразнення, яка здійснюється за участю НС.  За допомогою рефлексів регулюються всі основні фізіологічні функції.</vt:lpstr>
      <vt:lpstr>Рефлекторна дуга – шлях по якому  проходить  нервовий імпульс.  Він складається з обов’язкових  5 ланок:  1.Рецептор  2. Доцентровий нейрон– чутливі нервові волокна, що проводять збудження до центру.  3. Центр нервової системи 4. Відцентровий нейрон -  тіла нейронів центральної нервової системи, де відбувається переробка інформації  5. Руховий нейрон, по якому надходять імпульси до робочих органів  робочий орган (ефектор). </vt:lpstr>
      <vt:lpstr>Презентация PowerPoint</vt:lpstr>
      <vt:lpstr>Презентация PowerPoint</vt:lpstr>
      <vt:lpstr>Будова нервової системи</vt:lpstr>
      <vt:lpstr>Відділи нервової системи</vt:lpstr>
      <vt:lpstr>Презентация PowerPoint</vt:lpstr>
      <vt:lpstr>Презентация PowerPoint</vt:lpstr>
      <vt:lpstr>Презентация PowerPoint</vt:lpstr>
      <vt:lpstr>Сіра речовина – скупчення тіл нейронів та їх коротких відростків дендритів. Біла речовина – сукупність довгих відростків аксонів.</vt:lpstr>
      <vt:lpstr>Нервові вузли -  це скупчення нервових клітин, що складається з тіл, дендритів і аксонів нервових клітин.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 Windows</cp:lastModifiedBy>
  <cp:revision>67</cp:revision>
  <dcterms:created xsi:type="dcterms:W3CDTF">2018-02-17T14:22:18Z</dcterms:created>
  <dcterms:modified xsi:type="dcterms:W3CDTF">2022-02-10T14:44:46Z</dcterms:modified>
</cp:coreProperties>
</file>