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9" r:id="rId13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39181-A0C1-4BC5-85EA-2D4AB6FD8F9F}" type="datetimeFigureOut">
              <a:rPr lang="uk-UA" smtClean="0"/>
              <a:t>23.01.2022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10EB2-1DAC-4CA2-8579-68F47D94497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21464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39181-A0C1-4BC5-85EA-2D4AB6FD8F9F}" type="datetimeFigureOut">
              <a:rPr lang="uk-UA" smtClean="0"/>
              <a:t>23.01.2022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10EB2-1DAC-4CA2-8579-68F47D94497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73873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39181-A0C1-4BC5-85EA-2D4AB6FD8F9F}" type="datetimeFigureOut">
              <a:rPr lang="uk-UA" smtClean="0"/>
              <a:t>23.01.2022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10EB2-1DAC-4CA2-8579-68F47D94497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27275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39181-A0C1-4BC5-85EA-2D4AB6FD8F9F}" type="datetimeFigureOut">
              <a:rPr lang="uk-UA" smtClean="0"/>
              <a:t>23.01.2022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10EB2-1DAC-4CA2-8579-68F47D94497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19546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39181-A0C1-4BC5-85EA-2D4AB6FD8F9F}" type="datetimeFigureOut">
              <a:rPr lang="uk-UA" smtClean="0"/>
              <a:t>23.01.2022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10EB2-1DAC-4CA2-8579-68F47D94497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81186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39181-A0C1-4BC5-85EA-2D4AB6FD8F9F}" type="datetimeFigureOut">
              <a:rPr lang="uk-UA" smtClean="0"/>
              <a:t>23.01.2022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10EB2-1DAC-4CA2-8579-68F47D94497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04687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39181-A0C1-4BC5-85EA-2D4AB6FD8F9F}" type="datetimeFigureOut">
              <a:rPr lang="uk-UA" smtClean="0"/>
              <a:t>23.01.2022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10EB2-1DAC-4CA2-8579-68F47D94497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00259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39181-A0C1-4BC5-85EA-2D4AB6FD8F9F}" type="datetimeFigureOut">
              <a:rPr lang="uk-UA" smtClean="0"/>
              <a:t>23.01.2022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10EB2-1DAC-4CA2-8579-68F47D94497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44938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39181-A0C1-4BC5-85EA-2D4AB6FD8F9F}" type="datetimeFigureOut">
              <a:rPr lang="uk-UA" smtClean="0"/>
              <a:t>23.01.2022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10EB2-1DAC-4CA2-8579-68F47D94497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93168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39181-A0C1-4BC5-85EA-2D4AB6FD8F9F}" type="datetimeFigureOut">
              <a:rPr lang="uk-UA" smtClean="0"/>
              <a:t>23.01.2022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10EB2-1DAC-4CA2-8579-68F47D94497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83850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39181-A0C1-4BC5-85EA-2D4AB6FD8F9F}" type="datetimeFigureOut">
              <a:rPr lang="uk-UA" smtClean="0"/>
              <a:t>23.01.2022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10EB2-1DAC-4CA2-8579-68F47D94497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98366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539181-A0C1-4BC5-85EA-2D4AB6FD8F9F}" type="datetimeFigureOut">
              <a:rPr lang="uk-UA" smtClean="0"/>
              <a:t>23.01.2022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310EB2-1DAC-4CA2-8579-68F47D94497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61669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196752"/>
            <a:ext cx="7772400" cy="1899642"/>
          </a:xfrm>
        </p:spPr>
        <p:txBody>
          <a:bodyPr>
            <a:normAutofit fontScale="90000"/>
          </a:bodyPr>
          <a:lstStyle/>
          <a:p>
            <a:r>
              <a:rPr lang="uk-UA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Функціональна залежність між величинами як математична модель реальних процесів</a:t>
            </a:r>
            <a:endParaRPr lang="uk-UA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Ð ÐµÐ·ÑÐ»ÑÑÐ°Ñ Ð¿Ð¾ÑÑÐºÑ Ð·Ð¾Ð±ÑÐ°Ð¶ÐµÐ½Ñ Ð·Ð° Ð·Ð°Ð¿Ð¸ÑÐ¾Ð¼ &quot;ÑÑÐ½ÐºÑÑÑ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737" y="2885013"/>
            <a:ext cx="3695802" cy="3972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7854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561554"/>
            <a:ext cx="22605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 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uk-UA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75855" y="1404052"/>
            <a:ext cx="247920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Розв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язання</a:t>
            </a:r>
            <a:r>
              <a:rPr lang="uk-UA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uk-UA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47005" y="5738270"/>
            <a:ext cx="81369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84250" algn="just"/>
            <a:r>
              <a:rPr lang="ru-RU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r>
              <a:rPr lang="en-US" sz="28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-20):5=</a:t>
            </a:r>
            <a:r>
              <a:rPr lang="uk-UA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80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:5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ru-RU" sz="28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endParaRPr lang="uk-UA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2775" y="3371790"/>
            <a:ext cx="353494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7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uk-UA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=20+5</a:t>
            </a:r>
            <a:r>
              <a:rPr lang="en-US" sz="72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endParaRPr lang="uk-UA" sz="72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92116" y="4493151"/>
            <a:ext cx="6623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залежна </a:t>
            </a:r>
          </a:p>
          <a:p>
            <a:r>
              <a:rPr lang="uk-UA" sz="1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змінна</a:t>
            </a:r>
            <a:endParaRPr lang="uk-UA" sz="1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198718" y="4493151"/>
            <a:ext cx="7889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0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незалежна </a:t>
            </a:r>
          </a:p>
          <a:p>
            <a:r>
              <a:rPr lang="uk-UA" sz="10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змінна</a:t>
            </a:r>
            <a:endParaRPr lang="uk-UA" sz="10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38869" y="2012111"/>
            <a:ext cx="48442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/>
            <a:r>
              <a:rPr lang="en-US" sz="28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8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Штриховая стрелка вправо 8"/>
          <p:cNvSpPr/>
          <p:nvPr/>
        </p:nvSpPr>
        <p:spPr>
          <a:xfrm>
            <a:off x="3897739" y="3771768"/>
            <a:ext cx="629578" cy="484632"/>
          </a:xfrm>
          <a:prstGeom prst="strip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" name="TextBox 9"/>
          <p:cNvSpPr txBox="1"/>
          <p:nvPr/>
        </p:nvSpPr>
        <p:spPr>
          <a:xfrm>
            <a:off x="4646349" y="2859922"/>
            <a:ext cx="4249881" cy="23083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uk-UA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72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uk-UA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uk-UA" sz="7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en-US" sz="7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uk-UA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endParaRPr lang="en-US" sz="7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72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7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=(</a:t>
            </a:r>
            <a:r>
              <a:rPr lang="en-US" sz="72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7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-20):5</a:t>
            </a:r>
            <a:endParaRPr lang="uk-UA" sz="7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23297" y="2243912"/>
            <a:ext cx="749371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Температура </a:t>
            </a:r>
            <a:r>
              <a:rPr lang="ru-RU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кипіння</a:t>
            </a:r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води Т=100°С, </a:t>
            </a:r>
            <a:r>
              <a:rPr lang="ru-RU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тод</a:t>
            </a:r>
            <a:r>
              <a:rPr lang="uk-UA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endParaRPr lang="uk-UA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1712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8186" y="692696"/>
            <a:ext cx="519192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Якщо </a:t>
            </a:r>
            <a:r>
              <a:rPr lang="uk-UA" sz="32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кожному</a:t>
            </a:r>
            <a:r>
              <a:rPr lang="uk-UA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значенню </a:t>
            </a:r>
            <a:r>
              <a:rPr lang="uk-UA" sz="32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незалежної змінної</a:t>
            </a:r>
            <a:r>
              <a:rPr lang="uk-UA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відповідає</a:t>
            </a:r>
            <a:r>
              <a:rPr lang="uk-UA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єдине</a:t>
            </a:r>
            <a:r>
              <a:rPr lang="uk-UA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значення </a:t>
            </a:r>
            <a:r>
              <a:rPr lang="uk-UA" sz="32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залежної змінної</a:t>
            </a:r>
            <a:r>
              <a:rPr lang="uk-UA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то таку залежність називають </a:t>
            </a:r>
            <a:r>
              <a:rPr lang="uk-UA" sz="32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функціональною залежністю</a:t>
            </a:r>
            <a:r>
              <a:rPr lang="uk-UA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або </a:t>
            </a:r>
            <a:r>
              <a:rPr lang="uk-UA" sz="32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функцією</a:t>
            </a:r>
            <a:endParaRPr lang="uk-UA" sz="32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95536" y="4437112"/>
                <a:ext cx="8301952" cy="20621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uk-UA" sz="3200" dirty="0" smtClean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Функція</a:t>
                </a:r>
                <a:r>
                  <a:rPr lang="uk-UA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позначається однією буквою </a:t>
                </a:r>
                <a:r>
                  <a:rPr lang="en-US" sz="3200" b="1" dirty="0" smtClean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:r>
                  <a:rPr lang="uk-UA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або </a:t>
                </a:r>
                <a:r>
                  <a:rPr lang="en-US" sz="3200" b="1" dirty="0" smtClean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f(</a:t>
                </a:r>
                <a:r>
                  <a:rPr lang="en-US" sz="3200" b="1" dirty="0" smtClean="0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US" sz="3200" b="1" dirty="0" smtClean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r>
                  <a:rPr lang="uk-UA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або рівністю </a:t>
                </a:r>
                <a:r>
                  <a:rPr lang="en-US" sz="3200" b="1" dirty="0" smtClean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:r>
                  <a:rPr lang="en-US" sz="3200" b="1" dirty="0" smtClean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f(</a:t>
                </a:r>
                <a:r>
                  <a:rPr lang="en-US" sz="3200" b="1" dirty="0" smtClean="0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US" sz="3200" b="1" dirty="0" smtClean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r>
                  <a:rPr lang="ru-RU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д</a:t>
                </a:r>
                <a:r>
                  <a:rPr lang="uk-UA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 </a:t>
                </a:r>
                <a:r>
                  <a:rPr lang="en-US" sz="3200" b="1" dirty="0" smtClean="0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</a:t>
                </a:r>
                <a:r>
                  <a:rPr lang="uk-UA" sz="3200" b="1" dirty="0" smtClean="0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незалежна змінна </a:t>
                </a:r>
                <a:r>
                  <a:rPr lang="uk-UA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або </a:t>
                </a:r>
                <a:r>
                  <a:rPr lang="uk-UA" sz="3200" b="1" dirty="0" smtClean="0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аргумент</a:t>
                </a:r>
                <a:r>
                  <a:rPr lang="uk-UA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sz="3200" b="1" dirty="0" smtClean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</a:t>
                </a:r>
                <a:r>
                  <a:rPr lang="uk-UA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</a:t>
                </a:r>
                <a:r>
                  <a:rPr lang="uk-UA" sz="3200" b="1" dirty="0" smtClean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залежна змінна</a:t>
                </a:r>
                <a:r>
                  <a:rPr lang="uk-UA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sz="3200" b="1" dirty="0" smtClean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y=f(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3200" b="1" i="1" smtClean="0">
                            <a:solidFill>
                              <a:srgbClr val="00B05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3200" b="1" i="1" smtClean="0">
                            <a:solidFill>
                              <a:srgbClr val="00B05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𝟎</m:t>
                        </m:r>
                      </m:sub>
                    </m:sSub>
                    <m:r>
                      <a:rPr lang="en-US" sz="3200" b="0" i="1" smtClean="0">
                        <a:solidFill>
                          <a:srgbClr val="7030A0"/>
                        </a:solidFill>
                        <a:latin typeface="Cambria Math"/>
                        <a:cs typeface="Times New Roman" panose="02020603050405020304" pitchFamily="18" charset="0"/>
                      </a:rPr>
                      <m:t>)</m:t>
                    </m:r>
                    <m:r>
                      <a:rPr lang="en-US" sz="3200" b="0" i="1" smtClean="0">
                        <a:latin typeface="Cambria Math"/>
                        <a:cs typeface="Times New Roman" panose="02020603050405020304" pitchFamily="18" charset="0"/>
                      </a:rPr>
                      <m:t> </m:t>
                    </m:r>
                    <m:r>
                      <a:rPr lang="uk-UA" sz="3200" b="0" i="1" smtClean="0">
                        <a:latin typeface="Cambria Math"/>
                        <a:cs typeface="Times New Roman" panose="02020603050405020304" pitchFamily="18" charset="0"/>
                      </a:rPr>
                      <m:t>−значення </m:t>
                    </m:r>
                    <m:r>
                      <a:rPr lang="uk-UA" sz="3200" b="1" i="1" smtClean="0">
                        <a:solidFill>
                          <a:srgbClr val="7030A0"/>
                        </a:solidFill>
                        <a:latin typeface="Cambria Math"/>
                        <a:cs typeface="Times New Roman" panose="02020603050405020304" pitchFamily="18" charset="0"/>
                      </a:rPr>
                      <m:t>функції</m:t>
                    </m:r>
                    <m:r>
                      <a:rPr lang="uk-UA" sz="3200" b="0" i="1" smtClean="0">
                        <a:latin typeface="Cambria Math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sz="3200" b="1" dirty="0" smtClean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f(</a:t>
                </a:r>
                <a:r>
                  <a:rPr lang="en-US" sz="3200" b="1" dirty="0" smtClean="0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US" sz="3200" b="1" dirty="0" smtClean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r>
                  <a:rPr lang="uk-UA" sz="3200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у точці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3200" b="1" i="1" smtClean="0">
                            <a:solidFill>
                              <a:srgbClr val="00B05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3200" b="1" i="1">
                            <a:solidFill>
                              <a:srgbClr val="00B05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uk-UA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uk-UA" sz="3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4437112"/>
                <a:ext cx="8301952" cy="2062103"/>
              </a:xfrm>
              <a:prstGeom prst="rect">
                <a:avLst/>
              </a:prstGeom>
              <a:blipFill rotWithShape="1">
                <a:blip r:embed="rId2"/>
                <a:stretch>
                  <a:fillRect l="-1909" t="-4142" r="-1836" b="-8580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2" descr="Ð ÐµÐ·ÑÐ»ÑÑÐ°Ñ Ð¿Ð¾ÑÑÐºÑ Ð·Ð¾Ð±ÑÐ°Ð¶ÐµÐ½Ñ Ð·Ð° Ð·Ð°Ð¿Ð¸ÑÐ¾Ð¼ &quot;ÑÑÐ½ÐºÑÑÑ&quot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2306" y="966752"/>
            <a:ext cx="3037557" cy="32653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10528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761438"/>
            <a:ext cx="820891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Щоб </a:t>
            </a:r>
            <a:r>
              <a:rPr lang="uk-UA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розв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язати</a:t>
            </a:r>
            <a:r>
              <a:rPr lang="uk-UA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задачу практичного змісту, доцільно спочатку створити її </a:t>
            </a:r>
            <a:r>
              <a:rPr lang="uk-UA" sz="32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математичну модель</a:t>
            </a:r>
            <a:r>
              <a:rPr lang="uk-UA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тобто записати залежність між відомими і невідомими величинами за допомогою математичних понять, відношень, формул, рівнянь тощо.</a:t>
            </a:r>
            <a:endParaRPr lang="uk-UA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043608" y="4149080"/>
                <a:ext cx="1795232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 Math"/>
                        </a:rPr>
                        <m:t>𝑷</m:t>
                      </m:r>
                      <m:r>
                        <a:rPr lang="uk-UA" sz="3600" b="1" i="1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 Math"/>
                        </a:rPr>
                        <m:t>=</m:t>
                      </m:r>
                      <m:r>
                        <a:rPr lang="uk-UA" sz="3600" b="1" i="1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 Math"/>
                        </a:rPr>
                        <m:t>𝟒</m:t>
                      </m:r>
                      <m:r>
                        <a:rPr lang="en-US" sz="3600" b="1" i="1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 Math"/>
                        </a:rPr>
                        <m:t>𝒂</m:t>
                      </m:r>
                    </m:oMath>
                  </m:oMathPara>
                </a14:m>
                <a:endParaRPr lang="uk-UA" sz="3600" b="1" dirty="0">
                  <a:solidFill>
                    <a:schemeClr val="tx2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608" y="4149080"/>
                <a:ext cx="1795232" cy="646331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4067944" y="4149080"/>
                <a:ext cx="1795232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𝑺</m:t>
                      </m:r>
                      <m:r>
                        <a:rPr lang="uk-UA" sz="3600" b="1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3600" b="1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𝒂𝒃</m:t>
                      </m:r>
                    </m:oMath>
                  </m:oMathPara>
                </a14:m>
                <a:endParaRPr lang="uk-UA" sz="3600" b="1" dirty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7944" y="4149080"/>
                <a:ext cx="1795232" cy="646331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5863176" y="5013176"/>
                <a:ext cx="1795232" cy="6588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 Math"/>
                        </a:rPr>
                        <m:t>𝑽</m:t>
                      </m:r>
                      <m:r>
                        <a:rPr lang="uk-UA" sz="3600" b="1" i="1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3600" b="1" i="1" smtClean="0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latin typeface="Cambria Math"/>
                            </a:rPr>
                            <m:t>𝒂</m:t>
                          </m:r>
                        </m:e>
                        <m:sup>
                          <m:r>
                            <a:rPr lang="en-US" sz="3600" b="1" i="1" smtClean="0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latin typeface="Cambria Math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uk-UA" sz="3600" b="1" dirty="0">
                  <a:solidFill>
                    <a:schemeClr val="tx2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3176" y="5013176"/>
                <a:ext cx="1795232" cy="658898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555776" y="5030999"/>
                <a:ext cx="1795232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𝑺</m:t>
                      </m:r>
                      <m:r>
                        <a:rPr lang="uk-UA" sz="3600" b="1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3600" b="1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𝑽𝒕</m:t>
                      </m:r>
                    </m:oMath>
                  </m:oMathPara>
                </a14:m>
                <a:endParaRPr lang="uk-UA" sz="3600" b="1" dirty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5776" y="5030999"/>
                <a:ext cx="1795232" cy="646331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07240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ятиугольник 2"/>
          <p:cNvSpPr/>
          <p:nvPr/>
        </p:nvSpPr>
        <p:spPr>
          <a:xfrm>
            <a:off x="235536" y="620688"/>
            <a:ext cx="2304256" cy="6048672"/>
          </a:xfrm>
          <a:prstGeom prst="homePlat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uk-UA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житті ми часто стикаємося із </a:t>
            </a:r>
            <a:r>
              <a:rPr lang="uk-UA" sz="32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залежностями</a:t>
            </a:r>
            <a:r>
              <a:rPr lang="uk-UA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між різними величинами</a:t>
            </a:r>
            <a:endParaRPr lang="uk-UA" sz="32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14640" y="828868"/>
            <a:ext cx="4169256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uk-UA" sz="2400" b="1" i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Периметр квадрата </a:t>
            </a:r>
            <a:r>
              <a:rPr lang="uk-UA" sz="2400" b="1" i="1" u="sng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uk-UA" sz="2400" b="1" i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від довжини його сторони;</a:t>
            </a:r>
          </a:p>
          <a:p>
            <a:pPr algn="just">
              <a:buClr>
                <a:srgbClr val="FF0000"/>
              </a:buClr>
            </a:pPr>
            <a:endParaRPr lang="uk-UA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uk-UA" sz="24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Площа прямокутника </a:t>
            </a:r>
            <a:r>
              <a:rPr lang="uk-UA" sz="2400" b="1" i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uk-UA" sz="24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від вимірів;</a:t>
            </a:r>
          </a:p>
          <a:p>
            <a:pPr algn="just">
              <a:buClr>
                <a:srgbClr val="FF0000"/>
              </a:buClr>
            </a:pPr>
            <a:endParaRPr lang="uk-UA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uk-UA" sz="2400" b="1" i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</a:t>
            </a:r>
            <a:r>
              <a:rPr lang="en-US" sz="2400" b="1" i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sz="2400" b="1" i="1" dirty="0" err="1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єм</a:t>
            </a:r>
            <a:r>
              <a:rPr lang="uk-UA" sz="2400" b="1" i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куба </a:t>
            </a:r>
            <a:r>
              <a:rPr lang="uk-UA" sz="2400" b="1" i="1" u="sng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uk-UA" sz="2400" b="1" i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від довжини його сторони;</a:t>
            </a:r>
          </a:p>
          <a:p>
            <a:pPr algn="just">
              <a:buClr>
                <a:srgbClr val="FF0000"/>
              </a:buClr>
            </a:pPr>
            <a:endParaRPr lang="uk-UA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uk-UA" sz="24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Відстань, яку долає рухомий предмет </a:t>
            </a:r>
            <a:r>
              <a:rPr lang="uk-UA" sz="2400" b="1" i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uk-UA" sz="24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від його швидкості та часу руху.</a:t>
            </a:r>
            <a:endParaRPr lang="uk-UA" sz="24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7092240" y="993021"/>
                <a:ext cx="1795232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 Math"/>
                        </a:rPr>
                        <m:t>𝑷</m:t>
                      </m:r>
                      <m:r>
                        <a:rPr lang="uk-UA" sz="3600" b="1" i="1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 Math"/>
                        </a:rPr>
                        <m:t>=</m:t>
                      </m:r>
                      <m:r>
                        <a:rPr lang="uk-UA" sz="3600" b="1" i="1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 Math"/>
                        </a:rPr>
                        <m:t>𝟒</m:t>
                      </m:r>
                      <m:r>
                        <a:rPr lang="en-US" sz="3600" b="1" i="1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 Math"/>
                        </a:rPr>
                        <m:t>𝒂</m:t>
                      </m:r>
                    </m:oMath>
                  </m:oMathPara>
                </a14:m>
                <a:endParaRPr lang="uk-UA" sz="3600" b="1" dirty="0">
                  <a:solidFill>
                    <a:schemeClr val="tx2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2240" y="993021"/>
                <a:ext cx="1795232" cy="646331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7092240" y="2492896"/>
                <a:ext cx="1795232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𝑺</m:t>
                      </m:r>
                      <m:r>
                        <a:rPr lang="uk-UA" sz="3600" b="1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3600" b="1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𝒂𝒃</m:t>
                      </m:r>
                    </m:oMath>
                  </m:oMathPara>
                </a14:m>
                <a:endParaRPr lang="uk-UA" sz="3600" b="1" dirty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2240" y="2492896"/>
                <a:ext cx="1795232" cy="646331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7092240" y="5229200"/>
                <a:ext cx="1795232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𝑺</m:t>
                      </m:r>
                      <m:r>
                        <a:rPr lang="uk-UA" sz="3600" b="1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3600" b="1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𝑽𝒕</m:t>
                      </m:r>
                    </m:oMath>
                  </m:oMathPara>
                </a14:m>
                <a:endParaRPr lang="uk-UA" sz="3600" b="1" dirty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2240" y="5229200"/>
                <a:ext cx="1795232" cy="64633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7092240" y="3629803"/>
                <a:ext cx="1795232" cy="6588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 Math"/>
                        </a:rPr>
                        <m:t>𝑽</m:t>
                      </m:r>
                      <m:r>
                        <a:rPr lang="uk-UA" sz="3600" b="1" i="1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3600" b="1" i="1" smtClean="0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latin typeface="Cambria Math"/>
                            </a:rPr>
                            <m:t>𝒂</m:t>
                          </m:r>
                        </m:e>
                        <m:sup>
                          <m:r>
                            <a:rPr lang="en-US" sz="3600" b="1" i="1" smtClean="0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latin typeface="Cambria Math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uk-UA" sz="3600" b="1" dirty="0">
                  <a:solidFill>
                    <a:schemeClr val="tx2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2240" y="3629803"/>
                <a:ext cx="1795232" cy="658898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7134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836712"/>
            <a:ext cx="22605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 1.</a:t>
            </a:r>
            <a:endParaRPr lang="uk-UA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5537" y="1484784"/>
            <a:ext cx="813690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Нехай сторона квадрата дорівнює </a:t>
            </a:r>
            <a:r>
              <a:rPr lang="en-US" sz="32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uk-UA" sz="3200" b="1" i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см, а його периметр дорівнює </a:t>
            </a:r>
            <a:r>
              <a:rPr lang="en-US" sz="32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3200" b="1" i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см.</a:t>
            </a:r>
            <a:endParaRPr lang="uk-UA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415009" y="2556642"/>
                <a:ext cx="2332562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 smtClean="0">
                          <a:solidFill>
                            <a:srgbClr val="7030A0"/>
                          </a:solidFill>
                          <a:latin typeface="Cambria Math"/>
                        </a:rPr>
                        <m:t>𝑷</m:t>
                      </m:r>
                      <m:r>
                        <a:rPr lang="en-US" sz="4800" b="0" i="1" smtClean="0">
                          <a:latin typeface="Cambria Math"/>
                        </a:rPr>
                        <m:t>=4</m:t>
                      </m:r>
                      <m:r>
                        <a:rPr lang="en-US" sz="4800" b="1" i="1" smtClean="0">
                          <a:solidFill>
                            <a:srgbClr val="00B050"/>
                          </a:solidFill>
                          <a:latin typeface="Cambria Math"/>
                        </a:rPr>
                        <m:t>𝒂</m:t>
                      </m:r>
                    </m:oMath>
                  </m:oMathPara>
                </a14:m>
                <a:endParaRPr lang="uk-UA" sz="4800" b="1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5009" y="2556642"/>
                <a:ext cx="2332562" cy="830997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2915816" y="2805970"/>
            <a:ext cx="60203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формула обчислення периметра квадрата </a:t>
            </a:r>
            <a:endParaRPr lang="uk-UA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915816" y="3387639"/>
            <a:ext cx="561662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якщо </a:t>
            </a:r>
            <a:r>
              <a:rPr lang="uk-UA" sz="32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uk-UA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uk-UA" sz="32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r>
              <a:rPr lang="en-US" sz="32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uk-UA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=4·</a:t>
            </a:r>
            <a:r>
              <a:rPr lang="uk-UA" sz="32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uk-UA" sz="3200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uk-UA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uk-UA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якщо </a:t>
            </a:r>
            <a:r>
              <a:rPr lang="uk-UA" sz="32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uk-UA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uk-UA" sz="32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r>
              <a:rPr lang="en-US" sz="32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=4·</a:t>
            </a:r>
            <a:r>
              <a:rPr lang="uk-UA" sz="32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uk-UA" sz="3200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uk-UA" sz="32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якщо </a:t>
            </a:r>
            <a:r>
              <a:rPr lang="uk-UA" sz="32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uk-UA" sz="32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uk-UA" sz="32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uk-UA" sz="32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32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 </a:t>
            </a:r>
            <a:r>
              <a:rPr lang="en-US" sz="32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32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=4·</a:t>
            </a:r>
            <a:r>
              <a:rPr lang="uk-UA" sz="32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2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uk-UA" sz="3200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sz="32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3200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32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якщо </a:t>
            </a:r>
            <a:r>
              <a:rPr lang="uk-UA" sz="32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uk-UA" sz="32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uk-UA" sz="32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uk-UA" sz="32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32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 </a:t>
            </a:r>
            <a:r>
              <a:rPr lang="en-US" sz="32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32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=4·</a:t>
            </a:r>
            <a:r>
              <a:rPr lang="uk-UA" sz="32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32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uk-UA" sz="3200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r>
              <a:rPr lang="en-US" sz="32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3200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32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якщо </a:t>
            </a:r>
            <a:r>
              <a:rPr lang="uk-UA" sz="32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uk-UA" sz="32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uk-UA" sz="32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uk-UA" sz="32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32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 </a:t>
            </a:r>
            <a:r>
              <a:rPr lang="en-US" sz="32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32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=4·</a:t>
            </a:r>
            <a:r>
              <a:rPr lang="uk-UA" sz="32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32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uk-UA" sz="3200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en-US" sz="32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3200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uk-UA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5537" y="3254050"/>
            <a:ext cx="6623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залежна </a:t>
            </a:r>
          </a:p>
          <a:p>
            <a:r>
              <a:rPr lang="uk-UA" sz="1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змінна</a:t>
            </a:r>
            <a:endParaRPr lang="uk-UA" sz="1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002249" y="3275124"/>
            <a:ext cx="7889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0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незалежна </a:t>
            </a:r>
          </a:p>
          <a:p>
            <a:r>
              <a:rPr lang="uk-UA" sz="10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змінна</a:t>
            </a:r>
            <a:endParaRPr lang="uk-UA" sz="10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8918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7" y="620688"/>
            <a:ext cx="22605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 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7819" y="1212511"/>
            <a:ext cx="81369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Нехай автомобіль рухається з постійною швидкістю 80 км/год. Відстань, яку він при цьому долає, залежить від часу його руху.</a:t>
            </a:r>
            <a:endParaRPr lang="uk-UA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97819" y="2852936"/>
                <a:ext cx="2332562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 smtClean="0">
                          <a:solidFill>
                            <a:srgbClr val="7030A0"/>
                          </a:solidFill>
                          <a:latin typeface="Cambria Math"/>
                        </a:rPr>
                        <m:t>𝑺</m:t>
                      </m:r>
                      <m:r>
                        <a:rPr lang="en-US" sz="4800" b="0" i="1" smtClean="0">
                          <a:latin typeface="Cambria Math"/>
                        </a:rPr>
                        <m:t>=80</m:t>
                      </m:r>
                      <m:r>
                        <a:rPr lang="en-US" sz="4800" b="1" i="1" smtClean="0">
                          <a:solidFill>
                            <a:srgbClr val="00B050"/>
                          </a:solidFill>
                          <a:latin typeface="Cambria Math"/>
                        </a:rPr>
                        <m:t>𝒕</m:t>
                      </m:r>
                    </m:oMath>
                  </m:oMathPara>
                </a14:m>
                <a:endParaRPr lang="uk-UA" sz="4800" b="1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819" y="2852936"/>
                <a:ext cx="2332562" cy="830997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2915816" y="2972396"/>
            <a:ext cx="57684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формула обчислення шляху, якщо швидкість 80 км/год</a:t>
            </a:r>
            <a:endParaRPr lang="uk-UA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987824" y="3802229"/>
            <a:ext cx="596427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якщо </a:t>
            </a:r>
            <a:r>
              <a:rPr lang="en-US" sz="32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uk-UA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uk-UA" sz="32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r>
              <a:rPr lang="en-US" sz="32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uk-UA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80</a:t>
            </a:r>
            <a:r>
              <a:rPr lang="uk-UA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uk-UA" sz="32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3200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</a:t>
            </a:r>
            <a:r>
              <a:rPr lang="uk-UA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uk-UA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якщо </a:t>
            </a:r>
            <a:r>
              <a:rPr lang="en-US" sz="32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uk-UA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uk-UA" sz="32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r>
              <a:rPr lang="en-US" sz="32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=80·</a:t>
            </a:r>
            <a:r>
              <a:rPr lang="uk-UA" sz="32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3200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160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uk-UA" sz="32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якщо </a:t>
            </a:r>
            <a:r>
              <a:rPr lang="en-US" sz="32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uk-UA" sz="32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uk-UA" sz="32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uk-UA" sz="32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32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 </a:t>
            </a:r>
            <a:r>
              <a:rPr lang="en-US" sz="32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32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=80·</a:t>
            </a:r>
            <a:r>
              <a:rPr lang="uk-UA" sz="32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2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3200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240</a:t>
            </a:r>
            <a:r>
              <a:rPr lang="en-US" sz="32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3200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32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якщо </a:t>
            </a:r>
            <a:r>
              <a:rPr lang="en-US" sz="32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uk-UA" sz="32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uk-UA" sz="32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uk-UA" sz="32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32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 </a:t>
            </a:r>
            <a:r>
              <a:rPr lang="en-US" sz="32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32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=80·</a:t>
            </a:r>
            <a:r>
              <a:rPr lang="uk-UA" sz="32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32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3200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320</a:t>
            </a:r>
            <a:r>
              <a:rPr lang="en-US" sz="32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3200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32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якщо </a:t>
            </a:r>
            <a:r>
              <a:rPr lang="en-US" sz="32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uk-UA" sz="32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uk-UA" sz="32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uk-UA" sz="32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32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 </a:t>
            </a:r>
            <a:r>
              <a:rPr lang="en-US" sz="32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32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=80·</a:t>
            </a:r>
            <a:r>
              <a:rPr lang="uk-UA" sz="32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32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3200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400</a:t>
            </a:r>
            <a:r>
              <a:rPr lang="en-US" sz="32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3200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uk-UA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7819" y="3602174"/>
            <a:ext cx="6623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залежна </a:t>
            </a:r>
          </a:p>
          <a:p>
            <a:r>
              <a:rPr lang="uk-UA" sz="1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змінна</a:t>
            </a:r>
            <a:endParaRPr lang="uk-UA" sz="1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037605" y="3595255"/>
            <a:ext cx="7889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0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незалежна </a:t>
            </a:r>
          </a:p>
          <a:p>
            <a:r>
              <a:rPr lang="uk-UA" sz="10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змінна</a:t>
            </a:r>
            <a:endParaRPr lang="uk-UA" sz="10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3983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836712"/>
            <a:ext cx="22605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 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uk-UA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5537" y="1484784"/>
            <a:ext cx="81369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єм</a:t>
            </a:r>
            <a:r>
              <a:rPr lang="uk-UA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куба з ребром 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uk-UA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дорівнює 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uk-UA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см³. Виразіть формулою залежність 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uk-UA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від 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uk-UA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Знайдіть за цією формулою значення 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uk-UA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455880" y="2972140"/>
                <a:ext cx="2332562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 smtClean="0">
                          <a:solidFill>
                            <a:srgbClr val="7030A0"/>
                          </a:solidFill>
                          <a:latin typeface="Cambria Math"/>
                        </a:rPr>
                        <m:t>𝑽</m:t>
                      </m:r>
                      <m:r>
                        <a:rPr lang="en-US" sz="4800" b="0" i="1" smtClean="0">
                          <a:latin typeface="Cambria Math"/>
                        </a:rPr>
                        <m:t>=</m:t>
                      </m:r>
                      <m:r>
                        <a:rPr lang="en-US" sz="4800" b="1" i="1" smtClean="0">
                          <a:solidFill>
                            <a:srgbClr val="00B050"/>
                          </a:solidFill>
                          <a:latin typeface="Cambria Math"/>
                        </a:rPr>
                        <m:t>𝒂</m:t>
                      </m:r>
                      <m:r>
                        <a:rPr lang="en-US" sz="48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³</m:t>
                      </m:r>
                    </m:oMath>
                  </m:oMathPara>
                </a14:m>
                <a:endParaRPr lang="uk-UA" sz="48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5880" y="2972140"/>
                <a:ext cx="2332562" cy="830997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2924285" y="3206080"/>
            <a:ext cx="60203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формула обчислення периметра квадрата </a:t>
            </a:r>
            <a:endParaRPr lang="uk-UA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403649" y="4018648"/>
                <a:ext cx="6566048" cy="18172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uk-UA" sz="32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якщо </a:t>
                </a:r>
                <a:r>
                  <a:rPr lang="uk-UA" sz="3200" b="1" i="1" dirty="0" smtClean="0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</a:t>
                </a:r>
                <a:r>
                  <a:rPr lang="uk-UA" sz="32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:r>
                  <a:rPr lang="en-US" sz="3200" b="1" i="1" dirty="0" smtClean="0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</a:t>
                </a:r>
                <a:r>
                  <a:rPr lang="uk-UA" sz="32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то </a:t>
                </a:r>
                <a:r>
                  <a:rPr lang="en-US" sz="3200" b="1" i="1" dirty="0" smtClean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uk-UA" sz="32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:r>
                  <a:rPr lang="en-US" sz="3200" b="1" i="1" dirty="0" smtClean="0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</a:t>
                </a:r>
                <a:r>
                  <a:rPr lang="uk-UA" sz="32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³</a:t>
                </a:r>
                <a:r>
                  <a:rPr lang="uk-UA" sz="32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:r>
                  <a:rPr lang="en-US" sz="3200" i="1" dirty="0" smtClean="0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</a:t>
                </a:r>
                <a:r>
                  <a:rPr lang="en-US" sz="32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·</a:t>
                </a:r>
                <a:r>
                  <a:rPr lang="en-US" sz="3200" i="1" dirty="0" smtClean="0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</a:t>
                </a:r>
                <a:r>
                  <a:rPr lang="en-US" sz="32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·</a:t>
                </a:r>
                <a:r>
                  <a:rPr lang="en-US" sz="3200" i="1" dirty="0" smtClean="0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</a:t>
                </a:r>
                <a:r>
                  <a:rPr lang="en-US" sz="3200" i="1" dirty="0" smtClean="0">
                    <a:latin typeface="Calibri"/>
                    <a:cs typeface="Times New Roman" panose="02020603050405020304" pitchFamily="18" charset="0"/>
                  </a:rPr>
                  <a:t>=</a:t>
                </a:r>
                <a:r>
                  <a:rPr lang="en-US" sz="3200" i="1" dirty="0" smtClean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125</a:t>
                </a:r>
                <a:r>
                  <a:rPr lang="uk-UA" sz="32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;</a:t>
                </a:r>
              </a:p>
              <a:p>
                <a:r>
                  <a:rPr lang="uk-UA" sz="32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якщо </a:t>
                </a:r>
                <a:r>
                  <a:rPr lang="uk-UA" sz="3200" b="1" i="1" dirty="0" smtClean="0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</a:t>
                </a:r>
                <a:r>
                  <a:rPr lang="uk-UA" sz="32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:r>
                  <a:rPr lang="en-US" sz="3200" b="1" i="1" dirty="0" smtClean="0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7</a:t>
                </a:r>
                <a:r>
                  <a:rPr lang="uk-UA" sz="32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то </a:t>
                </a:r>
                <a:r>
                  <a:rPr lang="en-US" sz="3200" b="1" i="1" dirty="0" smtClean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n-US" sz="32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:r>
                  <a:rPr lang="en-US" sz="3200" b="1" i="1" dirty="0" smtClean="0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7</a:t>
                </a:r>
                <a:r>
                  <a:rPr lang="uk-UA" sz="32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³</a:t>
                </a:r>
                <a:r>
                  <a:rPr lang="en-US" sz="32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:r>
                  <a:rPr lang="en-US" sz="3200" i="1" dirty="0" smtClean="0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7</a:t>
                </a:r>
                <a:r>
                  <a:rPr lang="en-US" sz="3200" i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·</a:t>
                </a:r>
                <a:r>
                  <a:rPr lang="en-US" sz="3200" i="1" dirty="0" smtClean="0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7</a:t>
                </a:r>
                <a:r>
                  <a:rPr lang="en-US" sz="3200" i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·</a:t>
                </a:r>
                <a:r>
                  <a:rPr lang="en-US" sz="3200" i="1" dirty="0" smtClean="0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7</a:t>
                </a:r>
                <a:r>
                  <a:rPr lang="en-US" sz="3200" i="1" dirty="0" smtClean="0">
                    <a:solidFill>
                      <a:prstClr val="black"/>
                    </a:solidFill>
                    <a:cs typeface="Times New Roman" panose="02020603050405020304" pitchFamily="18" charset="0"/>
                  </a:rPr>
                  <a:t>=</a:t>
                </a:r>
                <a:r>
                  <a:rPr lang="en-US" sz="3200" i="1" dirty="0" smtClean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343</a:t>
                </a:r>
                <a:r>
                  <a:rPr lang="en-US" sz="32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;</a:t>
                </a:r>
              </a:p>
              <a:p>
                <a:pPr lvl="0"/>
                <a:r>
                  <a:rPr lang="uk-UA" sz="3200" i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якщо </a:t>
                </a:r>
                <a:r>
                  <a:rPr lang="uk-UA" sz="3200" b="1" i="1" dirty="0" smtClean="0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</a:t>
                </a:r>
                <a:r>
                  <a:rPr lang="uk-UA" sz="3200" i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uk-UA" sz="3200" b="1" i="1" dirty="0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b="1" i="1" dirty="0" smtClean="0">
                            <a:solidFill>
                              <a:srgbClr val="00B05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200" b="1" i="1" dirty="0" smtClean="0">
                            <a:solidFill>
                              <a:srgbClr val="00B05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uk-UA" sz="3200" i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uk-UA" sz="3200" i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то </a:t>
                </a:r>
                <a:r>
                  <a:rPr lang="en-US" sz="3200" b="1" i="1" dirty="0" smtClean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n-US" sz="3200" i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uk-UA" sz="3200" b="1" i="1" dirty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b="1" i="1" dirty="0">
                            <a:solidFill>
                              <a:srgbClr val="00B05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200" b="1" i="1" dirty="0">
                            <a:solidFill>
                              <a:srgbClr val="00B05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32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r>
                  <a:rPr lang="uk-UA" sz="32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³</a:t>
                </a:r>
                <a:r>
                  <a:rPr lang="en-US" sz="3200" i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uk-UA" sz="3200" b="1" i="1" dirty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b="1" i="1" dirty="0">
                            <a:solidFill>
                              <a:srgbClr val="00B05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200" b="1" i="1" dirty="0">
                            <a:solidFill>
                              <a:srgbClr val="00B05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𝟒</m:t>
                        </m:r>
                      </m:den>
                    </m:f>
                    <m:r>
                      <m:rPr>
                        <m:nor/>
                      </m:rPr>
                      <a:rPr lang="en-US" sz="3200" i="1" dirty="0">
                        <a:solidFill>
                          <a:prstClr val="black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·</m:t>
                    </m:r>
                    <m:f>
                      <m:fPr>
                        <m:ctrlPr>
                          <a:rPr lang="uk-UA" sz="3200" b="1" i="1" dirty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b="1" i="1" dirty="0">
                            <a:solidFill>
                              <a:srgbClr val="00B05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200" b="1" i="1" dirty="0">
                            <a:solidFill>
                              <a:srgbClr val="00B05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𝟒</m:t>
                        </m:r>
                      </m:den>
                    </m:f>
                    <m:r>
                      <m:rPr>
                        <m:nor/>
                      </m:rPr>
                      <a:rPr lang="en-US" sz="3200" i="1" dirty="0">
                        <a:solidFill>
                          <a:prstClr val="black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·</m:t>
                    </m:r>
                    <m:f>
                      <m:fPr>
                        <m:ctrlPr>
                          <a:rPr lang="uk-UA" sz="3200" b="1" i="1" dirty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b="1" i="1" dirty="0">
                            <a:solidFill>
                              <a:srgbClr val="00B05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200" b="1" i="1" dirty="0">
                            <a:solidFill>
                              <a:srgbClr val="00B05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𝟒</m:t>
                        </m:r>
                      </m:den>
                    </m:f>
                    <m:r>
                      <m:rPr>
                        <m:nor/>
                      </m:rPr>
                      <a:rPr lang="en-US" sz="3200" b="0" i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320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7030A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27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rgbClr val="7030A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64</m:t>
                        </m:r>
                      </m:den>
                    </m:f>
                  </m:oMath>
                </a14:m>
                <a:r>
                  <a:rPr lang="ru-RU" sz="3200" i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en-US" sz="3200" i="1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3649" y="4018648"/>
                <a:ext cx="6566048" cy="1817229"/>
              </a:xfrm>
              <a:prstGeom prst="rect">
                <a:avLst/>
              </a:prstGeom>
              <a:blipFill rotWithShape="1">
                <a:blip r:embed="rId3"/>
                <a:stretch>
                  <a:fillRect l="-2321" t="-5034" b="-2349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415009" y="3602750"/>
            <a:ext cx="6623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залежна </a:t>
            </a:r>
          </a:p>
          <a:p>
            <a:r>
              <a:rPr lang="uk-UA" sz="1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змінна</a:t>
            </a:r>
            <a:endParaRPr lang="uk-UA" sz="1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958572" y="3579563"/>
            <a:ext cx="7889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0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незалежна </a:t>
            </a:r>
          </a:p>
          <a:p>
            <a:r>
              <a:rPr lang="uk-UA" sz="10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змінна</a:t>
            </a:r>
            <a:endParaRPr lang="uk-UA" sz="10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7207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561554"/>
            <a:ext cx="22605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 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uk-UA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21855" y="1161542"/>
            <a:ext cx="813690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початку </a:t>
            </a:r>
            <a:r>
              <a:rPr lang="ru-RU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нагрівання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вода мала температуру 20°С. При </a:t>
            </a:r>
            <a:r>
              <a:rPr lang="ru-RU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нагріванн</a:t>
            </a:r>
            <a:r>
              <a:rPr lang="uk-UA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 температура води щохвилини підвищувалася на 5°С.</a:t>
            </a:r>
          </a:p>
          <a:p>
            <a:pPr marL="514350" indent="-514350" algn="just">
              <a:buAutoNum type="arabicParenR"/>
            </a:pPr>
            <a:r>
              <a:rPr lang="uk-UA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Задайте формулою залежність температури води Т від часу 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uk-UA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її нагрівання.</a:t>
            </a:r>
          </a:p>
          <a:p>
            <a:pPr marL="514350" indent="-514350" algn="just">
              <a:buAutoNum type="arabicParenR"/>
            </a:pPr>
            <a:r>
              <a:rPr lang="uk-UA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Знайдіть значення Т, що відповідає значенню аргументу 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uk-UA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=7; 9; 10.</a:t>
            </a:r>
          </a:p>
          <a:p>
            <a:pPr marL="514350" indent="-514350" algn="just">
              <a:buAutoNum type="arabicParenR"/>
            </a:pPr>
            <a:r>
              <a:rPr lang="uk-UA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Знайдіть значення 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uk-UA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яким відповідає Т=45; 60; 70.</a:t>
            </a:r>
          </a:p>
          <a:p>
            <a:pPr marL="514350" indent="-514350" algn="just">
              <a:buAutoNum type="arabicParenR"/>
            </a:pPr>
            <a:r>
              <a:rPr lang="uk-UA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Знайдіть значення 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uk-UA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при якому вода закипить.</a:t>
            </a:r>
            <a:endParaRPr lang="uk-UA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6050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561554"/>
            <a:ext cx="22605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 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uk-UA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75855" y="1404052"/>
            <a:ext cx="247920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Розв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язання</a:t>
            </a:r>
            <a:r>
              <a:rPr lang="uk-UA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uk-UA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47006" y="2326886"/>
            <a:ext cx="813690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початкова температура води 20°С, а</a:t>
            </a:r>
            <a:r>
              <a:rPr lang="uk-UA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температура води щохвилини підвищувалася на 5°С то формула залежності  температури води </a:t>
            </a:r>
            <a:r>
              <a:rPr lang="uk-UA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uk-UA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від часу </a:t>
            </a:r>
            <a:r>
              <a:rPr lang="en-US" sz="28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uk-UA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її нагрівання виражається такою формулою: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613495" y="4168824"/>
            <a:ext cx="353494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7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uk-UA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=20+5</a:t>
            </a:r>
            <a:r>
              <a:rPr lang="en-US" sz="72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endParaRPr lang="uk-UA" sz="72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13495" y="5445224"/>
            <a:ext cx="6623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залежна </a:t>
            </a:r>
          </a:p>
          <a:p>
            <a:r>
              <a:rPr lang="uk-UA" sz="1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змінна</a:t>
            </a:r>
            <a:endParaRPr lang="uk-UA" sz="1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402034" y="5445224"/>
            <a:ext cx="7889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0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незалежна </a:t>
            </a:r>
          </a:p>
          <a:p>
            <a:r>
              <a:rPr lang="uk-UA" sz="10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змінна</a:t>
            </a:r>
            <a:endParaRPr lang="uk-UA" sz="10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3774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561554"/>
            <a:ext cx="22605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 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uk-UA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75855" y="1404052"/>
            <a:ext cx="247920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Розв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язання</a:t>
            </a:r>
            <a:r>
              <a:rPr lang="uk-UA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uk-UA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47006" y="4598731"/>
            <a:ext cx="813690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84250" algn="just"/>
            <a:r>
              <a:rPr lang="ru-RU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ru-RU" sz="28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=20+5·</a:t>
            </a:r>
            <a:r>
              <a:rPr lang="ru-RU" sz="28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=20+35=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55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84250" algn="just"/>
            <a:r>
              <a:rPr lang="ru-RU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sz="28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ru-RU" sz="28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ru-RU" sz="28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 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28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=20+5·</a:t>
            </a:r>
            <a:r>
              <a:rPr lang="ru-RU" sz="28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ru-RU" sz="28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=20+45=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65</a:t>
            </a:r>
            <a:r>
              <a:rPr lang="ru-RU" sz="28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984250" algn="just"/>
            <a:r>
              <a:rPr lang="ru-RU" sz="2800" i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8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sz="28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ru-RU" sz="28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ru-RU" sz="28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 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28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=20+5·</a:t>
            </a:r>
            <a:r>
              <a:rPr lang="ru-RU" sz="28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ru-RU" sz="28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=20+50=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70</a:t>
            </a:r>
            <a:r>
              <a:rPr lang="ru-RU" sz="28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9488" y="2577747"/>
            <a:ext cx="353494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7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uk-UA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=20+5</a:t>
            </a:r>
            <a:r>
              <a:rPr lang="en-US" sz="72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endParaRPr lang="uk-UA" sz="72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0520" y="3578021"/>
            <a:ext cx="6623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залежна </a:t>
            </a:r>
          </a:p>
          <a:p>
            <a:r>
              <a:rPr lang="uk-UA" sz="1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змінна</a:t>
            </a:r>
            <a:endParaRPr lang="uk-UA" sz="1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16162" y="3604954"/>
            <a:ext cx="7889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0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незалежна </a:t>
            </a:r>
          </a:p>
          <a:p>
            <a:r>
              <a:rPr lang="uk-UA" sz="10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змінна</a:t>
            </a:r>
            <a:endParaRPr lang="uk-UA" sz="10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38869" y="2012111"/>
            <a:ext cx="48442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/>
            <a:r>
              <a:rPr lang="ru-RU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</a:t>
            </a:r>
          </a:p>
        </p:txBody>
      </p:sp>
    </p:spTree>
    <p:extLst>
      <p:ext uri="{BB962C8B-B14F-4D97-AF65-F5344CB8AC3E}">
        <p14:creationId xmlns:p14="http://schemas.microsoft.com/office/powerpoint/2010/main" val="4018488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561554"/>
            <a:ext cx="22605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 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uk-UA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75855" y="1404052"/>
            <a:ext cx="247920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Розв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язання</a:t>
            </a:r>
            <a:r>
              <a:rPr lang="uk-UA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uk-UA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3597" y="4869160"/>
            <a:ext cx="813690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84250" algn="just"/>
            <a:r>
              <a:rPr lang="ru-RU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45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r>
              <a:rPr lang="en-US" sz="28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45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-20):5=25:5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ru-RU" sz="28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84250" algn="just"/>
            <a:r>
              <a:rPr lang="ru-RU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28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</a:t>
            </a:r>
            <a:r>
              <a:rPr lang="ru-RU" sz="28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 </a:t>
            </a:r>
            <a:r>
              <a:rPr lang="en-US" sz="28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sz="28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28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</a:t>
            </a:r>
            <a:r>
              <a:rPr lang="en-US" sz="28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-20):5=40:5</a:t>
            </a:r>
            <a:r>
              <a:rPr lang="ru-RU" sz="28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28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ru-RU" sz="28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984250" algn="just"/>
            <a:r>
              <a:rPr lang="ru-RU" sz="2800" i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8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28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70</a:t>
            </a:r>
            <a:r>
              <a:rPr lang="ru-RU" sz="28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 </a:t>
            </a:r>
            <a:r>
              <a:rPr lang="en-US" sz="28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sz="28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28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70</a:t>
            </a:r>
            <a:r>
              <a:rPr lang="en-US" sz="28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-20):5=50:5</a:t>
            </a:r>
            <a:r>
              <a:rPr lang="ru-RU" sz="28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28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u-RU" sz="28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9488" y="2577747"/>
            <a:ext cx="353494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7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uk-UA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=20+5</a:t>
            </a:r>
            <a:r>
              <a:rPr lang="en-US" sz="72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endParaRPr lang="uk-UA" sz="72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38868" y="3613974"/>
            <a:ext cx="6623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залежна </a:t>
            </a:r>
          </a:p>
          <a:p>
            <a:r>
              <a:rPr lang="uk-UA" sz="1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змінна</a:t>
            </a:r>
            <a:endParaRPr lang="uk-UA" sz="1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25431" y="3734342"/>
            <a:ext cx="7889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0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незалежна </a:t>
            </a:r>
          </a:p>
          <a:p>
            <a:r>
              <a:rPr lang="uk-UA" sz="10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змінна</a:t>
            </a:r>
            <a:endParaRPr lang="uk-UA" sz="10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38869" y="2012111"/>
            <a:ext cx="48442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/>
            <a:r>
              <a:rPr lang="ru-RU" sz="28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</a:t>
            </a:r>
            <a:endParaRPr lang="ru-RU" sz="2800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Штриховая стрелка вправо 8"/>
          <p:cNvSpPr/>
          <p:nvPr/>
        </p:nvSpPr>
        <p:spPr>
          <a:xfrm>
            <a:off x="3885879" y="2924944"/>
            <a:ext cx="629578" cy="484632"/>
          </a:xfrm>
          <a:prstGeom prst="strip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" name="TextBox 9"/>
          <p:cNvSpPr txBox="1"/>
          <p:nvPr/>
        </p:nvSpPr>
        <p:spPr>
          <a:xfrm>
            <a:off x="4644008" y="2023749"/>
            <a:ext cx="4249881" cy="23083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uk-UA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72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uk-UA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uk-UA" sz="7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en-US" sz="7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uk-UA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endParaRPr lang="en-US" sz="7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72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7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=(</a:t>
            </a:r>
            <a:r>
              <a:rPr lang="en-US" sz="72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7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-20):5</a:t>
            </a:r>
            <a:endParaRPr lang="uk-UA" sz="7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7426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</TotalTime>
  <Words>656</Words>
  <Application>Microsoft Office PowerPoint</Application>
  <PresentationFormat>Экран (4:3)</PresentationFormat>
  <Paragraphs>109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Calibri</vt:lpstr>
      <vt:lpstr>Cambria Math</vt:lpstr>
      <vt:lpstr>Times New Roman</vt:lpstr>
      <vt:lpstr>Wingdings</vt:lpstr>
      <vt:lpstr>Тема Office</vt:lpstr>
      <vt:lpstr>Функціональна залежність між величинами як математична модель реальних процесів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*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Функціональна залежність між величинами як математична моде</dc:title>
  <dc:creator>Sony</dc:creator>
  <cp:lastModifiedBy>Світлана</cp:lastModifiedBy>
  <cp:revision>33</cp:revision>
  <dcterms:created xsi:type="dcterms:W3CDTF">2019-01-05T15:01:59Z</dcterms:created>
  <dcterms:modified xsi:type="dcterms:W3CDTF">2022-01-23T14:49:24Z</dcterms:modified>
</cp:coreProperties>
</file>