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  <p:sldId id="266" r:id="rId9"/>
    <p:sldId id="264" r:id="rId10"/>
    <p:sldId id="267" r:id="rId11"/>
    <p:sldId id="273" r:id="rId12"/>
    <p:sldId id="268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B839E-3958-4E36-AB69-22B4C3EA5B03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8F52-BFC1-420E-A49E-6C46A6AA5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B839E-3958-4E36-AB69-22B4C3EA5B03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8F52-BFC1-420E-A49E-6C46A6AA5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B839E-3958-4E36-AB69-22B4C3EA5B03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8F52-BFC1-420E-A49E-6C46A6AA5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B839E-3958-4E36-AB69-22B4C3EA5B03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8F52-BFC1-420E-A49E-6C46A6AA5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B839E-3958-4E36-AB69-22B4C3EA5B03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8F52-BFC1-420E-A49E-6C46A6AA5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B839E-3958-4E36-AB69-22B4C3EA5B03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8F52-BFC1-420E-A49E-6C46A6AA5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B839E-3958-4E36-AB69-22B4C3EA5B03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8F52-BFC1-420E-A49E-6C46A6AA5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B839E-3958-4E36-AB69-22B4C3EA5B03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8F52-BFC1-420E-A49E-6C46A6AA5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B839E-3958-4E36-AB69-22B4C3EA5B03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8F52-BFC1-420E-A49E-6C46A6AA5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B839E-3958-4E36-AB69-22B4C3EA5B03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8F52-BFC1-420E-A49E-6C46A6AA5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B839E-3958-4E36-AB69-22B4C3EA5B03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8F52-BFC1-420E-A49E-6C46A6AA5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B839E-3958-4E36-AB69-22B4C3EA5B03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48F52-BFC1-420E-A49E-6C46A6AA5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928670"/>
            <a:ext cx="7772400" cy="1470025"/>
          </a:xfrm>
        </p:spPr>
        <p:txBody>
          <a:bodyPr>
            <a:normAutofit/>
          </a:bodyPr>
          <a:lstStyle/>
          <a:p>
            <a:r>
              <a:rPr lang="uk-UA" sz="8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Графік функції</a:t>
            </a:r>
            <a:endParaRPr lang="ru-RU" sz="8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3" descr="№7фун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357430"/>
            <a:ext cx="7072362" cy="3048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>Чи є лінія графіком деякої  функції?</a:t>
            </a:r>
            <a:br>
              <a:rPr lang="uk-UA" sz="3600" b="1" dirty="0" smtClean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endParaRPr lang="ru-RU" sz="3600" b="1" dirty="0"/>
          </a:p>
        </p:txBody>
      </p:sp>
      <p:grpSp>
        <p:nvGrpSpPr>
          <p:cNvPr id="4" name="Групувати 13"/>
          <p:cNvGrpSpPr>
            <a:grpSpLocks noGrp="1"/>
          </p:cNvGrpSpPr>
          <p:nvPr/>
        </p:nvGrpSpPr>
        <p:grpSpPr bwMode="auto">
          <a:xfrm>
            <a:off x="4714876" y="1600200"/>
            <a:ext cx="3971924" cy="4525963"/>
            <a:chOff x="428596" y="1714488"/>
            <a:chExt cx="4508595" cy="4134694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8596" y="1785926"/>
              <a:ext cx="4500594" cy="4063256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</p:pic>
        <p:sp>
          <p:nvSpPr>
            <p:cNvPr id="6" name="TextBox 7"/>
            <p:cNvSpPr txBox="1">
              <a:spLocks noChangeArrowheads="1"/>
            </p:cNvSpPr>
            <p:nvPr/>
          </p:nvSpPr>
          <p:spPr bwMode="auto">
            <a:xfrm>
              <a:off x="4704635" y="3763801"/>
              <a:ext cx="232556" cy="31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 dirty="0">
                  <a:effectLst/>
                  <a:cs typeface="Times New Roman" pitchFamily="18" charset="0"/>
                </a:rPr>
                <a:t>x</a:t>
              </a:r>
              <a:endParaRPr lang="uk-UA" sz="1400" b="1" dirty="0">
                <a:effectLst/>
                <a:cs typeface="Times New Roman" pitchFamily="18" charset="0"/>
              </a:endParaRPr>
            </a:p>
          </p:txBody>
        </p:sp>
        <p:sp>
          <p:nvSpPr>
            <p:cNvPr id="7" name="TextBox 8"/>
            <p:cNvSpPr txBox="1">
              <a:spLocks noChangeArrowheads="1"/>
            </p:cNvSpPr>
            <p:nvPr/>
          </p:nvSpPr>
          <p:spPr bwMode="auto">
            <a:xfrm>
              <a:off x="2491597" y="1714488"/>
              <a:ext cx="230681" cy="314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 dirty="0">
                  <a:effectLst/>
                  <a:cs typeface="Times New Roman" pitchFamily="18" charset="0"/>
                </a:rPr>
                <a:t>y</a:t>
              </a:r>
              <a:endParaRPr lang="uk-UA" sz="1400" b="1" dirty="0">
                <a:effectLst/>
                <a:cs typeface="Times New Roman" pitchFamily="18" charset="0"/>
              </a:endParaRPr>
            </a:p>
          </p:txBody>
        </p:sp>
        <p:sp>
          <p:nvSpPr>
            <p:cNvPr id="8" name="TextBox 9"/>
            <p:cNvSpPr txBox="1">
              <a:spLocks noChangeArrowheads="1"/>
            </p:cNvSpPr>
            <p:nvPr/>
          </p:nvSpPr>
          <p:spPr bwMode="auto">
            <a:xfrm>
              <a:off x="2562864" y="3763801"/>
              <a:ext cx="232557" cy="31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effectLst/>
                  <a:cs typeface="Times New Roman" pitchFamily="18" charset="0"/>
                </a:rPr>
                <a:t>0</a:t>
              </a:r>
              <a:endParaRPr lang="uk-UA" sz="1400">
                <a:effectLst/>
                <a:cs typeface="Times New Roman" pitchFamily="18" charset="0"/>
              </a:endParaRPr>
            </a:p>
          </p:txBody>
        </p:sp>
        <p:sp>
          <p:nvSpPr>
            <p:cNvPr id="9" name="TextBox 10"/>
            <p:cNvSpPr txBox="1">
              <a:spLocks noChangeArrowheads="1"/>
            </p:cNvSpPr>
            <p:nvPr/>
          </p:nvSpPr>
          <p:spPr bwMode="auto">
            <a:xfrm>
              <a:off x="2956855" y="3776762"/>
              <a:ext cx="285069" cy="4217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 dirty="0">
                  <a:effectLst/>
                  <a:cs typeface="Times New Roman" pitchFamily="18" charset="0"/>
                </a:rPr>
                <a:t>1</a:t>
              </a:r>
              <a:endParaRPr lang="uk-UA" sz="2400" b="1" dirty="0">
                <a:effectLst/>
                <a:cs typeface="Times New Roman" pitchFamily="18" charset="0"/>
              </a:endParaRPr>
            </a:p>
          </p:txBody>
        </p:sp>
        <p:cxnSp>
          <p:nvCxnSpPr>
            <p:cNvPr id="10" name="Пряма зі стрілкою 28"/>
            <p:cNvCxnSpPr>
              <a:cxnSpLocks noChangeShapeType="1"/>
            </p:cNvCxnSpPr>
            <p:nvPr/>
          </p:nvCxnSpPr>
          <p:spPr bwMode="auto">
            <a:xfrm rot="5400000" flipH="1">
              <a:off x="755901" y="3816174"/>
              <a:ext cx="4064015" cy="200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11" name="Пряма зі стрілкою 29"/>
            <p:cNvCxnSpPr>
              <a:cxnSpLocks noChangeShapeType="1"/>
            </p:cNvCxnSpPr>
            <p:nvPr/>
          </p:nvCxnSpPr>
          <p:spPr bwMode="auto">
            <a:xfrm rot="10800000" flipH="1">
              <a:off x="428596" y="3785369"/>
              <a:ext cx="4500594" cy="176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stealth" w="lg" len="lg"/>
            </a:ln>
          </p:spPr>
        </p:cxnSp>
      </p:grpSp>
      <p:sp>
        <p:nvSpPr>
          <p:cNvPr id="21" name="Дуга 20"/>
          <p:cNvSpPr/>
          <p:nvPr/>
        </p:nvSpPr>
        <p:spPr>
          <a:xfrm rot="5669481">
            <a:off x="6376803" y="2711450"/>
            <a:ext cx="1500198" cy="2714644"/>
          </a:xfrm>
          <a:prstGeom prst="arc">
            <a:avLst>
              <a:gd name="adj1" fmla="val 8965347"/>
              <a:gd name="adj2" fmla="val 1163563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3" y="1643050"/>
            <a:ext cx="4071966" cy="444776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25" name="Пряма зі стрілкою 28"/>
          <p:cNvCxnSpPr>
            <a:cxnSpLocks noChangeShapeType="1"/>
          </p:cNvCxnSpPr>
          <p:nvPr/>
        </p:nvCxnSpPr>
        <p:spPr bwMode="auto">
          <a:xfrm rot="5400000" flipH="1">
            <a:off x="-80309" y="3866467"/>
            <a:ext cx="4448596" cy="1762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27" name="Пряма зі стрілкою 29"/>
          <p:cNvCxnSpPr>
            <a:cxnSpLocks noChangeShapeType="1"/>
          </p:cNvCxnSpPr>
          <p:nvPr/>
        </p:nvCxnSpPr>
        <p:spPr bwMode="auto">
          <a:xfrm rot="10800000" flipH="1">
            <a:off x="357158" y="3929066"/>
            <a:ext cx="3964875" cy="1935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9" name="TextBox 8"/>
          <p:cNvSpPr txBox="1">
            <a:spLocks noChangeArrowheads="1"/>
          </p:cNvSpPr>
          <p:nvPr/>
        </p:nvSpPr>
        <p:spPr bwMode="auto">
          <a:xfrm>
            <a:off x="2428860" y="1643050"/>
            <a:ext cx="203222" cy="344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dirty="0">
                <a:effectLst/>
                <a:cs typeface="Times New Roman" pitchFamily="18" charset="0"/>
              </a:rPr>
              <a:t>y</a:t>
            </a:r>
            <a:endParaRPr lang="uk-UA" sz="1400" b="1" dirty="0">
              <a:effectLst/>
              <a:cs typeface="Times New Roman" pitchFamily="18" charset="0"/>
            </a:endParaRPr>
          </a:p>
        </p:txBody>
      </p:sp>
      <p:sp>
        <p:nvSpPr>
          <p:cNvPr id="34" name="TextBox 7"/>
          <p:cNvSpPr txBox="1">
            <a:spLocks noChangeArrowheads="1"/>
          </p:cNvSpPr>
          <p:nvPr/>
        </p:nvSpPr>
        <p:spPr bwMode="auto">
          <a:xfrm>
            <a:off x="4071934" y="4000504"/>
            <a:ext cx="204874" cy="3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dirty="0">
                <a:effectLst/>
                <a:cs typeface="Times New Roman" pitchFamily="18" charset="0"/>
              </a:rPr>
              <a:t>x</a:t>
            </a:r>
            <a:endParaRPr lang="uk-UA" sz="1400" b="1" dirty="0">
              <a:effectLst/>
              <a:cs typeface="Times New Roman" pitchFamily="18" charset="0"/>
            </a:endParaRPr>
          </a:p>
        </p:txBody>
      </p:sp>
      <p:sp>
        <p:nvSpPr>
          <p:cNvPr id="38" name="TextBox 10"/>
          <p:cNvSpPr txBox="1">
            <a:spLocks noChangeArrowheads="1"/>
          </p:cNvSpPr>
          <p:nvPr/>
        </p:nvSpPr>
        <p:spPr bwMode="auto">
          <a:xfrm>
            <a:off x="2285984" y="4071942"/>
            <a:ext cx="2511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effectLst/>
                <a:cs typeface="Times New Roman" pitchFamily="18" charset="0"/>
              </a:rPr>
              <a:t>1</a:t>
            </a:r>
            <a:endParaRPr lang="uk-UA" sz="2400" b="1" dirty="0">
              <a:effectLst/>
              <a:cs typeface="Times New Roman" pitchFamily="18" charset="0"/>
            </a:endParaRPr>
          </a:p>
        </p:txBody>
      </p:sp>
      <p:sp>
        <p:nvSpPr>
          <p:cNvPr id="40" name="Дуга 39"/>
          <p:cNvSpPr/>
          <p:nvPr/>
        </p:nvSpPr>
        <p:spPr>
          <a:xfrm>
            <a:off x="1071538" y="2428868"/>
            <a:ext cx="2500330" cy="2571768"/>
          </a:xfrm>
          <a:prstGeom prst="arc">
            <a:avLst>
              <a:gd name="adj1" fmla="val 10225499"/>
              <a:gd name="adj2" fmla="val 63272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rot="5400000" flipH="1" flipV="1">
            <a:off x="1928794" y="3214686"/>
            <a:ext cx="142876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>
            <a:off x="6429388" y="4071942"/>
            <a:ext cx="1571636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AutoShape 62"/>
          <p:cNvSpPr>
            <a:spLocks noChangeArrowheads="1"/>
          </p:cNvSpPr>
          <p:nvPr/>
        </p:nvSpPr>
        <p:spPr bwMode="auto">
          <a:xfrm>
            <a:off x="1628760" y="5364162"/>
            <a:ext cx="1791112" cy="1017165"/>
          </a:xfrm>
          <a:prstGeom prst="cloudCallout">
            <a:avLst>
              <a:gd name="adj1" fmla="val -49903"/>
              <a:gd name="adj2" fmla="val 49792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3600" b="1" dirty="0" smtClean="0">
                <a:solidFill>
                  <a:srgbClr val="FF0000"/>
                </a:solidFill>
              </a:rPr>
              <a:t>так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24" name="AutoShape 62"/>
          <p:cNvSpPr>
            <a:spLocks noChangeArrowheads="1"/>
          </p:cNvSpPr>
          <p:nvPr/>
        </p:nvSpPr>
        <p:spPr bwMode="auto">
          <a:xfrm>
            <a:off x="5628764" y="5364163"/>
            <a:ext cx="1895564" cy="1017164"/>
          </a:xfrm>
          <a:prstGeom prst="cloudCallout">
            <a:avLst>
              <a:gd name="adj1" fmla="val -49903"/>
              <a:gd name="adj2" fmla="val 49792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н</a:t>
            </a:r>
            <a:r>
              <a:rPr lang="uk-UA" sz="3600" b="1" dirty="0" smtClean="0">
                <a:solidFill>
                  <a:srgbClr val="FF0000"/>
                </a:solidFill>
              </a:rPr>
              <a:t>і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 autoUpdateAnimBg="0"/>
      <p:bldP spid="24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uk-UA" sz="3600" b="1" dirty="0" smtClean="0"/>
              <a:t>За допомогою графіка  функції для певного значення аргументу можна знайти відповідне значення  функції і навпаки</a:t>
            </a:r>
            <a:endParaRPr lang="ru-RU" sz="3600" b="1" dirty="0"/>
          </a:p>
        </p:txBody>
      </p:sp>
      <p:grpSp>
        <p:nvGrpSpPr>
          <p:cNvPr id="3" name="Групувати 13"/>
          <p:cNvGrpSpPr>
            <a:grpSpLocks noGrp="1"/>
          </p:cNvGrpSpPr>
          <p:nvPr/>
        </p:nvGrpSpPr>
        <p:grpSpPr bwMode="auto">
          <a:xfrm>
            <a:off x="457200" y="1600200"/>
            <a:ext cx="8229600" cy="4525963"/>
            <a:chOff x="428596" y="1714488"/>
            <a:chExt cx="4508595" cy="4134694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8596" y="1785926"/>
              <a:ext cx="4500594" cy="4063256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</p:pic>
        <p:sp>
          <p:nvSpPr>
            <p:cNvPr id="6" name="TextBox 7"/>
            <p:cNvSpPr txBox="1">
              <a:spLocks noChangeArrowheads="1"/>
            </p:cNvSpPr>
            <p:nvPr/>
          </p:nvSpPr>
          <p:spPr bwMode="auto">
            <a:xfrm>
              <a:off x="4704635" y="3763801"/>
              <a:ext cx="232556" cy="31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>
                  <a:effectLst/>
                  <a:cs typeface="Times New Roman" pitchFamily="18" charset="0"/>
                </a:rPr>
                <a:t>x</a:t>
              </a:r>
              <a:endParaRPr lang="uk-UA" sz="1400" b="1">
                <a:effectLst/>
                <a:cs typeface="Times New Roman" pitchFamily="18" charset="0"/>
              </a:endParaRPr>
            </a:p>
          </p:txBody>
        </p:sp>
        <p:sp>
          <p:nvSpPr>
            <p:cNvPr id="7" name="TextBox 8"/>
            <p:cNvSpPr txBox="1">
              <a:spLocks noChangeArrowheads="1"/>
            </p:cNvSpPr>
            <p:nvPr/>
          </p:nvSpPr>
          <p:spPr bwMode="auto">
            <a:xfrm>
              <a:off x="2491597" y="1714488"/>
              <a:ext cx="230681" cy="314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>
                  <a:effectLst/>
                  <a:cs typeface="Times New Roman" pitchFamily="18" charset="0"/>
                </a:rPr>
                <a:t>y</a:t>
              </a:r>
              <a:endParaRPr lang="uk-UA" sz="1400" b="1">
                <a:effectLst/>
                <a:cs typeface="Times New Roman" pitchFamily="18" charset="0"/>
              </a:endParaRPr>
            </a:p>
          </p:txBody>
        </p:sp>
        <p:sp>
          <p:nvSpPr>
            <p:cNvPr id="8" name="TextBox 9"/>
            <p:cNvSpPr txBox="1">
              <a:spLocks noChangeArrowheads="1"/>
            </p:cNvSpPr>
            <p:nvPr/>
          </p:nvSpPr>
          <p:spPr bwMode="auto">
            <a:xfrm>
              <a:off x="2562864" y="3763801"/>
              <a:ext cx="232557" cy="31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effectLst/>
                  <a:cs typeface="Times New Roman" pitchFamily="18" charset="0"/>
                </a:rPr>
                <a:t>0</a:t>
              </a:r>
              <a:endParaRPr lang="uk-UA" sz="1400">
                <a:effectLst/>
                <a:cs typeface="Times New Roman" pitchFamily="18" charset="0"/>
              </a:endParaRPr>
            </a:p>
          </p:txBody>
        </p:sp>
        <p:sp>
          <p:nvSpPr>
            <p:cNvPr id="9" name="TextBox 10"/>
            <p:cNvSpPr txBox="1">
              <a:spLocks noChangeArrowheads="1"/>
            </p:cNvSpPr>
            <p:nvPr/>
          </p:nvSpPr>
          <p:spPr bwMode="auto">
            <a:xfrm>
              <a:off x="2956855" y="3776762"/>
              <a:ext cx="285069" cy="4217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 dirty="0">
                  <a:effectLst/>
                  <a:cs typeface="Times New Roman" pitchFamily="18" charset="0"/>
                </a:rPr>
                <a:t>1</a:t>
              </a:r>
              <a:endParaRPr lang="uk-UA" sz="2400" b="1" dirty="0">
                <a:effectLst/>
                <a:cs typeface="Times New Roman" pitchFamily="18" charset="0"/>
              </a:endParaRPr>
            </a:p>
          </p:txBody>
        </p:sp>
        <p:cxnSp>
          <p:nvCxnSpPr>
            <p:cNvPr id="10" name="Пряма зі стрілкою 28"/>
            <p:cNvCxnSpPr>
              <a:cxnSpLocks noChangeShapeType="1"/>
            </p:cNvCxnSpPr>
            <p:nvPr/>
          </p:nvCxnSpPr>
          <p:spPr bwMode="auto">
            <a:xfrm rot="5400000" flipH="1">
              <a:off x="755901" y="3816174"/>
              <a:ext cx="4064015" cy="200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11" name="Пряма зі стрілкою 29"/>
            <p:cNvCxnSpPr>
              <a:cxnSpLocks noChangeShapeType="1"/>
            </p:cNvCxnSpPr>
            <p:nvPr/>
          </p:nvCxnSpPr>
          <p:spPr bwMode="auto">
            <a:xfrm rot="10800000" flipH="1">
              <a:off x="428596" y="3785369"/>
              <a:ext cx="4500594" cy="176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stealth" w="lg" len="lg"/>
            </a:ln>
          </p:spPr>
        </p:cxnSp>
      </p:grpSp>
      <p:sp>
        <p:nvSpPr>
          <p:cNvPr id="13" name="Freeform 24"/>
          <p:cNvSpPr>
            <a:spLocks/>
          </p:cNvSpPr>
          <p:nvPr/>
        </p:nvSpPr>
        <p:spPr bwMode="auto">
          <a:xfrm rot="20071076">
            <a:off x="3290899" y="2642821"/>
            <a:ext cx="3114968" cy="2387031"/>
          </a:xfrm>
          <a:custGeom>
            <a:avLst/>
            <a:gdLst/>
            <a:ahLst/>
            <a:cxnLst>
              <a:cxn ang="0">
                <a:pos x="0" y="159"/>
              </a:cxn>
              <a:cxn ang="0">
                <a:pos x="317" y="748"/>
              </a:cxn>
              <a:cxn ang="0">
                <a:pos x="1270" y="68"/>
              </a:cxn>
              <a:cxn ang="0">
                <a:pos x="1678" y="340"/>
              </a:cxn>
            </a:cxnLst>
            <a:rect l="0" t="0" r="r" b="b"/>
            <a:pathLst>
              <a:path w="1678" h="763">
                <a:moveTo>
                  <a:pt x="0" y="159"/>
                </a:moveTo>
                <a:cubicBezTo>
                  <a:pt x="52" y="461"/>
                  <a:pt x="105" y="763"/>
                  <a:pt x="317" y="748"/>
                </a:cubicBezTo>
                <a:cubicBezTo>
                  <a:pt x="529" y="733"/>
                  <a:pt x="1043" y="136"/>
                  <a:pt x="1270" y="68"/>
                </a:cubicBezTo>
                <a:cubicBezTo>
                  <a:pt x="1497" y="0"/>
                  <a:pt x="1587" y="170"/>
                  <a:pt x="1678" y="340"/>
                </a:cubicBezTo>
              </a:path>
            </a:pathLst>
          </a:custGeom>
          <a:noFill/>
          <a:ln w="3175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4572000" y="3214687"/>
            <a:ext cx="14287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>
            <a:off x="4786314" y="2500306"/>
            <a:ext cx="500068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Box 40"/>
          <p:cNvSpPr txBox="1">
            <a:spLocks noChangeArrowheads="1"/>
          </p:cNvSpPr>
          <p:nvPr/>
        </p:nvSpPr>
        <p:spPr bwMode="auto">
          <a:xfrm>
            <a:off x="4071934" y="2214554"/>
            <a:ext cx="340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2400" b="1" dirty="0" smtClean="0"/>
              <a:t>5</a:t>
            </a:r>
            <a:endParaRPr lang="ru-RU" sz="2400" b="1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>
            <a:off x="3178959" y="4036223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357554" y="4214818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Box 40"/>
          <p:cNvSpPr txBox="1">
            <a:spLocks noChangeArrowheads="1"/>
          </p:cNvSpPr>
          <p:nvPr/>
        </p:nvSpPr>
        <p:spPr bwMode="auto">
          <a:xfrm>
            <a:off x="3214678" y="3357562"/>
            <a:ext cx="4347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2400" b="1" dirty="0" smtClean="0"/>
              <a:t>-3</a:t>
            </a:r>
            <a:endParaRPr lang="ru-RU" sz="2400" b="1" dirty="0"/>
          </a:p>
        </p:txBody>
      </p:sp>
      <p:sp>
        <p:nvSpPr>
          <p:cNvPr id="31" name="Text Box 40"/>
          <p:cNvSpPr txBox="1">
            <a:spLocks noChangeArrowheads="1"/>
          </p:cNvSpPr>
          <p:nvPr/>
        </p:nvSpPr>
        <p:spPr bwMode="auto">
          <a:xfrm>
            <a:off x="4857752" y="4214818"/>
            <a:ext cx="4347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2400" b="1" dirty="0" smtClean="0"/>
              <a:t>-1</a:t>
            </a:r>
            <a:endParaRPr lang="ru-RU" sz="2400" b="1" dirty="0"/>
          </a:p>
        </p:txBody>
      </p:sp>
      <p:sp>
        <p:nvSpPr>
          <p:cNvPr id="32" name="Text Box 40"/>
          <p:cNvSpPr txBox="1">
            <a:spLocks noChangeArrowheads="1"/>
          </p:cNvSpPr>
          <p:nvPr/>
        </p:nvSpPr>
        <p:spPr bwMode="auto">
          <a:xfrm>
            <a:off x="6286512" y="4786322"/>
            <a:ext cx="228601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000" b="1" i="1" dirty="0"/>
              <a:t>y</a:t>
            </a:r>
            <a:r>
              <a:rPr lang="en-US" sz="4000" b="1" i="1" dirty="0" smtClean="0"/>
              <a:t> </a:t>
            </a:r>
            <a:r>
              <a:rPr lang="uk-UA" sz="4000" b="1" i="1" dirty="0" smtClean="0"/>
              <a:t>(1)</a:t>
            </a:r>
            <a:r>
              <a:rPr lang="en-US" sz="4000" b="1" i="1" dirty="0" smtClean="0"/>
              <a:t> </a:t>
            </a:r>
            <a:r>
              <a:rPr lang="uk-UA" sz="4000" b="1" i="1" dirty="0" smtClean="0"/>
              <a:t> = 5</a:t>
            </a:r>
          </a:p>
          <a:p>
            <a:r>
              <a:rPr lang="en-US" sz="4000" b="1" i="1" dirty="0"/>
              <a:t>y</a:t>
            </a:r>
            <a:r>
              <a:rPr lang="en-US" sz="4000" b="1" i="1" dirty="0" smtClean="0"/>
              <a:t> </a:t>
            </a:r>
            <a:r>
              <a:rPr lang="uk-UA" sz="4000" b="1" i="1" dirty="0" smtClean="0"/>
              <a:t>(-3) = -1</a:t>
            </a:r>
            <a:endParaRPr lang="ru-RU" sz="4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0" grpId="0"/>
      <p:bldP spid="31" grpId="0"/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uk-UA" sz="3600" b="1" dirty="0" smtClean="0"/>
              <a:t>За допомогою графіка  функції</a:t>
            </a:r>
            <a:r>
              <a:rPr lang="en-US" sz="3600" b="1" dirty="0" smtClean="0"/>
              <a:t> </a:t>
            </a:r>
            <a:r>
              <a:rPr lang="uk-UA" sz="3600" b="1" dirty="0" smtClean="0"/>
              <a:t>можна визначити область визначення і область значення функції</a:t>
            </a:r>
            <a:endParaRPr lang="ru-RU" sz="3600" b="1" dirty="0"/>
          </a:p>
        </p:txBody>
      </p:sp>
      <p:grpSp>
        <p:nvGrpSpPr>
          <p:cNvPr id="3" name="Групувати 13"/>
          <p:cNvGrpSpPr>
            <a:grpSpLocks noGrp="1"/>
          </p:cNvGrpSpPr>
          <p:nvPr/>
        </p:nvGrpSpPr>
        <p:grpSpPr bwMode="auto">
          <a:xfrm>
            <a:off x="457200" y="1600200"/>
            <a:ext cx="8229600" cy="4525963"/>
            <a:chOff x="428596" y="1714488"/>
            <a:chExt cx="4508595" cy="4134694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8596" y="1785926"/>
              <a:ext cx="4500594" cy="4063256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</p:pic>
        <p:sp>
          <p:nvSpPr>
            <p:cNvPr id="6" name="TextBox 7"/>
            <p:cNvSpPr txBox="1">
              <a:spLocks noChangeArrowheads="1"/>
            </p:cNvSpPr>
            <p:nvPr/>
          </p:nvSpPr>
          <p:spPr bwMode="auto">
            <a:xfrm>
              <a:off x="4704635" y="3763801"/>
              <a:ext cx="232556" cy="31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>
                  <a:effectLst/>
                  <a:cs typeface="Times New Roman" pitchFamily="18" charset="0"/>
                </a:rPr>
                <a:t>x</a:t>
              </a:r>
              <a:endParaRPr lang="uk-UA" sz="1400" b="1">
                <a:effectLst/>
                <a:cs typeface="Times New Roman" pitchFamily="18" charset="0"/>
              </a:endParaRPr>
            </a:p>
          </p:txBody>
        </p:sp>
        <p:sp>
          <p:nvSpPr>
            <p:cNvPr id="7" name="TextBox 8"/>
            <p:cNvSpPr txBox="1">
              <a:spLocks noChangeArrowheads="1"/>
            </p:cNvSpPr>
            <p:nvPr/>
          </p:nvSpPr>
          <p:spPr bwMode="auto">
            <a:xfrm>
              <a:off x="2491597" y="1714488"/>
              <a:ext cx="230681" cy="314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>
                  <a:effectLst/>
                  <a:cs typeface="Times New Roman" pitchFamily="18" charset="0"/>
                </a:rPr>
                <a:t>y</a:t>
              </a:r>
              <a:endParaRPr lang="uk-UA" sz="1400" b="1">
                <a:effectLst/>
                <a:cs typeface="Times New Roman" pitchFamily="18" charset="0"/>
              </a:endParaRPr>
            </a:p>
          </p:txBody>
        </p:sp>
        <p:sp>
          <p:nvSpPr>
            <p:cNvPr id="8" name="TextBox 9"/>
            <p:cNvSpPr txBox="1">
              <a:spLocks noChangeArrowheads="1"/>
            </p:cNvSpPr>
            <p:nvPr/>
          </p:nvSpPr>
          <p:spPr bwMode="auto">
            <a:xfrm>
              <a:off x="2562864" y="3763801"/>
              <a:ext cx="232557" cy="31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effectLst/>
                  <a:cs typeface="Times New Roman" pitchFamily="18" charset="0"/>
                </a:rPr>
                <a:t>0</a:t>
              </a:r>
              <a:endParaRPr lang="uk-UA" sz="1400">
                <a:effectLst/>
                <a:cs typeface="Times New Roman" pitchFamily="18" charset="0"/>
              </a:endParaRPr>
            </a:p>
          </p:txBody>
        </p:sp>
        <p:sp>
          <p:nvSpPr>
            <p:cNvPr id="9" name="TextBox 10"/>
            <p:cNvSpPr txBox="1">
              <a:spLocks noChangeArrowheads="1"/>
            </p:cNvSpPr>
            <p:nvPr/>
          </p:nvSpPr>
          <p:spPr bwMode="auto">
            <a:xfrm>
              <a:off x="2956855" y="3776762"/>
              <a:ext cx="285069" cy="4217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 dirty="0">
                  <a:effectLst/>
                  <a:cs typeface="Times New Roman" pitchFamily="18" charset="0"/>
                </a:rPr>
                <a:t>1</a:t>
              </a:r>
              <a:endParaRPr lang="uk-UA" sz="2400" b="1" dirty="0">
                <a:effectLst/>
                <a:cs typeface="Times New Roman" pitchFamily="18" charset="0"/>
              </a:endParaRPr>
            </a:p>
          </p:txBody>
        </p:sp>
        <p:cxnSp>
          <p:nvCxnSpPr>
            <p:cNvPr id="10" name="Пряма зі стрілкою 28"/>
            <p:cNvCxnSpPr>
              <a:cxnSpLocks noChangeShapeType="1"/>
            </p:cNvCxnSpPr>
            <p:nvPr/>
          </p:nvCxnSpPr>
          <p:spPr bwMode="auto">
            <a:xfrm rot="5400000" flipH="1">
              <a:off x="755901" y="3816174"/>
              <a:ext cx="4064015" cy="200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11" name="Пряма зі стрілкою 29"/>
            <p:cNvCxnSpPr>
              <a:cxnSpLocks noChangeShapeType="1"/>
            </p:cNvCxnSpPr>
            <p:nvPr/>
          </p:nvCxnSpPr>
          <p:spPr bwMode="auto">
            <a:xfrm rot="10800000" flipH="1">
              <a:off x="428596" y="3785369"/>
              <a:ext cx="4500594" cy="176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stealth" w="lg" len="lg"/>
            </a:ln>
          </p:spPr>
        </p:cxnSp>
      </p:grpSp>
      <p:sp>
        <p:nvSpPr>
          <p:cNvPr id="13" name="Freeform 24"/>
          <p:cNvSpPr>
            <a:spLocks/>
          </p:cNvSpPr>
          <p:nvPr/>
        </p:nvSpPr>
        <p:spPr bwMode="auto">
          <a:xfrm rot="20071076">
            <a:off x="3290899" y="2642821"/>
            <a:ext cx="3114968" cy="2387031"/>
          </a:xfrm>
          <a:custGeom>
            <a:avLst/>
            <a:gdLst/>
            <a:ahLst/>
            <a:cxnLst>
              <a:cxn ang="0">
                <a:pos x="0" y="159"/>
              </a:cxn>
              <a:cxn ang="0">
                <a:pos x="317" y="748"/>
              </a:cxn>
              <a:cxn ang="0">
                <a:pos x="1270" y="68"/>
              </a:cxn>
              <a:cxn ang="0">
                <a:pos x="1678" y="340"/>
              </a:cxn>
            </a:cxnLst>
            <a:rect l="0" t="0" r="r" b="b"/>
            <a:pathLst>
              <a:path w="1678" h="763">
                <a:moveTo>
                  <a:pt x="0" y="159"/>
                </a:moveTo>
                <a:cubicBezTo>
                  <a:pt x="52" y="461"/>
                  <a:pt x="105" y="763"/>
                  <a:pt x="317" y="748"/>
                </a:cubicBezTo>
                <a:cubicBezTo>
                  <a:pt x="529" y="733"/>
                  <a:pt x="1043" y="136"/>
                  <a:pt x="1270" y="68"/>
                </a:cubicBezTo>
                <a:cubicBezTo>
                  <a:pt x="1497" y="0"/>
                  <a:pt x="1587" y="170"/>
                  <a:pt x="1678" y="340"/>
                </a:cubicBezTo>
              </a:path>
            </a:pathLst>
          </a:custGeom>
          <a:noFill/>
          <a:ln w="3175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5400000">
            <a:off x="5785653" y="3429001"/>
            <a:ext cx="858050" cy="792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>
            <a:off x="4786314" y="2428868"/>
            <a:ext cx="642942" cy="1588"/>
          </a:xfrm>
          <a:prstGeom prst="line">
            <a:avLst/>
          </a:prstGeom>
          <a:ln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4" name="Text Box 40"/>
          <p:cNvSpPr txBox="1">
            <a:spLocks noChangeArrowheads="1"/>
          </p:cNvSpPr>
          <p:nvPr/>
        </p:nvSpPr>
        <p:spPr bwMode="auto">
          <a:xfrm>
            <a:off x="4071934" y="2214554"/>
            <a:ext cx="5757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rgbClr val="00B050"/>
                </a:solidFill>
              </a:rPr>
              <a:t>5,3</a:t>
            </a:r>
            <a:endParaRPr lang="ru-RU" sz="2400" b="1" dirty="0">
              <a:solidFill>
                <a:srgbClr val="00B050"/>
              </a:solidFill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4357686" y="5286388"/>
            <a:ext cx="428628" cy="1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0" name="Text Box 40"/>
          <p:cNvSpPr txBox="1">
            <a:spLocks noChangeArrowheads="1"/>
          </p:cNvSpPr>
          <p:nvPr/>
        </p:nvSpPr>
        <p:spPr bwMode="auto">
          <a:xfrm>
            <a:off x="2786050" y="3286124"/>
            <a:ext cx="6703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</a:rPr>
              <a:t>-3,5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1" name="Text Box 40"/>
          <p:cNvSpPr txBox="1">
            <a:spLocks noChangeArrowheads="1"/>
          </p:cNvSpPr>
          <p:nvPr/>
        </p:nvSpPr>
        <p:spPr bwMode="auto">
          <a:xfrm>
            <a:off x="4857752" y="5214950"/>
            <a:ext cx="4347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rgbClr val="00B050"/>
                </a:solidFill>
              </a:rPr>
              <a:t>-5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32" name="Text Box 40"/>
          <p:cNvSpPr txBox="1">
            <a:spLocks noChangeArrowheads="1"/>
          </p:cNvSpPr>
          <p:nvPr/>
        </p:nvSpPr>
        <p:spPr bwMode="auto">
          <a:xfrm>
            <a:off x="5715008" y="4857760"/>
            <a:ext cx="278608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-</a:t>
            </a:r>
            <a:r>
              <a:rPr lang="uk-U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3,5 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≤</a:t>
            </a:r>
            <a:r>
              <a:rPr lang="uk-U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uk-U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≤</a:t>
            </a:r>
            <a:r>
              <a:rPr lang="uk-U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39" name="Text Box 40"/>
          <p:cNvSpPr txBox="1">
            <a:spLocks noChangeArrowheads="1"/>
          </p:cNvSpPr>
          <p:nvPr/>
        </p:nvSpPr>
        <p:spPr bwMode="auto">
          <a:xfrm>
            <a:off x="6286512" y="3929066"/>
            <a:ext cx="340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3</a:t>
            </a:r>
            <a:endParaRPr lang="ru-RU" sz="2400" b="1" dirty="0">
              <a:solidFill>
                <a:srgbClr val="FF0000"/>
              </a:solidFill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3143240" y="3857628"/>
            <a:ext cx="3071834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3357554" y="3857628"/>
            <a:ext cx="2857520" cy="1588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9" name="Text Box 40"/>
          <p:cNvSpPr txBox="1">
            <a:spLocks noChangeArrowheads="1"/>
          </p:cNvSpPr>
          <p:nvPr/>
        </p:nvSpPr>
        <p:spPr bwMode="auto">
          <a:xfrm>
            <a:off x="500034" y="4929198"/>
            <a:ext cx="34290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Область  визначення</a:t>
            </a:r>
          </a:p>
        </p:txBody>
      </p:sp>
      <p:sp>
        <p:nvSpPr>
          <p:cNvPr id="51" name="Text Box 40"/>
          <p:cNvSpPr txBox="1">
            <a:spLocks noChangeArrowheads="1"/>
          </p:cNvSpPr>
          <p:nvPr/>
        </p:nvSpPr>
        <p:spPr bwMode="auto">
          <a:xfrm>
            <a:off x="714348" y="5786454"/>
            <a:ext cx="34290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Область  значень</a:t>
            </a:r>
          </a:p>
        </p:txBody>
      </p:sp>
      <p:sp>
        <p:nvSpPr>
          <p:cNvPr id="52" name="Text Box 40"/>
          <p:cNvSpPr txBox="1">
            <a:spLocks noChangeArrowheads="1"/>
          </p:cNvSpPr>
          <p:nvPr/>
        </p:nvSpPr>
        <p:spPr bwMode="auto">
          <a:xfrm>
            <a:off x="5643570" y="5715016"/>
            <a:ext cx="278608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00B050"/>
                </a:solidFill>
              </a:rPr>
              <a:t>-</a:t>
            </a:r>
            <a:r>
              <a:rPr lang="uk-U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</a:t>
            </a:r>
            <a:r>
              <a:rPr lang="en-US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≤</a:t>
            </a:r>
            <a:r>
              <a:rPr lang="uk-U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</a:t>
            </a:r>
            <a:r>
              <a:rPr lang="en-US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≤</a:t>
            </a:r>
            <a:r>
              <a:rPr lang="uk-U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5,3</a:t>
            </a:r>
            <a:endParaRPr lang="ru-RU" sz="4000" b="1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0" grpId="0"/>
      <p:bldP spid="31" grpId="0"/>
      <p:bldP spid="32" grpId="0"/>
      <p:bldP spid="39" grpId="0"/>
      <p:bldP spid="49" grpId="0"/>
      <p:bldP spid="51" grpId="0"/>
      <p:bldP spid="5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011222"/>
          </a:xfrm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uk-UA" sz="3600" b="1" dirty="0" smtClean="0"/>
              <a:t>Користуючись графіком, знайдіть:</a:t>
            </a:r>
            <a:endParaRPr lang="ru-RU" sz="3600" b="1" dirty="0"/>
          </a:p>
        </p:txBody>
      </p:sp>
      <p:grpSp>
        <p:nvGrpSpPr>
          <p:cNvPr id="3" name="Групувати 13"/>
          <p:cNvGrpSpPr>
            <a:grpSpLocks noGrp="1"/>
          </p:cNvGrpSpPr>
          <p:nvPr/>
        </p:nvGrpSpPr>
        <p:grpSpPr bwMode="auto">
          <a:xfrm>
            <a:off x="457200" y="1600200"/>
            <a:ext cx="8229600" cy="4525963"/>
            <a:chOff x="428596" y="1714488"/>
            <a:chExt cx="4508595" cy="4134694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8596" y="1785926"/>
              <a:ext cx="4500594" cy="4063256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</p:pic>
        <p:sp>
          <p:nvSpPr>
            <p:cNvPr id="6" name="TextBox 7"/>
            <p:cNvSpPr txBox="1">
              <a:spLocks noChangeArrowheads="1"/>
            </p:cNvSpPr>
            <p:nvPr/>
          </p:nvSpPr>
          <p:spPr bwMode="auto">
            <a:xfrm>
              <a:off x="4704635" y="3763801"/>
              <a:ext cx="232556" cy="31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>
                  <a:effectLst/>
                  <a:cs typeface="Times New Roman" pitchFamily="18" charset="0"/>
                </a:rPr>
                <a:t>x</a:t>
              </a:r>
              <a:endParaRPr lang="uk-UA" sz="1400" b="1">
                <a:effectLst/>
                <a:cs typeface="Times New Roman" pitchFamily="18" charset="0"/>
              </a:endParaRPr>
            </a:p>
          </p:txBody>
        </p:sp>
        <p:sp>
          <p:nvSpPr>
            <p:cNvPr id="7" name="TextBox 8"/>
            <p:cNvSpPr txBox="1">
              <a:spLocks noChangeArrowheads="1"/>
            </p:cNvSpPr>
            <p:nvPr/>
          </p:nvSpPr>
          <p:spPr bwMode="auto">
            <a:xfrm>
              <a:off x="2491597" y="1714488"/>
              <a:ext cx="230681" cy="314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>
                  <a:effectLst/>
                  <a:cs typeface="Times New Roman" pitchFamily="18" charset="0"/>
                </a:rPr>
                <a:t>y</a:t>
              </a:r>
              <a:endParaRPr lang="uk-UA" sz="1400" b="1">
                <a:effectLst/>
                <a:cs typeface="Times New Roman" pitchFamily="18" charset="0"/>
              </a:endParaRPr>
            </a:p>
          </p:txBody>
        </p:sp>
        <p:sp>
          <p:nvSpPr>
            <p:cNvPr id="8" name="TextBox 9"/>
            <p:cNvSpPr txBox="1">
              <a:spLocks noChangeArrowheads="1"/>
            </p:cNvSpPr>
            <p:nvPr/>
          </p:nvSpPr>
          <p:spPr bwMode="auto">
            <a:xfrm>
              <a:off x="2562864" y="3763801"/>
              <a:ext cx="232557" cy="31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effectLst/>
                  <a:cs typeface="Times New Roman" pitchFamily="18" charset="0"/>
                </a:rPr>
                <a:t>0</a:t>
              </a:r>
              <a:endParaRPr lang="uk-UA" sz="1400">
                <a:effectLst/>
                <a:cs typeface="Times New Roman" pitchFamily="18" charset="0"/>
              </a:endParaRPr>
            </a:p>
          </p:txBody>
        </p:sp>
        <p:sp>
          <p:nvSpPr>
            <p:cNvPr id="9" name="TextBox 10"/>
            <p:cNvSpPr txBox="1">
              <a:spLocks noChangeArrowheads="1"/>
            </p:cNvSpPr>
            <p:nvPr/>
          </p:nvSpPr>
          <p:spPr bwMode="auto">
            <a:xfrm>
              <a:off x="2956855" y="3776762"/>
              <a:ext cx="285069" cy="4217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 dirty="0">
                  <a:effectLst/>
                  <a:cs typeface="Times New Roman" pitchFamily="18" charset="0"/>
                </a:rPr>
                <a:t>1</a:t>
              </a:r>
              <a:endParaRPr lang="uk-UA" sz="2400" b="1" dirty="0">
                <a:effectLst/>
                <a:cs typeface="Times New Roman" pitchFamily="18" charset="0"/>
              </a:endParaRPr>
            </a:p>
          </p:txBody>
        </p:sp>
        <p:cxnSp>
          <p:nvCxnSpPr>
            <p:cNvPr id="10" name="Пряма зі стрілкою 28"/>
            <p:cNvCxnSpPr>
              <a:cxnSpLocks noChangeShapeType="1"/>
            </p:cNvCxnSpPr>
            <p:nvPr/>
          </p:nvCxnSpPr>
          <p:spPr bwMode="auto">
            <a:xfrm rot="5400000" flipH="1">
              <a:off x="755901" y="3816174"/>
              <a:ext cx="4064015" cy="200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11" name="Пряма зі стрілкою 29"/>
            <p:cNvCxnSpPr>
              <a:cxnSpLocks noChangeShapeType="1"/>
            </p:cNvCxnSpPr>
            <p:nvPr/>
          </p:nvCxnSpPr>
          <p:spPr bwMode="auto">
            <a:xfrm rot="10800000" flipH="1">
              <a:off x="428596" y="3785369"/>
              <a:ext cx="4500594" cy="176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stealth" w="lg" len="lg"/>
            </a:ln>
          </p:spPr>
        </p:cxnSp>
      </p:grpSp>
      <p:sp>
        <p:nvSpPr>
          <p:cNvPr id="21" name="Freeform 40"/>
          <p:cNvSpPr>
            <a:spLocks/>
          </p:cNvSpPr>
          <p:nvPr/>
        </p:nvSpPr>
        <p:spPr bwMode="auto">
          <a:xfrm>
            <a:off x="3643306" y="2000240"/>
            <a:ext cx="2133600" cy="3365500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720" y="2112"/>
              </a:cxn>
              <a:cxn ang="0">
                <a:pos x="1344" y="0"/>
              </a:cxn>
            </a:cxnLst>
            <a:rect l="0" t="0" r="r" b="b"/>
            <a:pathLst>
              <a:path w="1344" h="2120">
                <a:moveTo>
                  <a:pt x="0" y="48"/>
                </a:moveTo>
                <a:cubicBezTo>
                  <a:pt x="248" y="1084"/>
                  <a:pt x="496" y="2120"/>
                  <a:pt x="720" y="2112"/>
                </a:cubicBezTo>
                <a:cubicBezTo>
                  <a:pt x="944" y="2104"/>
                  <a:pt x="1144" y="1052"/>
                  <a:pt x="1344" y="0"/>
                </a:cubicBezTo>
              </a:path>
            </a:pathLst>
          </a:custGeom>
          <a:noFill/>
          <a:ln w="60325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" name="Text Box 40"/>
          <p:cNvSpPr txBox="1">
            <a:spLocks noChangeArrowheads="1"/>
          </p:cNvSpPr>
          <p:nvPr/>
        </p:nvSpPr>
        <p:spPr bwMode="auto">
          <a:xfrm>
            <a:off x="785786" y="2714620"/>
            <a:ext cx="228601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000" b="1" i="1" dirty="0"/>
              <a:t>y</a:t>
            </a:r>
            <a:r>
              <a:rPr lang="en-US" sz="4000" b="1" i="1" dirty="0" smtClean="0"/>
              <a:t> </a:t>
            </a:r>
            <a:r>
              <a:rPr lang="uk-UA" sz="4000" b="1" i="1" dirty="0" smtClean="0"/>
              <a:t>(1)</a:t>
            </a:r>
            <a:r>
              <a:rPr lang="en-US" sz="4000" b="1" i="1" dirty="0" smtClean="0"/>
              <a:t> </a:t>
            </a:r>
            <a:r>
              <a:rPr lang="uk-UA" sz="4000" b="1" i="1" dirty="0" smtClean="0"/>
              <a:t> = </a:t>
            </a:r>
          </a:p>
          <a:p>
            <a:r>
              <a:rPr lang="en-US" sz="4000" b="1" i="1" dirty="0"/>
              <a:t>y</a:t>
            </a:r>
            <a:r>
              <a:rPr lang="en-US" sz="4000" b="1" i="1" dirty="0" smtClean="0"/>
              <a:t> </a:t>
            </a:r>
            <a:r>
              <a:rPr lang="uk-UA" sz="4000" b="1" i="1" dirty="0" smtClean="0"/>
              <a:t>(2) =</a:t>
            </a:r>
          </a:p>
          <a:p>
            <a:r>
              <a:rPr lang="uk-UA" sz="4000" b="1" i="1" dirty="0" smtClean="0"/>
              <a:t>У(0) =</a:t>
            </a:r>
          </a:p>
          <a:p>
            <a:r>
              <a:rPr lang="uk-UA" sz="4000" b="1" i="1" dirty="0" smtClean="0"/>
              <a:t>У(-2) =</a:t>
            </a:r>
            <a:endParaRPr lang="ru-RU" sz="4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1071546"/>
            <a:ext cx="2775753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400" b="1" dirty="0" smtClean="0"/>
              <a:t>Що таке функції ?</a:t>
            </a:r>
            <a:endParaRPr lang="uk-UA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628" y="928670"/>
            <a:ext cx="29289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400" b="1" dirty="0" smtClean="0"/>
              <a:t>Що таке область визначення функції</a:t>
            </a:r>
            <a:endParaRPr lang="uk-UA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8728" y="2571744"/>
            <a:ext cx="2775753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400" b="1" dirty="0" smtClean="0"/>
              <a:t>Які способи </a:t>
            </a:r>
            <a:r>
              <a:rPr lang="uk-UA" sz="2400" b="1" dirty="0" err="1" smtClean="0"/>
              <a:t>задання</a:t>
            </a:r>
            <a:r>
              <a:rPr lang="uk-UA" sz="2400" b="1" dirty="0" smtClean="0"/>
              <a:t> функції? </a:t>
            </a:r>
            <a:endParaRPr lang="uk-UA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14942" y="2500306"/>
            <a:ext cx="27757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uk-UA" sz="2400" b="1" dirty="0" smtClean="0"/>
              <a:t>Що таке область значень функції?</a:t>
            </a:r>
            <a:endParaRPr lang="uk-UA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4572008"/>
            <a:ext cx="2775753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400" b="1" dirty="0" smtClean="0"/>
              <a:t>Що </a:t>
            </a:r>
            <a:r>
              <a:rPr lang="uk-UA" sz="2400" b="1" dirty="0"/>
              <a:t> </a:t>
            </a:r>
            <a:r>
              <a:rPr lang="uk-UA" sz="2400" b="1" dirty="0" smtClean="0"/>
              <a:t>таке аргумент?</a:t>
            </a:r>
            <a:endParaRPr lang="uk-UA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29190" y="4357694"/>
            <a:ext cx="34290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400" b="1" dirty="0" smtClean="0"/>
              <a:t>Яка змінна називається залежною? </a:t>
            </a:r>
            <a:endParaRPr lang="uk-UA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1071538" y="4214818"/>
            <a:ext cx="3214710" cy="107157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000628" y="4214818"/>
            <a:ext cx="3429024" cy="107157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071538" y="1071546"/>
            <a:ext cx="3240088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5143504" y="1000108"/>
            <a:ext cx="3311526" cy="10080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1142976" y="2500306"/>
            <a:ext cx="3286148" cy="114300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5072066" y="2428868"/>
            <a:ext cx="3357586" cy="121444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" name="Rectangle 84"/>
          <p:cNvSpPr>
            <a:spLocks noChangeArrowheads="1"/>
          </p:cNvSpPr>
          <p:nvPr/>
        </p:nvSpPr>
        <p:spPr bwMode="auto">
          <a:xfrm>
            <a:off x="500034" y="1142984"/>
            <a:ext cx="390497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ru-RU" altLang="ru-RU" sz="3200" b="1" dirty="0" smtClean="0">
                <a:solidFill>
                  <a:srgbClr val="800000"/>
                </a:solidFill>
                <a:latin typeface="Times New Roman" pitchFamily="18" charset="0"/>
              </a:rPr>
              <a:t>1</a:t>
            </a:r>
            <a:endParaRPr lang="ru-RU" altLang="ru-RU" sz="32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20" name="Rectangle 84"/>
          <p:cNvSpPr>
            <a:spLocks noChangeArrowheads="1"/>
          </p:cNvSpPr>
          <p:nvPr/>
        </p:nvSpPr>
        <p:spPr bwMode="auto">
          <a:xfrm>
            <a:off x="4429124" y="1142984"/>
            <a:ext cx="390497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altLang="ru-RU" sz="3200" b="1" dirty="0" smtClean="0">
                <a:solidFill>
                  <a:srgbClr val="800000"/>
                </a:solidFill>
                <a:latin typeface="Times New Roman" pitchFamily="18" charset="0"/>
              </a:rPr>
              <a:t>2</a:t>
            </a:r>
            <a:endParaRPr lang="ru-RU" altLang="ru-RU" sz="32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21" name="Rectangle 84"/>
          <p:cNvSpPr>
            <a:spLocks noChangeArrowheads="1"/>
          </p:cNvSpPr>
          <p:nvPr/>
        </p:nvSpPr>
        <p:spPr bwMode="auto">
          <a:xfrm>
            <a:off x="642910" y="2643182"/>
            <a:ext cx="390497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altLang="ru-RU" sz="3200" b="1" dirty="0" smtClean="0">
                <a:solidFill>
                  <a:srgbClr val="800000"/>
                </a:solidFill>
                <a:latin typeface="Times New Roman" pitchFamily="18" charset="0"/>
              </a:rPr>
              <a:t>3</a:t>
            </a:r>
            <a:endParaRPr lang="ru-RU" altLang="ru-RU" sz="32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22" name="Rectangle 84"/>
          <p:cNvSpPr>
            <a:spLocks noChangeArrowheads="1"/>
          </p:cNvSpPr>
          <p:nvPr/>
        </p:nvSpPr>
        <p:spPr bwMode="auto">
          <a:xfrm>
            <a:off x="4500562" y="2500306"/>
            <a:ext cx="390497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altLang="ru-RU" sz="3200" b="1" dirty="0" smtClean="0">
                <a:solidFill>
                  <a:srgbClr val="800000"/>
                </a:solidFill>
                <a:latin typeface="Times New Roman" pitchFamily="18" charset="0"/>
              </a:rPr>
              <a:t>4</a:t>
            </a:r>
            <a:endParaRPr lang="ru-RU" altLang="ru-RU" sz="32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23" name="Rectangle 84"/>
          <p:cNvSpPr>
            <a:spLocks noChangeArrowheads="1"/>
          </p:cNvSpPr>
          <p:nvPr/>
        </p:nvSpPr>
        <p:spPr bwMode="auto">
          <a:xfrm>
            <a:off x="571472" y="4643446"/>
            <a:ext cx="390497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altLang="ru-RU" sz="3200" b="1" dirty="0" smtClean="0">
                <a:solidFill>
                  <a:srgbClr val="800000"/>
                </a:solidFill>
                <a:latin typeface="Times New Roman" pitchFamily="18" charset="0"/>
              </a:rPr>
              <a:t>5</a:t>
            </a:r>
            <a:endParaRPr lang="ru-RU" altLang="ru-RU" sz="32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24" name="Rectangle 84"/>
          <p:cNvSpPr>
            <a:spLocks noChangeArrowheads="1"/>
          </p:cNvSpPr>
          <p:nvPr/>
        </p:nvSpPr>
        <p:spPr bwMode="auto">
          <a:xfrm>
            <a:off x="4572000" y="4643446"/>
            <a:ext cx="390497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altLang="ru-RU" sz="3200" b="1" dirty="0" smtClean="0">
                <a:solidFill>
                  <a:srgbClr val="800000"/>
                </a:solidFill>
                <a:latin typeface="Times New Roman" pitchFamily="18" charset="0"/>
              </a:rPr>
              <a:t>6</a:t>
            </a:r>
            <a:endParaRPr lang="ru-RU" altLang="ru-RU" sz="32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25" name="Rectangle 7"/>
          <p:cNvSpPr txBox="1">
            <a:spLocks noChangeArrowheads="1"/>
          </p:cNvSpPr>
          <p:nvPr/>
        </p:nvSpPr>
        <p:spPr>
          <a:xfrm>
            <a:off x="285720" y="214290"/>
            <a:ext cx="8524876" cy="5825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 err="1" smtClean="0">
                <a:solidFill>
                  <a:srgbClr val="009900"/>
                </a:solidFill>
                <a:latin typeface="+mj-lt"/>
                <a:ea typeface="+mj-ea"/>
                <a:cs typeface="+mj-cs"/>
              </a:rPr>
              <a:t>Вибери</a:t>
            </a:r>
            <a:r>
              <a:rPr lang="ru-RU" sz="3600" b="1" dirty="0" smtClean="0">
                <a:solidFill>
                  <a:srgbClr val="009900"/>
                </a:solidFill>
                <a:latin typeface="+mj-lt"/>
                <a:ea typeface="+mj-ea"/>
                <a:cs typeface="+mj-cs"/>
              </a:rPr>
              <a:t> номер </a:t>
            </a:r>
            <a:r>
              <a:rPr lang="ru-RU" sz="3600" b="1" dirty="0" err="1" smtClean="0">
                <a:solidFill>
                  <a:srgbClr val="009900"/>
                </a:solidFill>
                <a:latin typeface="+mj-lt"/>
                <a:ea typeface="+mj-ea"/>
                <a:cs typeface="+mj-cs"/>
              </a:rPr>
              <a:t>запитання</a:t>
            </a:r>
            <a:r>
              <a:rPr lang="ru-RU" sz="3600" b="1" dirty="0" smtClean="0">
                <a:solidFill>
                  <a:srgbClr val="0099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600" b="1" dirty="0" err="1" smtClean="0">
                <a:solidFill>
                  <a:srgbClr val="009900"/>
                </a:solidFill>
                <a:latin typeface="+mj-lt"/>
                <a:ea typeface="+mj-ea"/>
                <a:cs typeface="+mj-cs"/>
              </a:rPr>
              <a:t>і</a:t>
            </a:r>
            <a:r>
              <a:rPr lang="ru-RU" sz="3600" b="1" dirty="0" smtClean="0">
                <a:solidFill>
                  <a:srgbClr val="009900"/>
                </a:solidFill>
                <a:latin typeface="+mj-lt"/>
                <a:ea typeface="+mj-ea"/>
                <a:cs typeface="+mj-cs"/>
              </a:rPr>
              <a:t> дай </a:t>
            </a:r>
            <a:r>
              <a:rPr lang="ru-RU" sz="3600" b="1" dirty="0" err="1" smtClean="0">
                <a:solidFill>
                  <a:srgbClr val="009900"/>
                </a:solidFill>
                <a:latin typeface="+mj-lt"/>
                <a:ea typeface="+mj-ea"/>
                <a:cs typeface="+mj-cs"/>
              </a:rPr>
              <a:t>відповідь</a:t>
            </a:r>
            <a:r>
              <a:rPr lang="ru-RU" sz="3600" b="1" dirty="0" smtClean="0">
                <a:solidFill>
                  <a:srgbClr val="009900"/>
                </a:solidFill>
                <a:latin typeface="+mj-lt"/>
                <a:ea typeface="+mj-ea"/>
                <a:cs typeface="+mj-cs"/>
              </a:rPr>
              <a:t>.</a:t>
            </a: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1" i="1" u="none" strike="noStrike" kern="1200" cap="none" spc="0" normalizeH="0" baseline="0" noProof="0" dirty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599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6000" dirty="0" smtClean="0"/>
                        <a:t>х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6000" dirty="0" smtClean="0"/>
                        <a:t>-4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6000" dirty="0" smtClean="0"/>
                        <a:t>-2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6000" dirty="0" smtClean="0"/>
                        <a:t>-1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6000" dirty="0" smtClean="0"/>
                        <a:t>1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6000" dirty="0" smtClean="0"/>
                        <a:t>2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6000" dirty="0" smtClean="0"/>
                        <a:t>4</a:t>
                      </a:r>
                      <a:endParaRPr lang="ru-RU" sz="6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6000" dirty="0" smtClean="0"/>
                        <a:t>у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6000" dirty="0" smtClean="0"/>
                        <a:t>-2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6000" dirty="0" smtClean="0"/>
                        <a:t>-4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6000" dirty="0" smtClean="0"/>
                        <a:t>-8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6000" dirty="0" smtClean="0"/>
                        <a:t>8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6000" dirty="0" smtClean="0"/>
                        <a:t>4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6000" dirty="0" smtClean="0"/>
                        <a:t>2</a:t>
                      </a:r>
                      <a:endParaRPr lang="ru-RU" sz="6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uk-UA" sz="5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Заповніть таблицю</a:t>
            </a:r>
            <a:endParaRPr lang="ru-RU" sz="54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2786058"/>
            <a:ext cx="999411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2786058"/>
            <a:ext cx="99941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1934" y="1785926"/>
            <a:ext cx="99941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2714620"/>
            <a:ext cx="999411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2786058"/>
            <a:ext cx="899469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1857364"/>
            <a:ext cx="899469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3116263" y="3886200"/>
          <a:ext cx="2249487" cy="224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Формула" r:id="rId4" imgW="393480" imgH="393480" progId="Equation.3">
                  <p:embed/>
                </p:oleObj>
              </mc:Choice>
              <mc:Fallback>
                <p:oleObj name="Формула" r:id="rId4" imgW="39348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263" y="3886200"/>
                        <a:ext cx="2249487" cy="224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808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28588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Функція задана формулою у = х</a:t>
            </a:r>
            <a:r>
              <a:rPr lang="uk-UA" b="1" baseline="30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uk-U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-4. Знайдіть значення функції: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571736" y="1500174"/>
            <a:ext cx="4572032" cy="478634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4400" b="1" i="1" dirty="0" smtClean="0">
                <a:solidFill>
                  <a:schemeClr val="accent3">
                    <a:lumMod val="50000"/>
                  </a:schemeClr>
                </a:solidFill>
              </a:rPr>
              <a:t>У(1)  =  -3</a:t>
            </a:r>
          </a:p>
          <a:p>
            <a:pPr>
              <a:buNone/>
            </a:pPr>
            <a:r>
              <a:rPr lang="uk-UA" sz="4400" b="1" i="1" dirty="0" smtClean="0">
                <a:solidFill>
                  <a:schemeClr val="accent3">
                    <a:lumMod val="50000"/>
                  </a:schemeClr>
                </a:solidFill>
              </a:rPr>
              <a:t>У(2)  =   0</a:t>
            </a:r>
          </a:p>
          <a:p>
            <a:pPr>
              <a:buNone/>
            </a:pPr>
            <a:r>
              <a:rPr lang="uk-UA" sz="4400" b="1" i="1" dirty="0" smtClean="0">
                <a:solidFill>
                  <a:schemeClr val="accent3">
                    <a:lumMod val="50000"/>
                  </a:schemeClr>
                </a:solidFill>
              </a:rPr>
              <a:t>У(3)  =   5</a:t>
            </a:r>
          </a:p>
          <a:p>
            <a:pPr>
              <a:buNone/>
            </a:pPr>
            <a:r>
              <a:rPr lang="uk-UA" sz="4400" b="1" i="1" dirty="0" smtClean="0">
                <a:solidFill>
                  <a:schemeClr val="accent3">
                    <a:lumMod val="50000"/>
                  </a:schemeClr>
                </a:solidFill>
              </a:rPr>
              <a:t>У(-3) =   5</a:t>
            </a:r>
          </a:p>
          <a:p>
            <a:pPr>
              <a:buNone/>
            </a:pPr>
            <a:r>
              <a:rPr lang="uk-UA" sz="4400" b="1" i="1" dirty="0" smtClean="0">
                <a:solidFill>
                  <a:schemeClr val="accent3">
                    <a:lumMod val="50000"/>
                  </a:schemeClr>
                </a:solidFill>
              </a:rPr>
              <a:t>У(-4) =   12</a:t>
            </a:r>
          </a:p>
          <a:p>
            <a:pPr>
              <a:buNone/>
            </a:pPr>
            <a:r>
              <a:rPr lang="uk-UA" sz="4400" b="1" i="1" dirty="0" smtClean="0">
                <a:solidFill>
                  <a:schemeClr val="accent3">
                    <a:lumMod val="50000"/>
                  </a:schemeClr>
                </a:solidFill>
              </a:rPr>
              <a:t>У(0,5) =  -3,75</a:t>
            </a:r>
            <a:endParaRPr lang="ru-RU" sz="4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1571612"/>
            <a:ext cx="677020" cy="677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2285992"/>
            <a:ext cx="677020" cy="677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3214686"/>
            <a:ext cx="677020" cy="677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4000504"/>
            <a:ext cx="677020" cy="677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786322"/>
            <a:ext cx="677020" cy="677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5429264"/>
            <a:ext cx="1143008" cy="1071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Знайти координати точок</a:t>
            </a:r>
            <a:endParaRPr lang="ru-RU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21"/>
          <p:cNvGrpSpPr>
            <a:grpSpLocks noGrp="1"/>
          </p:cNvGrpSpPr>
          <p:nvPr/>
        </p:nvGrpSpPr>
        <p:grpSpPr bwMode="auto">
          <a:xfrm>
            <a:off x="457200" y="1428736"/>
            <a:ext cx="8229600" cy="4697427"/>
            <a:chOff x="1292" y="912"/>
            <a:chExt cx="3177" cy="3062"/>
          </a:xfrm>
        </p:grpSpPr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1292" y="912"/>
              <a:ext cx="3177" cy="3062"/>
              <a:chOff x="1519" y="799"/>
              <a:chExt cx="3177" cy="3062"/>
            </a:xfrm>
          </p:grpSpPr>
          <p:grpSp>
            <p:nvGrpSpPr>
              <p:cNvPr id="10" name="Group 23"/>
              <p:cNvGrpSpPr>
                <a:grpSpLocks/>
              </p:cNvGrpSpPr>
              <p:nvPr/>
            </p:nvGrpSpPr>
            <p:grpSpPr bwMode="auto">
              <a:xfrm>
                <a:off x="1519" y="799"/>
                <a:ext cx="3177" cy="3062"/>
                <a:chOff x="1406" y="799"/>
                <a:chExt cx="3177" cy="3062"/>
              </a:xfrm>
            </p:grpSpPr>
            <p:grpSp>
              <p:nvGrpSpPr>
                <p:cNvPr id="14" name="Group 24"/>
                <p:cNvGrpSpPr>
                  <a:grpSpLocks/>
                </p:cNvGrpSpPr>
                <p:nvPr/>
              </p:nvGrpSpPr>
              <p:grpSpPr bwMode="auto">
                <a:xfrm>
                  <a:off x="1406" y="799"/>
                  <a:ext cx="3177" cy="3062"/>
                  <a:chOff x="1406" y="799"/>
                  <a:chExt cx="3177" cy="3062"/>
                </a:xfrm>
              </p:grpSpPr>
              <p:grpSp>
                <p:nvGrpSpPr>
                  <p:cNvPr id="16" name="Group 25"/>
                  <p:cNvGrpSpPr>
                    <a:grpSpLocks/>
                  </p:cNvGrpSpPr>
                  <p:nvPr/>
                </p:nvGrpSpPr>
                <p:grpSpPr bwMode="auto">
                  <a:xfrm>
                    <a:off x="1406" y="799"/>
                    <a:ext cx="3177" cy="3062"/>
                    <a:chOff x="1406" y="799"/>
                    <a:chExt cx="3177" cy="3062"/>
                  </a:xfrm>
                </p:grpSpPr>
                <p:grpSp>
                  <p:nvGrpSpPr>
                    <p:cNvPr id="18" name="Group 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06" y="799"/>
                      <a:ext cx="3177" cy="3040"/>
                      <a:chOff x="1406" y="799"/>
                      <a:chExt cx="3177" cy="3040"/>
                    </a:xfrm>
                  </p:grpSpPr>
                  <p:grpSp>
                    <p:nvGrpSpPr>
                      <p:cNvPr id="20" name="Group 2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06" y="799"/>
                        <a:ext cx="3177" cy="3026"/>
                        <a:chOff x="1406" y="799"/>
                        <a:chExt cx="3177" cy="3026"/>
                      </a:xfrm>
                    </p:grpSpPr>
                    <p:grpSp>
                      <p:nvGrpSpPr>
                        <p:cNvPr id="23" name="Group 28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406" y="799"/>
                          <a:ext cx="3177" cy="3026"/>
                          <a:chOff x="2409" y="203"/>
                          <a:chExt cx="3177" cy="3026"/>
                        </a:xfrm>
                      </p:grpSpPr>
                      <p:sp>
                        <p:nvSpPr>
                          <p:cNvPr id="25" name="Freeform 2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211"/>
                            <a:ext cx="1" cy="3002"/>
                          </a:xfrm>
                          <a:custGeom>
                            <a:avLst/>
                            <a:gdLst>
                              <a:gd name="T0" fmla="*/ 0 w 1"/>
                              <a:gd name="T1" fmla="*/ 0 h 3002"/>
                              <a:gd name="T2" fmla="*/ 0 w 1"/>
                              <a:gd name="T3" fmla="*/ 3002 h 3002"/>
                              <a:gd name="T4" fmla="*/ 0 60000 65536"/>
                              <a:gd name="T5" fmla="*/ 0 60000 65536"/>
                              <a:gd name="T6" fmla="*/ 0 w 1"/>
                              <a:gd name="T7" fmla="*/ 0 h 3002"/>
                              <a:gd name="T8" fmla="*/ 1 w 1"/>
                              <a:gd name="T9" fmla="*/ 3002 h 3002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6" name="Freeform 30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09" y="2945"/>
                            <a:ext cx="3124" cy="8"/>
                          </a:xfrm>
                          <a:custGeom>
                            <a:avLst/>
                            <a:gdLst>
                              <a:gd name="T0" fmla="*/ 0 w 3124"/>
                              <a:gd name="T1" fmla="*/ 0 h 8"/>
                              <a:gd name="T2" fmla="*/ 3124 w 3124"/>
                              <a:gd name="T3" fmla="*/ 8 h 8"/>
                              <a:gd name="T4" fmla="*/ 0 60000 65536"/>
                              <a:gd name="T5" fmla="*/ 0 60000 65536"/>
                              <a:gd name="T6" fmla="*/ 0 w 3124"/>
                              <a:gd name="T7" fmla="*/ 0 h 8"/>
                              <a:gd name="T8" fmla="*/ 3124 w 3124"/>
                              <a:gd name="T9" fmla="*/ 8 h 8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3124" h="8">
                                <a:moveTo>
                                  <a:pt x="0" y="0"/>
                                </a:moveTo>
                                <a:lnTo>
                                  <a:pt x="3124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7" name="Freeform 3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677" y="211"/>
                            <a:ext cx="8" cy="2994"/>
                          </a:xfrm>
                          <a:custGeom>
                            <a:avLst/>
                            <a:gdLst>
                              <a:gd name="T0" fmla="*/ 0 w 8"/>
                              <a:gd name="T1" fmla="*/ 0 h 2994"/>
                              <a:gd name="T2" fmla="*/ 8 w 8"/>
                              <a:gd name="T3" fmla="*/ 2994 h 2994"/>
                              <a:gd name="T4" fmla="*/ 0 60000 65536"/>
                              <a:gd name="T5" fmla="*/ 0 60000 65536"/>
                              <a:gd name="T6" fmla="*/ 0 w 8"/>
                              <a:gd name="T7" fmla="*/ 0 h 2994"/>
                              <a:gd name="T8" fmla="*/ 8 w 8"/>
                              <a:gd name="T9" fmla="*/ 2994 h 2994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8" h="2994">
                                <a:moveTo>
                                  <a:pt x="0" y="0"/>
                                </a:moveTo>
                                <a:lnTo>
                                  <a:pt x="8" y="2994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8" name="Line 32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2426" y="2704"/>
                            <a:ext cx="3130" cy="0"/>
                          </a:xfrm>
                          <a:prstGeom prst="line">
                            <a:avLst/>
                          </a:prstGeom>
                          <a:noFill/>
                          <a:ln w="9525">
                            <a:solidFill>
                              <a:schemeClr val="tx1"/>
                            </a:solidFill>
                            <a:prstDash val="sysDot"/>
                            <a:round/>
                            <a:headEnd/>
                            <a:tailEnd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9" name="Freeform 33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3203"/>
                            <a:ext cx="3124" cy="8"/>
                          </a:xfrm>
                          <a:custGeom>
                            <a:avLst/>
                            <a:gdLst>
                              <a:gd name="T0" fmla="*/ 0 w 3124"/>
                              <a:gd name="T1" fmla="*/ 0 h 8"/>
                              <a:gd name="T2" fmla="*/ 3124 w 3124"/>
                              <a:gd name="T3" fmla="*/ 8 h 8"/>
                              <a:gd name="T4" fmla="*/ 0 60000 65536"/>
                              <a:gd name="T5" fmla="*/ 0 60000 65536"/>
                              <a:gd name="T6" fmla="*/ 0 w 3124"/>
                              <a:gd name="T7" fmla="*/ 0 h 8"/>
                              <a:gd name="T8" fmla="*/ 3124 w 3124"/>
                              <a:gd name="T9" fmla="*/ 8 h 8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3124" h="8">
                                <a:moveTo>
                                  <a:pt x="0" y="0"/>
                                </a:moveTo>
                                <a:lnTo>
                                  <a:pt x="3124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0" name="Freeform 34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18" y="2450"/>
                            <a:ext cx="3131" cy="8"/>
                          </a:xfrm>
                          <a:custGeom>
                            <a:avLst/>
                            <a:gdLst>
                              <a:gd name="T0" fmla="*/ 0 w 3131"/>
                              <a:gd name="T1" fmla="*/ 8 h 8"/>
                              <a:gd name="T2" fmla="*/ 3131 w 3131"/>
                              <a:gd name="T3" fmla="*/ 0 h 8"/>
                              <a:gd name="T4" fmla="*/ 0 60000 65536"/>
                              <a:gd name="T5" fmla="*/ 0 60000 65536"/>
                              <a:gd name="T6" fmla="*/ 0 w 3131"/>
                              <a:gd name="T7" fmla="*/ 0 h 8"/>
                              <a:gd name="T8" fmla="*/ 3131 w 3131"/>
                              <a:gd name="T9" fmla="*/ 8 h 8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3131" h="8">
                                <a:moveTo>
                                  <a:pt x="0" y="8"/>
                                </a:moveTo>
                                <a:lnTo>
                                  <a:pt x="3131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1" name="Freeform 3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2205"/>
                            <a:ext cx="3131" cy="8"/>
                          </a:xfrm>
                          <a:custGeom>
                            <a:avLst/>
                            <a:gdLst>
                              <a:gd name="T0" fmla="*/ 0 w 3131"/>
                              <a:gd name="T1" fmla="*/ 8 h 8"/>
                              <a:gd name="T2" fmla="*/ 3131 w 3131"/>
                              <a:gd name="T3" fmla="*/ 0 h 8"/>
                              <a:gd name="T4" fmla="*/ 0 60000 65536"/>
                              <a:gd name="T5" fmla="*/ 0 60000 65536"/>
                              <a:gd name="T6" fmla="*/ 0 w 3131"/>
                              <a:gd name="T7" fmla="*/ 0 h 8"/>
                              <a:gd name="T8" fmla="*/ 3131 w 3131"/>
                              <a:gd name="T9" fmla="*/ 8 h 8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3131" h="8">
                                <a:moveTo>
                                  <a:pt x="0" y="8"/>
                                </a:moveTo>
                                <a:lnTo>
                                  <a:pt x="3131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2" name="Freeform 36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54" y="1952"/>
                            <a:ext cx="3132" cy="8"/>
                          </a:xfrm>
                          <a:custGeom>
                            <a:avLst/>
                            <a:gdLst>
                              <a:gd name="T0" fmla="*/ 0 w 3132"/>
                              <a:gd name="T1" fmla="*/ 0 h 8"/>
                              <a:gd name="T2" fmla="*/ 3132 w 3132"/>
                              <a:gd name="T3" fmla="*/ 8 h 8"/>
                              <a:gd name="T4" fmla="*/ 0 60000 65536"/>
                              <a:gd name="T5" fmla="*/ 0 60000 65536"/>
                              <a:gd name="T6" fmla="*/ 0 w 3132"/>
                              <a:gd name="T7" fmla="*/ 0 h 8"/>
                              <a:gd name="T8" fmla="*/ 3132 w 3132"/>
                              <a:gd name="T9" fmla="*/ 8 h 8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3132" h="8">
                                <a:moveTo>
                                  <a:pt x="0" y="0"/>
                                </a:moveTo>
                                <a:lnTo>
                                  <a:pt x="3132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3" name="Freeform 37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34" y="1444"/>
                            <a:ext cx="3107" cy="8"/>
                          </a:xfrm>
                          <a:custGeom>
                            <a:avLst/>
                            <a:gdLst>
                              <a:gd name="T0" fmla="*/ 0 w 3107"/>
                              <a:gd name="T1" fmla="*/ 8 h 8"/>
                              <a:gd name="T2" fmla="*/ 3107 w 3107"/>
                              <a:gd name="T3" fmla="*/ 0 h 8"/>
                              <a:gd name="T4" fmla="*/ 0 60000 65536"/>
                              <a:gd name="T5" fmla="*/ 0 60000 65536"/>
                              <a:gd name="T6" fmla="*/ 0 w 3107"/>
                              <a:gd name="T7" fmla="*/ 0 h 8"/>
                              <a:gd name="T8" fmla="*/ 3107 w 3107"/>
                              <a:gd name="T9" fmla="*/ 8 h 8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3107" h="8">
                                <a:moveTo>
                                  <a:pt x="0" y="8"/>
                                </a:moveTo>
                                <a:lnTo>
                                  <a:pt x="3107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4" name="Freeform 38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1207"/>
                            <a:ext cx="3107" cy="8"/>
                          </a:xfrm>
                          <a:custGeom>
                            <a:avLst/>
                            <a:gdLst>
                              <a:gd name="T0" fmla="*/ 0 w 3107"/>
                              <a:gd name="T1" fmla="*/ 8 h 8"/>
                              <a:gd name="T2" fmla="*/ 3107 w 3107"/>
                              <a:gd name="T3" fmla="*/ 0 h 8"/>
                              <a:gd name="T4" fmla="*/ 0 60000 65536"/>
                              <a:gd name="T5" fmla="*/ 0 60000 65536"/>
                              <a:gd name="T6" fmla="*/ 0 w 3107"/>
                              <a:gd name="T7" fmla="*/ 0 h 8"/>
                              <a:gd name="T8" fmla="*/ 3107 w 3107"/>
                              <a:gd name="T9" fmla="*/ 8 h 8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3107" h="8">
                                <a:moveTo>
                                  <a:pt x="0" y="8"/>
                                </a:moveTo>
                                <a:lnTo>
                                  <a:pt x="3107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5" name="Freeform 3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949"/>
                            <a:ext cx="3123" cy="8"/>
                          </a:xfrm>
                          <a:custGeom>
                            <a:avLst/>
                            <a:gdLst>
                              <a:gd name="T0" fmla="*/ 0 w 3123"/>
                              <a:gd name="T1" fmla="*/ 0 h 8"/>
                              <a:gd name="T2" fmla="*/ 3123 w 3123"/>
                              <a:gd name="T3" fmla="*/ 8 h 8"/>
                              <a:gd name="T4" fmla="*/ 0 60000 65536"/>
                              <a:gd name="T5" fmla="*/ 0 60000 65536"/>
                              <a:gd name="T6" fmla="*/ 0 w 3123"/>
                              <a:gd name="T7" fmla="*/ 0 h 8"/>
                              <a:gd name="T8" fmla="*/ 3123 w 3123"/>
                              <a:gd name="T9" fmla="*/ 8 h 8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3123" h="8">
                                <a:moveTo>
                                  <a:pt x="0" y="0"/>
                                </a:moveTo>
                                <a:lnTo>
                                  <a:pt x="3123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6" name="Freeform 40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708"/>
                            <a:ext cx="3107" cy="8"/>
                          </a:xfrm>
                          <a:custGeom>
                            <a:avLst/>
                            <a:gdLst>
                              <a:gd name="T0" fmla="*/ 0 w 3107"/>
                              <a:gd name="T1" fmla="*/ 8 h 8"/>
                              <a:gd name="T2" fmla="*/ 3107 w 3107"/>
                              <a:gd name="T3" fmla="*/ 0 h 8"/>
                              <a:gd name="T4" fmla="*/ 0 60000 65536"/>
                              <a:gd name="T5" fmla="*/ 0 60000 65536"/>
                              <a:gd name="T6" fmla="*/ 0 w 3107"/>
                              <a:gd name="T7" fmla="*/ 0 h 8"/>
                              <a:gd name="T8" fmla="*/ 3107 w 3107"/>
                              <a:gd name="T9" fmla="*/ 8 h 8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3107" h="8">
                                <a:moveTo>
                                  <a:pt x="0" y="8"/>
                                </a:moveTo>
                                <a:lnTo>
                                  <a:pt x="3107" y="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7" name="Freeform 4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34" y="446"/>
                            <a:ext cx="3115" cy="8"/>
                          </a:xfrm>
                          <a:custGeom>
                            <a:avLst/>
                            <a:gdLst>
                              <a:gd name="T0" fmla="*/ 0 w 3115"/>
                              <a:gd name="T1" fmla="*/ 0 h 8"/>
                              <a:gd name="T2" fmla="*/ 3115 w 3115"/>
                              <a:gd name="T3" fmla="*/ 8 h 8"/>
                              <a:gd name="T4" fmla="*/ 0 60000 65536"/>
                              <a:gd name="T5" fmla="*/ 0 60000 65536"/>
                              <a:gd name="T6" fmla="*/ 0 w 3115"/>
                              <a:gd name="T7" fmla="*/ 0 h 8"/>
                              <a:gd name="T8" fmla="*/ 3115 w 3115"/>
                              <a:gd name="T9" fmla="*/ 8 h 8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3115" h="8">
                                <a:moveTo>
                                  <a:pt x="0" y="0"/>
                                </a:moveTo>
                                <a:lnTo>
                                  <a:pt x="3115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8" name="Freeform 42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26" y="210"/>
                            <a:ext cx="3115" cy="8"/>
                          </a:xfrm>
                          <a:custGeom>
                            <a:avLst/>
                            <a:gdLst>
                              <a:gd name="T0" fmla="*/ 0 w 3115"/>
                              <a:gd name="T1" fmla="*/ 0 h 8"/>
                              <a:gd name="T2" fmla="*/ 3115 w 3115"/>
                              <a:gd name="T3" fmla="*/ 8 h 8"/>
                              <a:gd name="T4" fmla="*/ 0 60000 65536"/>
                              <a:gd name="T5" fmla="*/ 0 60000 65536"/>
                              <a:gd name="T6" fmla="*/ 0 w 3115"/>
                              <a:gd name="T7" fmla="*/ 0 h 8"/>
                              <a:gd name="T8" fmla="*/ 3115 w 3115"/>
                              <a:gd name="T9" fmla="*/ 8 h 8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3115" h="8">
                                <a:moveTo>
                                  <a:pt x="0" y="0"/>
                                </a:moveTo>
                                <a:lnTo>
                                  <a:pt x="3115" y="8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39" name="Freeform 43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937" y="203"/>
                            <a:ext cx="8" cy="3026"/>
                          </a:xfrm>
                          <a:custGeom>
                            <a:avLst/>
                            <a:gdLst>
                              <a:gd name="T0" fmla="*/ 8 w 8"/>
                              <a:gd name="T1" fmla="*/ 0 h 3026"/>
                              <a:gd name="T2" fmla="*/ 0 w 8"/>
                              <a:gd name="T3" fmla="*/ 3026 h 3026"/>
                              <a:gd name="T4" fmla="*/ 0 60000 65536"/>
                              <a:gd name="T5" fmla="*/ 0 60000 65536"/>
                              <a:gd name="T6" fmla="*/ 0 w 8"/>
                              <a:gd name="T7" fmla="*/ 0 h 3026"/>
                              <a:gd name="T8" fmla="*/ 8 w 8"/>
                              <a:gd name="T9" fmla="*/ 3026 h 3026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8" h="3026">
                                <a:moveTo>
                                  <a:pt x="8" y="0"/>
                                </a:moveTo>
                                <a:lnTo>
                                  <a:pt x="0" y="3026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0" name="Freeform 44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198" y="210"/>
                            <a:ext cx="1" cy="3002"/>
                          </a:xfrm>
                          <a:custGeom>
                            <a:avLst/>
                            <a:gdLst>
                              <a:gd name="T0" fmla="*/ 0 w 1"/>
                              <a:gd name="T1" fmla="*/ 0 h 3002"/>
                              <a:gd name="T2" fmla="*/ 0 w 1"/>
                              <a:gd name="T3" fmla="*/ 3002 h 3002"/>
                              <a:gd name="T4" fmla="*/ 0 60000 65536"/>
                              <a:gd name="T5" fmla="*/ 0 60000 65536"/>
                              <a:gd name="T6" fmla="*/ 0 w 1"/>
                              <a:gd name="T7" fmla="*/ 0 h 3002"/>
                              <a:gd name="T8" fmla="*/ 1 w 1"/>
                              <a:gd name="T9" fmla="*/ 3002 h 3002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1" name="Freeform 4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470" y="210"/>
                            <a:ext cx="1" cy="3002"/>
                          </a:xfrm>
                          <a:custGeom>
                            <a:avLst/>
                            <a:gdLst>
                              <a:gd name="T0" fmla="*/ 0 w 1"/>
                              <a:gd name="T1" fmla="*/ 0 h 3002"/>
                              <a:gd name="T2" fmla="*/ 0 w 1"/>
                              <a:gd name="T3" fmla="*/ 3002 h 3002"/>
                              <a:gd name="T4" fmla="*/ 0 60000 65536"/>
                              <a:gd name="T5" fmla="*/ 0 60000 65536"/>
                              <a:gd name="T6" fmla="*/ 0 w 1"/>
                              <a:gd name="T7" fmla="*/ 0 h 3002"/>
                              <a:gd name="T8" fmla="*/ 1 w 1"/>
                              <a:gd name="T9" fmla="*/ 3002 h 3002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2" name="Freeform 46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707" y="219"/>
                            <a:ext cx="9" cy="3010"/>
                          </a:xfrm>
                          <a:custGeom>
                            <a:avLst/>
                            <a:gdLst>
                              <a:gd name="T0" fmla="*/ 9 w 9"/>
                              <a:gd name="T1" fmla="*/ 0 h 3010"/>
                              <a:gd name="T2" fmla="*/ 0 w 9"/>
                              <a:gd name="T3" fmla="*/ 3010 h 3010"/>
                              <a:gd name="T4" fmla="*/ 0 60000 65536"/>
                              <a:gd name="T5" fmla="*/ 0 60000 65536"/>
                              <a:gd name="T6" fmla="*/ 0 w 9"/>
                              <a:gd name="T7" fmla="*/ 0 h 3010"/>
                              <a:gd name="T8" fmla="*/ 9 w 9"/>
                              <a:gd name="T9" fmla="*/ 3010 h 3010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9" h="3010">
                                <a:moveTo>
                                  <a:pt x="9" y="0"/>
                                </a:moveTo>
                                <a:lnTo>
                                  <a:pt x="0" y="3010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3" name="Freeform 47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241" y="210"/>
                            <a:ext cx="1" cy="3002"/>
                          </a:xfrm>
                          <a:custGeom>
                            <a:avLst/>
                            <a:gdLst>
                              <a:gd name="T0" fmla="*/ 0 w 1"/>
                              <a:gd name="T1" fmla="*/ 0 h 3002"/>
                              <a:gd name="T2" fmla="*/ 0 w 1"/>
                              <a:gd name="T3" fmla="*/ 3002 h 3002"/>
                              <a:gd name="T4" fmla="*/ 0 60000 65536"/>
                              <a:gd name="T5" fmla="*/ 0 60000 65536"/>
                              <a:gd name="T6" fmla="*/ 0 w 1"/>
                              <a:gd name="T7" fmla="*/ 0 h 3002"/>
                              <a:gd name="T8" fmla="*/ 1 w 1"/>
                              <a:gd name="T9" fmla="*/ 3002 h 3002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4" name="Freeform 48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494" y="203"/>
                            <a:ext cx="1" cy="3002"/>
                          </a:xfrm>
                          <a:custGeom>
                            <a:avLst/>
                            <a:gdLst>
                              <a:gd name="T0" fmla="*/ 0 w 1"/>
                              <a:gd name="T1" fmla="*/ 0 h 3002"/>
                              <a:gd name="T2" fmla="*/ 0 w 1"/>
                              <a:gd name="T3" fmla="*/ 3002 h 3002"/>
                              <a:gd name="T4" fmla="*/ 0 60000 65536"/>
                              <a:gd name="T5" fmla="*/ 0 60000 65536"/>
                              <a:gd name="T6" fmla="*/ 0 w 1"/>
                              <a:gd name="T7" fmla="*/ 0 h 3002"/>
                              <a:gd name="T8" fmla="*/ 1 w 1"/>
                              <a:gd name="T9" fmla="*/ 3002 h 3002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5" name="Freeform 4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762" y="219"/>
                            <a:ext cx="1" cy="3002"/>
                          </a:xfrm>
                          <a:custGeom>
                            <a:avLst/>
                            <a:gdLst>
                              <a:gd name="T0" fmla="*/ 0 w 1"/>
                              <a:gd name="T1" fmla="*/ 0 h 3002"/>
                              <a:gd name="T2" fmla="*/ 0 w 1"/>
                              <a:gd name="T3" fmla="*/ 3002 h 3002"/>
                              <a:gd name="T4" fmla="*/ 0 60000 65536"/>
                              <a:gd name="T5" fmla="*/ 0 60000 65536"/>
                              <a:gd name="T6" fmla="*/ 0 w 1"/>
                              <a:gd name="T7" fmla="*/ 0 h 3002"/>
                              <a:gd name="T8" fmla="*/ 1 w 1"/>
                              <a:gd name="T9" fmla="*/ 3002 h 3002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6" name="Freeform 50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5012" y="210"/>
                            <a:ext cx="1" cy="3002"/>
                          </a:xfrm>
                          <a:custGeom>
                            <a:avLst/>
                            <a:gdLst>
                              <a:gd name="T0" fmla="*/ 0 w 1"/>
                              <a:gd name="T1" fmla="*/ 0 h 3002"/>
                              <a:gd name="T2" fmla="*/ 0 w 1"/>
                              <a:gd name="T3" fmla="*/ 3002 h 3002"/>
                              <a:gd name="T4" fmla="*/ 0 60000 65536"/>
                              <a:gd name="T5" fmla="*/ 0 60000 65536"/>
                              <a:gd name="T6" fmla="*/ 0 w 1"/>
                              <a:gd name="T7" fmla="*/ 0 h 3002"/>
                              <a:gd name="T8" fmla="*/ 1 w 1"/>
                              <a:gd name="T9" fmla="*/ 3002 h 3002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47" name="Freeform 5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5284" y="210"/>
                            <a:ext cx="1" cy="3002"/>
                          </a:xfrm>
                          <a:custGeom>
                            <a:avLst/>
                            <a:gdLst>
                              <a:gd name="T0" fmla="*/ 0 w 1"/>
                              <a:gd name="T1" fmla="*/ 0 h 3002"/>
                              <a:gd name="T2" fmla="*/ 0 w 1"/>
                              <a:gd name="T3" fmla="*/ 3002 h 3002"/>
                              <a:gd name="T4" fmla="*/ 0 60000 65536"/>
                              <a:gd name="T5" fmla="*/ 0 60000 65536"/>
                              <a:gd name="T6" fmla="*/ 0 w 1"/>
                              <a:gd name="T7" fmla="*/ 0 h 3002"/>
                              <a:gd name="T8" fmla="*/ 1 w 1"/>
                              <a:gd name="T9" fmla="*/ 3002 h 3002"/>
                            </a:gdLst>
                            <a:ahLst/>
                            <a:cxnLst>
                              <a:cxn ang="T4">
                                <a:pos x="T0" y="T1"/>
                              </a:cxn>
                              <a:cxn ang="T5">
                                <a:pos x="T2" y="T3"/>
                              </a:cxn>
                            </a:cxnLst>
                            <a:rect l="T6" t="T7" r="T8" b="T9"/>
                            <a:pathLst>
                              <a:path w="1" h="3002">
                                <a:moveTo>
                                  <a:pt x="0" y="0"/>
                                </a:moveTo>
                                <a:lnTo>
                                  <a:pt x="0" y="3002"/>
                                </a:lnTo>
                              </a:path>
                            </a:pathLst>
                          </a:custGeom>
                          <a:noFill/>
                          <a:ln w="9525" cap="flat">
                            <a:solidFill>
                              <a:schemeClr val="tx1"/>
                            </a:solidFill>
                            <a:prstDash val="sysDot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ru-RU"/>
                          </a:p>
                        </p:txBody>
                      </p:sp>
                    </p:grpSp>
                    <p:sp>
                      <p:nvSpPr>
                        <p:cNvPr id="24" name="Line 5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06" y="2296"/>
                          <a:ext cx="3175" cy="0"/>
                        </a:xfrm>
                        <a:prstGeom prst="line">
                          <a:avLst/>
                        </a:prstGeom>
                        <a:noFill/>
                        <a:ln w="9525" cap="rnd">
                          <a:solidFill>
                            <a:srgbClr val="808080"/>
                          </a:solidFill>
                          <a:prstDash val="sysDot"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sp>
                    <p:nvSpPr>
                      <p:cNvPr id="21" name="Line 5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69" y="799"/>
                        <a:ext cx="0" cy="3017"/>
                      </a:xfrm>
                      <a:prstGeom prst="line">
                        <a:avLst/>
                      </a:prstGeom>
                      <a:noFill/>
                      <a:ln w="9525" cap="rnd">
                        <a:solidFill>
                          <a:srgbClr val="333333"/>
                        </a:solidFill>
                        <a:prstDash val="sysDot"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2" name="Line 5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536" y="822"/>
                        <a:ext cx="0" cy="3017"/>
                      </a:xfrm>
                      <a:prstGeom prst="line">
                        <a:avLst/>
                      </a:prstGeom>
                      <a:noFill/>
                      <a:ln w="9525" cap="rnd">
                        <a:solidFill>
                          <a:srgbClr val="333333"/>
                        </a:solidFill>
                        <a:prstDash val="sysDot"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9" name="Line 5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969" y="799"/>
                      <a:ext cx="0" cy="3062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 type="arrow" w="med" len="med"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7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1406" y="2296"/>
                    <a:ext cx="310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767" y="2273"/>
                  <a:ext cx="223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>
                      <a:latin typeface="Georgia" pitchFamily="18" charset="0"/>
                    </a:rPr>
                    <a:t>0</a:t>
                  </a:r>
                </a:p>
              </p:txBody>
            </p:sp>
          </p:grpSp>
          <p:sp>
            <p:nvSpPr>
              <p:cNvPr id="11" name="Text Box 58"/>
              <p:cNvSpPr txBox="1">
                <a:spLocks noChangeArrowheads="1"/>
              </p:cNvSpPr>
              <p:nvPr/>
            </p:nvSpPr>
            <p:spPr bwMode="auto">
              <a:xfrm>
                <a:off x="3245" y="2336"/>
                <a:ext cx="2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 b="1" dirty="0">
                    <a:latin typeface="Georgia" pitchFamily="18" charset="0"/>
                  </a:rPr>
                  <a:t>1</a:t>
                </a:r>
              </a:p>
            </p:txBody>
          </p:sp>
          <p:sp>
            <p:nvSpPr>
              <p:cNvPr id="12" name="Text Box 59"/>
              <p:cNvSpPr txBox="1">
                <a:spLocks noChangeArrowheads="1"/>
              </p:cNvSpPr>
              <p:nvPr/>
            </p:nvSpPr>
            <p:spPr bwMode="auto">
              <a:xfrm>
                <a:off x="3107" y="799"/>
                <a:ext cx="2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 b="1">
                    <a:latin typeface="Georgia" pitchFamily="18" charset="0"/>
                  </a:rPr>
                  <a:t>у</a:t>
                </a:r>
              </a:p>
            </p:txBody>
          </p:sp>
          <p:sp>
            <p:nvSpPr>
              <p:cNvPr id="13" name="Text Box 60"/>
              <p:cNvSpPr txBox="1">
                <a:spLocks noChangeArrowheads="1"/>
              </p:cNvSpPr>
              <p:nvPr/>
            </p:nvSpPr>
            <p:spPr bwMode="auto">
              <a:xfrm>
                <a:off x="4471" y="2326"/>
                <a:ext cx="2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 b="1">
                    <a:latin typeface="Georgia" pitchFamily="18" charset="0"/>
                  </a:rPr>
                  <a:t>х</a:t>
                </a:r>
              </a:p>
            </p:txBody>
          </p:sp>
        </p:grpSp>
        <p:sp>
          <p:nvSpPr>
            <p:cNvPr id="7" name="Text Box 62"/>
            <p:cNvSpPr txBox="1">
              <a:spLocks noChangeArrowheads="1"/>
            </p:cNvSpPr>
            <p:nvPr/>
          </p:nvSpPr>
          <p:spPr bwMode="auto">
            <a:xfrm>
              <a:off x="3294" y="2449"/>
              <a:ext cx="370" cy="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>
                  <a:latin typeface="Georgia" pitchFamily="18" charset="0"/>
                </a:rPr>
                <a:t>2</a:t>
              </a:r>
            </a:p>
          </p:txBody>
        </p:sp>
      </p:grpSp>
      <p:sp>
        <p:nvSpPr>
          <p:cNvPr id="49" name="AutoShape 180"/>
          <p:cNvSpPr>
            <a:spLocks noChangeArrowheads="1"/>
          </p:cNvSpPr>
          <p:nvPr/>
        </p:nvSpPr>
        <p:spPr bwMode="auto">
          <a:xfrm>
            <a:off x="5143504" y="2928934"/>
            <a:ext cx="142875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Georgia" pitchFamily="18" charset="0"/>
            </a:endParaRPr>
          </a:p>
        </p:txBody>
      </p:sp>
      <p:sp>
        <p:nvSpPr>
          <p:cNvPr id="50" name="AutoShape 180"/>
          <p:cNvSpPr>
            <a:spLocks noChangeArrowheads="1"/>
          </p:cNvSpPr>
          <p:nvPr/>
        </p:nvSpPr>
        <p:spPr bwMode="auto">
          <a:xfrm>
            <a:off x="2428860" y="3214686"/>
            <a:ext cx="142875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Georgia" pitchFamily="18" charset="0"/>
            </a:endParaRPr>
          </a:p>
        </p:txBody>
      </p:sp>
      <p:sp>
        <p:nvSpPr>
          <p:cNvPr id="51" name="AutoShape 180"/>
          <p:cNvSpPr>
            <a:spLocks noChangeArrowheads="1"/>
          </p:cNvSpPr>
          <p:nvPr/>
        </p:nvSpPr>
        <p:spPr bwMode="auto">
          <a:xfrm>
            <a:off x="3143240" y="4429132"/>
            <a:ext cx="142875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Georgia" pitchFamily="18" charset="0"/>
            </a:endParaRPr>
          </a:p>
        </p:txBody>
      </p:sp>
      <p:sp>
        <p:nvSpPr>
          <p:cNvPr id="52" name="AutoShape 180"/>
          <p:cNvSpPr>
            <a:spLocks noChangeArrowheads="1"/>
          </p:cNvSpPr>
          <p:nvPr/>
        </p:nvSpPr>
        <p:spPr bwMode="auto">
          <a:xfrm>
            <a:off x="6500826" y="4000504"/>
            <a:ext cx="142875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Georgia" pitchFamily="18" charset="0"/>
            </a:endParaRPr>
          </a:p>
        </p:txBody>
      </p:sp>
      <p:sp>
        <p:nvSpPr>
          <p:cNvPr id="53" name="AutoShape 180"/>
          <p:cNvSpPr>
            <a:spLocks noChangeArrowheads="1"/>
          </p:cNvSpPr>
          <p:nvPr/>
        </p:nvSpPr>
        <p:spPr bwMode="auto">
          <a:xfrm>
            <a:off x="4429124" y="2143116"/>
            <a:ext cx="142875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Georgia" pitchFamily="18" charset="0"/>
            </a:endParaRPr>
          </a:p>
        </p:txBody>
      </p:sp>
      <p:sp>
        <p:nvSpPr>
          <p:cNvPr id="54" name="AutoShape 180"/>
          <p:cNvSpPr>
            <a:spLocks noChangeArrowheads="1"/>
          </p:cNvSpPr>
          <p:nvPr/>
        </p:nvSpPr>
        <p:spPr bwMode="auto">
          <a:xfrm>
            <a:off x="3786182" y="3643314"/>
            <a:ext cx="142875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Georgia" pitchFamily="18" charset="0"/>
            </a:endParaRPr>
          </a:p>
        </p:txBody>
      </p:sp>
      <p:sp>
        <p:nvSpPr>
          <p:cNvPr id="55" name="Text Box 40"/>
          <p:cNvSpPr txBox="1">
            <a:spLocks noChangeArrowheads="1"/>
          </p:cNvSpPr>
          <p:nvPr/>
        </p:nvSpPr>
        <p:spPr bwMode="auto">
          <a:xfrm>
            <a:off x="5286380" y="2285992"/>
            <a:ext cx="49564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endParaRPr lang="ru-RU" sz="40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6" name="Text Box 40"/>
          <p:cNvSpPr txBox="1">
            <a:spLocks noChangeArrowheads="1"/>
          </p:cNvSpPr>
          <p:nvPr/>
        </p:nvSpPr>
        <p:spPr bwMode="auto">
          <a:xfrm>
            <a:off x="1928794" y="2571744"/>
            <a:ext cx="4716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endParaRPr lang="ru-RU" sz="40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7" name="Text Box 40"/>
          <p:cNvSpPr txBox="1">
            <a:spLocks noChangeArrowheads="1"/>
          </p:cNvSpPr>
          <p:nvPr/>
        </p:nvSpPr>
        <p:spPr bwMode="auto">
          <a:xfrm>
            <a:off x="2714612" y="3786190"/>
            <a:ext cx="4555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endParaRPr lang="ru-RU" sz="40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9" name="Text Box 40"/>
          <p:cNvSpPr txBox="1">
            <a:spLocks noChangeArrowheads="1"/>
          </p:cNvSpPr>
          <p:nvPr/>
        </p:nvSpPr>
        <p:spPr bwMode="auto">
          <a:xfrm>
            <a:off x="6643702" y="3857628"/>
            <a:ext cx="50847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sz="40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0" name="Text Box 40"/>
          <p:cNvSpPr txBox="1">
            <a:spLocks noChangeArrowheads="1"/>
          </p:cNvSpPr>
          <p:nvPr/>
        </p:nvSpPr>
        <p:spPr bwMode="auto">
          <a:xfrm>
            <a:off x="3714744" y="2786058"/>
            <a:ext cx="43473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endParaRPr lang="ru-RU" sz="40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" name="Text Box 40"/>
          <p:cNvSpPr txBox="1">
            <a:spLocks noChangeArrowheads="1"/>
          </p:cNvSpPr>
          <p:nvPr/>
        </p:nvSpPr>
        <p:spPr bwMode="auto">
          <a:xfrm>
            <a:off x="3786182" y="1785926"/>
            <a:ext cx="42030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</a:t>
            </a:r>
            <a:endParaRPr lang="ru-RU" sz="40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ctr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	</a:t>
            </a:r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</a:rPr>
              <a:t>Площину , на якій задано дві перпендикулярні координатні прямі х і у, називають </a:t>
            </a:r>
            <a:r>
              <a:rPr lang="uk-UA" b="1" dirty="0" smtClean="0">
                <a:solidFill>
                  <a:schemeClr val="accent2"/>
                </a:solidFill>
              </a:rPr>
              <a:t>координатною площиною</a:t>
            </a:r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</a:rPr>
              <a:t>, пряму х – віссю </a:t>
            </a:r>
            <a:r>
              <a:rPr lang="uk-UA" b="1" dirty="0" smtClean="0">
                <a:solidFill>
                  <a:schemeClr val="accent2"/>
                </a:solidFill>
              </a:rPr>
              <a:t>абсцис</a:t>
            </a:r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</a:rPr>
              <a:t>, пряму у – віссю </a:t>
            </a:r>
            <a:r>
              <a:rPr lang="uk-UA" b="1" dirty="0" smtClean="0">
                <a:solidFill>
                  <a:schemeClr val="accent2"/>
                </a:solidFill>
              </a:rPr>
              <a:t>ординат </a:t>
            </a:r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</a:rPr>
              <a:t>, точку О – початком координат.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</p:txBody>
      </p:sp>
      <p:grpSp>
        <p:nvGrpSpPr>
          <p:cNvPr id="109" name="Групувати 15"/>
          <p:cNvGrpSpPr>
            <a:grpSpLocks/>
          </p:cNvGrpSpPr>
          <p:nvPr/>
        </p:nvGrpSpPr>
        <p:grpSpPr bwMode="auto">
          <a:xfrm>
            <a:off x="3000364" y="3500438"/>
            <a:ext cx="3286148" cy="2428892"/>
            <a:chOff x="428596" y="1714488"/>
            <a:chExt cx="4564641" cy="4134694"/>
          </a:xfrm>
        </p:grpSpPr>
        <p:pic>
          <p:nvPicPr>
            <p:cNvPr id="110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8596" y="1785926"/>
              <a:ext cx="4500594" cy="4063256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111" name="TextBox 17"/>
            <p:cNvSpPr txBox="1">
              <a:spLocks noChangeArrowheads="1"/>
            </p:cNvSpPr>
            <p:nvPr/>
          </p:nvSpPr>
          <p:spPr bwMode="auto">
            <a:xfrm>
              <a:off x="4650741" y="3764382"/>
              <a:ext cx="342496" cy="609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effectLst/>
                  <a:cs typeface="Times New Roman" pitchFamily="18" charset="0"/>
                </a:rPr>
                <a:t>x</a:t>
              </a:r>
              <a:endParaRPr lang="uk-UA" sz="1400">
                <a:effectLst/>
                <a:cs typeface="Times New Roman" pitchFamily="18" charset="0"/>
              </a:endParaRPr>
            </a:p>
          </p:txBody>
        </p:sp>
        <p:sp>
          <p:nvSpPr>
            <p:cNvPr id="112" name="TextBox 18"/>
            <p:cNvSpPr txBox="1">
              <a:spLocks noChangeArrowheads="1"/>
            </p:cNvSpPr>
            <p:nvPr/>
          </p:nvSpPr>
          <p:spPr bwMode="auto">
            <a:xfrm>
              <a:off x="2433377" y="1714488"/>
              <a:ext cx="342496" cy="609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effectLst/>
                  <a:cs typeface="Times New Roman" pitchFamily="18" charset="0"/>
                </a:rPr>
                <a:t>y</a:t>
              </a:r>
              <a:endParaRPr lang="uk-UA" sz="1400">
                <a:effectLst/>
                <a:cs typeface="Times New Roman" pitchFamily="18" charset="0"/>
              </a:endParaRPr>
            </a:p>
          </p:txBody>
        </p:sp>
        <p:sp>
          <p:nvSpPr>
            <p:cNvPr id="113" name="TextBox 19"/>
            <p:cNvSpPr txBox="1">
              <a:spLocks noChangeArrowheads="1"/>
            </p:cNvSpPr>
            <p:nvPr/>
          </p:nvSpPr>
          <p:spPr bwMode="auto">
            <a:xfrm>
              <a:off x="2507191" y="3764382"/>
              <a:ext cx="342495" cy="609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effectLst/>
                  <a:cs typeface="Times New Roman" pitchFamily="18" charset="0"/>
                </a:rPr>
                <a:t>0</a:t>
              </a:r>
              <a:endParaRPr lang="uk-UA" sz="1400">
                <a:effectLst/>
                <a:cs typeface="Times New Roman" pitchFamily="18" charset="0"/>
              </a:endParaRPr>
            </a:p>
          </p:txBody>
        </p:sp>
        <p:sp>
          <p:nvSpPr>
            <p:cNvPr id="114" name="TextBox 20"/>
            <p:cNvSpPr txBox="1">
              <a:spLocks noChangeArrowheads="1"/>
            </p:cNvSpPr>
            <p:nvPr/>
          </p:nvSpPr>
          <p:spPr bwMode="auto">
            <a:xfrm>
              <a:off x="3186277" y="3764382"/>
              <a:ext cx="342496" cy="609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effectLst/>
                  <a:cs typeface="Times New Roman" pitchFamily="18" charset="0"/>
                </a:rPr>
                <a:t>1</a:t>
              </a:r>
              <a:endParaRPr lang="uk-UA" sz="1400">
                <a:effectLst/>
                <a:cs typeface="Times New Roman" pitchFamily="18" charset="0"/>
              </a:endParaRPr>
            </a:p>
          </p:txBody>
        </p:sp>
        <p:cxnSp>
          <p:nvCxnSpPr>
            <p:cNvPr id="115" name="Пряма зі стрілкою 21"/>
            <p:cNvCxnSpPr>
              <a:cxnSpLocks noChangeShapeType="1"/>
            </p:cNvCxnSpPr>
            <p:nvPr/>
          </p:nvCxnSpPr>
          <p:spPr bwMode="auto">
            <a:xfrm rot="5400000" flipH="1">
              <a:off x="753901" y="3815591"/>
              <a:ext cx="4064431" cy="274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116" name="Пряма зі стрілкою 22"/>
            <p:cNvCxnSpPr>
              <a:cxnSpLocks noChangeShapeType="1"/>
            </p:cNvCxnSpPr>
            <p:nvPr/>
          </p:nvCxnSpPr>
          <p:spPr bwMode="auto">
            <a:xfrm rot="10800000" flipH="1">
              <a:off x="428596" y="3787239"/>
              <a:ext cx="4500594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stealth" w="lg" len="lg"/>
            </a:ln>
          </p:spPr>
        </p:cxnSp>
      </p:grpSp>
      <p:sp>
        <p:nvSpPr>
          <p:cNvPr id="118" name="AutoShape 180"/>
          <p:cNvSpPr>
            <a:spLocks noChangeArrowheads="1"/>
          </p:cNvSpPr>
          <p:nvPr/>
        </p:nvSpPr>
        <p:spPr bwMode="auto">
          <a:xfrm>
            <a:off x="3929058" y="3786190"/>
            <a:ext cx="142875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Georgia" pitchFamily="18" charset="0"/>
            </a:endParaRPr>
          </a:p>
        </p:txBody>
      </p:sp>
      <p:cxnSp>
        <p:nvCxnSpPr>
          <p:cNvPr id="120" name="Прямая соединительная линия 119"/>
          <p:cNvCxnSpPr>
            <a:stCxn id="118" idx="4"/>
          </p:cNvCxnSpPr>
          <p:nvPr/>
        </p:nvCxnSpPr>
        <p:spPr>
          <a:xfrm rot="5400000">
            <a:off x="3607586" y="4321975"/>
            <a:ext cx="785821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>
            <a:stCxn id="118" idx="2"/>
          </p:cNvCxnSpPr>
          <p:nvPr/>
        </p:nvCxnSpPr>
        <p:spPr>
          <a:xfrm rot="10800000" flipH="1">
            <a:off x="3929058" y="3857628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 Box 40"/>
          <p:cNvSpPr txBox="1">
            <a:spLocks noChangeArrowheads="1"/>
          </p:cNvSpPr>
          <p:nvPr/>
        </p:nvSpPr>
        <p:spPr bwMode="auto">
          <a:xfrm>
            <a:off x="4786314" y="3571876"/>
            <a:ext cx="3545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</a:t>
            </a:r>
            <a:endParaRPr lang="ru-RU" sz="28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1" name="Text Box 40"/>
          <p:cNvSpPr txBox="1">
            <a:spLocks noChangeArrowheads="1"/>
          </p:cNvSpPr>
          <p:nvPr/>
        </p:nvSpPr>
        <p:spPr bwMode="auto">
          <a:xfrm>
            <a:off x="3857620" y="4786322"/>
            <a:ext cx="3497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endParaRPr lang="ru-RU" sz="28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2" name="Freeform 38"/>
          <p:cNvSpPr>
            <a:spLocks/>
          </p:cNvSpPr>
          <p:nvPr/>
        </p:nvSpPr>
        <p:spPr bwMode="auto">
          <a:xfrm>
            <a:off x="3143240" y="5214950"/>
            <a:ext cx="768350" cy="384175"/>
          </a:xfrm>
          <a:custGeom>
            <a:avLst/>
            <a:gdLst>
              <a:gd name="T0" fmla="*/ 0 w 484"/>
              <a:gd name="T1" fmla="*/ 2147483647 h 242"/>
              <a:gd name="T2" fmla="*/ 2147483647 w 484"/>
              <a:gd name="T3" fmla="*/ 0 h 242"/>
              <a:gd name="T4" fmla="*/ 0 60000 65536"/>
              <a:gd name="T5" fmla="*/ 0 60000 65536"/>
              <a:gd name="T6" fmla="*/ 0 w 484"/>
              <a:gd name="T7" fmla="*/ 0 h 242"/>
              <a:gd name="T8" fmla="*/ 484 w 484"/>
              <a:gd name="T9" fmla="*/ 242 h 2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4" h="242">
                <a:moveTo>
                  <a:pt x="0" y="242"/>
                </a:moveTo>
                <a:lnTo>
                  <a:pt x="484" y="0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" name="Freeform 37"/>
          <p:cNvSpPr>
            <a:spLocks/>
          </p:cNvSpPr>
          <p:nvPr/>
        </p:nvSpPr>
        <p:spPr bwMode="auto">
          <a:xfrm flipH="1">
            <a:off x="5286380" y="3571876"/>
            <a:ext cx="655644" cy="252411"/>
          </a:xfrm>
          <a:custGeom>
            <a:avLst/>
            <a:gdLst>
              <a:gd name="T0" fmla="*/ 0 w 501"/>
              <a:gd name="T1" fmla="*/ 0 h 225"/>
              <a:gd name="T2" fmla="*/ 2147483647 w 501"/>
              <a:gd name="T3" fmla="*/ 2147483647 h 225"/>
              <a:gd name="T4" fmla="*/ 0 60000 65536"/>
              <a:gd name="T5" fmla="*/ 0 60000 65536"/>
              <a:gd name="T6" fmla="*/ 0 w 501"/>
              <a:gd name="T7" fmla="*/ 0 h 225"/>
              <a:gd name="T8" fmla="*/ 501 w 501"/>
              <a:gd name="T9" fmla="*/ 225 h 2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01" h="225">
                <a:moveTo>
                  <a:pt x="0" y="0"/>
                </a:moveTo>
                <a:lnTo>
                  <a:pt x="501" y="225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9" name="Text Box 40"/>
          <p:cNvSpPr txBox="1">
            <a:spLocks noChangeArrowheads="1"/>
          </p:cNvSpPr>
          <p:nvPr/>
        </p:nvSpPr>
        <p:spPr bwMode="auto">
          <a:xfrm>
            <a:off x="1357290" y="5429264"/>
            <a:ext cx="17145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абсциса</a:t>
            </a:r>
            <a:endParaRPr lang="ru-RU" sz="28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0" name="Text Box 40"/>
          <p:cNvSpPr txBox="1">
            <a:spLocks noChangeArrowheads="1"/>
          </p:cNvSpPr>
          <p:nvPr/>
        </p:nvSpPr>
        <p:spPr bwMode="auto">
          <a:xfrm>
            <a:off x="6000760" y="3429000"/>
            <a:ext cx="17145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ордината</a:t>
            </a:r>
            <a:endParaRPr lang="ru-RU" sz="28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animBg="1"/>
      <p:bldP spid="132" grpId="0" animBg="1"/>
      <p:bldP spid="133" grpId="0" animBg="1"/>
      <p:bldP spid="159" grpId="0"/>
      <p:bldP spid="1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43116"/>
            <a:ext cx="8229600" cy="4238634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uk-UA" sz="2800" dirty="0"/>
              <a:t>                  </a:t>
            </a:r>
            <a:r>
              <a:rPr lang="uk-UA" sz="2800" b="1" dirty="0" smtClean="0"/>
              <a:t>Знайдемо значення цієї функції для цілих значень аргументу. Значення х виберемо, що кожне наступне  на 2 більше від попереднього.</a:t>
            </a:r>
            <a:endParaRPr lang="uk-UA" b="1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uk-UA" b="1" dirty="0" smtClean="0"/>
              <a:t> Результати занесемо до таблиці</a:t>
            </a:r>
            <a:endParaRPr lang="uk-UA" b="1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uk-UA" sz="2800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arenR"/>
            </a:pPr>
            <a:endParaRPr lang="uk-UA" sz="2800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uk-UA" sz="2800" b="1" dirty="0" smtClean="0"/>
              <a:t>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uk-UA" sz="2800" b="1" dirty="0"/>
              <a:t> </a:t>
            </a:r>
            <a:r>
              <a:rPr lang="uk-UA" sz="2800" b="1" dirty="0" smtClean="0"/>
              <a:t>Кажуть, що таблиця значень функції з кроком 2.</a:t>
            </a:r>
            <a:endParaRPr lang="ru-RU" sz="2800" b="1" dirty="0"/>
          </a:p>
        </p:txBody>
      </p:sp>
      <p:graphicFrame>
        <p:nvGraphicFramePr>
          <p:cNvPr id="112702" name="Group 62"/>
          <p:cNvGraphicFramePr>
            <a:graphicFrameLocks noGrp="1"/>
          </p:cNvGraphicFramePr>
          <p:nvPr/>
        </p:nvGraphicFramePr>
        <p:xfrm>
          <a:off x="1428728" y="4071942"/>
          <a:ext cx="6545262" cy="1226820"/>
        </p:xfrm>
        <a:graphic>
          <a:graphicData uri="http://schemas.openxmlformats.org/drawingml/2006/table">
            <a:tbl>
              <a:tblPr/>
              <a:tblGrid>
                <a:gridCol w="935037"/>
                <a:gridCol w="935038"/>
                <a:gridCol w="935037"/>
                <a:gridCol w="935038"/>
                <a:gridCol w="935037"/>
                <a:gridCol w="935038"/>
                <a:gridCol w="935037"/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х</a:t>
                      </a:r>
                      <a:endParaRPr kumimoji="0" lang="ru-RU" sz="3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у</a:t>
                      </a:r>
                      <a:endParaRPr kumimoji="0" lang="ru-RU" sz="3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1296974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Розглянемо функцію у=0,5х,</a:t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де</a:t>
            </a:r>
            <a:r>
              <a:rPr lang="en-US" dirty="0"/>
              <a:t> </a:t>
            </a:r>
            <a:r>
              <a:rPr lang="en-US" dirty="0" smtClean="0"/>
              <a:t>-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≤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≤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dirty="0"/>
              <a:t/>
            </a:r>
            <a:br>
              <a:rPr lang="ru-RU" dirty="0"/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12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7106"/>
          </a:xfrm>
        </p:spPr>
        <p:txBody>
          <a:bodyPr>
            <a:normAutofit/>
          </a:bodyPr>
          <a:lstStyle/>
          <a:p>
            <a:r>
              <a:rPr lang="uk-UA" sz="3200" i="1" dirty="0" smtClean="0"/>
              <a:t>Позначимо на координатній площині точки, абсциса яких дорівнює вибраним значенням аргументу, а ордината – відповідним значенням функції</a:t>
            </a:r>
            <a:endParaRPr lang="ru-RU" sz="3200" i="1" dirty="0"/>
          </a:p>
        </p:txBody>
      </p:sp>
      <p:grpSp>
        <p:nvGrpSpPr>
          <p:cNvPr id="4" name="Групувати 15"/>
          <p:cNvGrpSpPr>
            <a:grpSpLocks noGrp="1"/>
          </p:cNvGrpSpPr>
          <p:nvPr/>
        </p:nvGrpSpPr>
        <p:grpSpPr bwMode="auto">
          <a:xfrm>
            <a:off x="457200" y="2571750"/>
            <a:ext cx="8229600" cy="3857646"/>
            <a:chOff x="428596" y="1714488"/>
            <a:chExt cx="4564641" cy="4134694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8596" y="1785926"/>
              <a:ext cx="4500594" cy="4063256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6" name="TextBox 17"/>
            <p:cNvSpPr txBox="1">
              <a:spLocks noChangeArrowheads="1"/>
            </p:cNvSpPr>
            <p:nvPr/>
          </p:nvSpPr>
          <p:spPr bwMode="auto">
            <a:xfrm>
              <a:off x="4650741" y="3764382"/>
              <a:ext cx="342496" cy="609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effectLst/>
                  <a:cs typeface="Times New Roman" pitchFamily="18" charset="0"/>
                </a:rPr>
                <a:t>x</a:t>
              </a:r>
              <a:endParaRPr lang="uk-UA" sz="1400">
                <a:effectLst/>
                <a:cs typeface="Times New Roman" pitchFamily="18" charset="0"/>
              </a:endParaRPr>
            </a:p>
          </p:txBody>
        </p:sp>
        <p:sp>
          <p:nvSpPr>
            <p:cNvPr id="7" name="TextBox 18"/>
            <p:cNvSpPr txBox="1">
              <a:spLocks noChangeArrowheads="1"/>
            </p:cNvSpPr>
            <p:nvPr/>
          </p:nvSpPr>
          <p:spPr bwMode="auto">
            <a:xfrm>
              <a:off x="2433377" y="1714488"/>
              <a:ext cx="342496" cy="609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effectLst/>
                  <a:cs typeface="Times New Roman" pitchFamily="18" charset="0"/>
                </a:rPr>
                <a:t>y</a:t>
              </a:r>
              <a:endParaRPr lang="uk-UA" sz="1400">
                <a:effectLst/>
                <a:cs typeface="Times New Roman" pitchFamily="18" charset="0"/>
              </a:endParaRPr>
            </a:p>
          </p:txBody>
        </p:sp>
        <p:sp>
          <p:nvSpPr>
            <p:cNvPr id="8" name="TextBox 19"/>
            <p:cNvSpPr txBox="1">
              <a:spLocks noChangeArrowheads="1"/>
            </p:cNvSpPr>
            <p:nvPr/>
          </p:nvSpPr>
          <p:spPr bwMode="auto">
            <a:xfrm>
              <a:off x="2507191" y="3764382"/>
              <a:ext cx="342495" cy="609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effectLst/>
                  <a:cs typeface="Times New Roman" pitchFamily="18" charset="0"/>
                </a:rPr>
                <a:t>0</a:t>
              </a:r>
              <a:endParaRPr lang="uk-UA" sz="1400">
                <a:effectLst/>
                <a:cs typeface="Times New Roman" pitchFamily="18" charset="0"/>
              </a:endParaRPr>
            </a:p>
          </p:txBody>
        </p:sp>
        <p:sp>
          <p:nvSpPr>
            <p:cNvPr id="9" name="TextBox 20"/>
            <p:cNvSpPr txBox="1">
              <a:spLocks noChangeArrowheads="1"/>
            </p:cNvSpPr>
            <p:nvPr/>
          </p:nvSpPr>
          <p:spPr bwMode="auto">
            <a:xfrm>
              <a:off x="3186277" y="3764382"/>
              <a:ext cx="342496" cy="609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effectLst/>
                  <a:cs typeface="Times New Roman" pitchFamily="18" charset="0"/>
                </a:rPr>
                <a:t>1</a:t>
              </a:r>
              <a:endParaRPr lang="uk-UA" sz="1400">
                <a:effectLst/>
                <a:cs typeface="Times New Roman" pitchFamily="18" charset="0"/>
              </a:endParaRPr>
            </a:p>
          </p:txBody>
        </p:sp>
        <p:cxnSp>
          <p:nvCxnSpPr>
            <p:cNvPr id="10" name="Пряма зі стрілкою 21"/>
            <p:cNvCxnSpPr>
              <a:cxnSpLocks noChangeShapeType="1"/>
            </p:cNvCxnSpPr>
            <p:nvPr/>
          </p:nvCxnSpPr>
          <p:spPr bwMode="auto">
            <a:xfrm rot="5400000" flipH="1">
              <a:off x="753901" y="3815591"/>
              <a:ext cx="4064431" cy="274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11" name="Пряма зі стрілкою 22"/>
            <p:cNvCxnSpPr>
              <a:cxnSpLocks noChangeShapeType="1"/>
            </p:cNvCxnSpPr>
            <p:nvPr/>
          </p:nvCxnSpPr>
          <p:spPr bwMode="auto">
            <a:xfrm rot="10800000" flipH="1">
              <a:off x="428596" y="3787239"/>
              <a:ext cx="4500594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stealth" w="lg" len="lg"/>
            </a:ln>
          </p:spPr>
        </p:cxnSp>
      </p:grpSp>
      <p:sp>
        <p:nvSpPr>
          <p:cNvPr id="12" name="AutoShape 180"/>
          <p:cNvSpPr>
            <a:spLocks noChangeArrowheads="1"/>
          </p:cNvSpPr>
          <p:nvPr/>
        </p:nvSpPr>
        <p:spPr bwMode="auto">
          <a:xfrm>
            <a:off x="7500958" y="3786190"/>
            <a:ext cx="142875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Georgia" pitchFamily="18" charset="0"/>
            </a:endParaRPr>
          </a:p>
        </p:txBody>
      </p:sp>
      <p:sp>
        <p:nvSpPr>
          <p:cNvPr id="13" name="AutoShape 180"/>
          <p:cNvSpPr>
            <a:spLocks noChangeArrowheads="1"/>
          </p:cNvSpPr>
          <p:nvPr/>
        </p:nvSpPr>
        <p:spPr bwMode="auto">
          <a:xfrm>
            <a:off x="6572264" y="4000504"/>
            <a:ext cx="142875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Georgia" pitchFamily="18" charset="0"/>
            </a:endParaRPr>
          </a:p>
        </p:txBody>
      </p:sp>
      <p:sp>
        <p:nvSpPr>
          <p:cNvPr id="14" name="AutoShape 180"/>
          <p:cNvSpPr>
            <a:spLocks noChangeArrowheads="1"/>
          </p:cNvSpPr>
          <p:nvPr/>
        </p:nvSpPr>
        <p:spPr bwMode="auto">
          <a:xfrm>
            <a:off x="5643570" y="4214818"/>
            <a:ext cx="142875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Georgia" pitchFamily="18" charset="0"/>
            </a:endParaRPr>
          </a:p>
        </p:txBody>
      </p:sp>
      <p:sp>
        <p:nvSpPr>
          <p:cNvPr id="15" name="AutoShape 180"/>
          <p:cNvSpPr>
            <a:spLocks noChangeArrowheads="1"/>
          </p:cNvSpPr>
          <p:nvPr/>
        </p:nvSpPr>
        <p:spPr bwMode="auto">
          <a:xfrm>
            <a:off x="4643438" y="4429132"/>
            <a:ext cx="142875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Georgia" pitchFamily="18" charset="0"/>
            </a:endParaRPr>
          </a:p>
        </p:txBody>
      </p:sp>
      <p:sp>
        <p:nvSpPr>
          <p:cNvPr id="16" name="AutoShape 180"/>
          <p:cNvSpPr>
            <a:spLocks noChangeArrowheads="1"/>
          </p:cNvSpPr>
          <p:nvPr/>
        </p:nvSpPr>
        <p:spPr bwMode="auto">
          <a:xfrm>
            <a:off x="3714744" y="4643446"/>
            <a:ext cx="142875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Georgia" pitchFamily="18" charset="0"/>
            </a:endParaRPr>
          </a:p>
        </p:txBody>
      </p:sp>
      <p:sp>
        <p:nvSpPr>
          <p:cNvPr id="17" name="AutoShape 180"/>
          <p:cNvSpPr>
            <a:spLocks noChangeArrowheads="1"/>
          </p:cNvSpPr>
          <p:nvPr/>
        </p:nvSpPr>
        <p:spPr bwMode="auto">
          <a:xfrm>
            <a:off x="2786050" y="4857760"/>
            <a:ext cx="142875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Georgia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V="1">
            <a:off x="1785918" y="3643314"/>
            <a:ext cx="6500858" cy="1571636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ctr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	</a:t>
            </a:r>
            <a:r>
              <a:rPr lang="uk-UA" sz="3600" b="1" dirty="0" smtClean="0">
                <a:solidFill>
                  <a:srgbClr val="FF0000"/>
                </a:solidFill>
              </a:rPr>
              <a:t>Графіком  </a:t>
            </a:r>
            <a:r>
              <a:rPr lang="uk-UA" sz="3600" b="1" dirty="0">
                <a:solidFill>
                  <a:srgbClr val="FF0000"/>
                </a:solidFill>
              </a:rPr>
              <a:t>функції </a:t>
            </a:r>
            <a:r>
              <a:rPr lang="uk-UA" sz="3600" b="1" dirty="0">
                <a:solidFill>
                  <a:schemeClr val="accent2">
                    <a:lumMod val="75000"/>
                  </a:schemeClr>
                </a:solidFill>
              </a:rPr>
              <a:t>називається множина усіх точок координатної площини, абсциси яких дорівнюють значенню аргументу, а ординати — відповідним значенням </a:t>
            </a:r>
            <a:r>
              <a:rPr lang="uk-UA" sz="3600" b="1" dirty="0" smtClean="0">
                <a:solidFill>
                  <a:schemeClr val="accent2">
                    <a:lumMod val="75000"/>
                  </a:schemeClr>
                </a:solidFill>
              </a:rPr>
              <a:t>функції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</p:txBody>
      </p:sp>
      <p:grpSp>
        <p:nvGrpSpPr>
          <p:cNvPr id="2" name="Групувати 15"/>
          <p:cNvGrpSpPr>
            <a:grpSpLocks/>
          </p:cNvGrpSpPr>
          <p:nvPr/>
        </p:nvGrpSpPr>
        <p:grpSpPr bwMode="auto">
          <a:xfrm>
            <a:off x="3000364" y="3500438"/>
            <a:ext cx="3286148" cy="2428892"/>
            <a:chOff x="428596" y="1714488"/>
            <a:chExt cx="4564641" cy="4134694"/>
          </a:xfrm>
        </p:grpSpPr>
        <p:pic>
          <p:nvPicPr>
            <p:cNvPr id="110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8596" y="1785926"/>
              <a:ext cx="4500594" cy="4063256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111" name="TextBox 17"/>
            <p:cNvSpPr txBox="1">
              <a:spLocks noChangeArrowheads="1"/>
            </p:cNvSpPr>
            <p:nvPr/>
          </p:nvSpPr>
          <p:spPr bwMode="auto">
            <a:xfrm>
              <a:off x="4650741" y="3764382"/>
              <a:ext cx="342496" cy="609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effectLst/>
                  <a:cs typeface="Times New Roman" pitchFamily="18" charset="0"/>
                </a:rPr>
                <a:t>x</a:t>
              </a:r>
              <a:endParaRPr lang="uk-UA" sz="1400">
                <a:effectLst/>
                <a:cs typeface="Times New Roman" pitchFamily="18" charset="0"/>
              </a:endParaRPr>
            </a:p>
          </p:txBody>
        </p:sp>
        <p:sp>
          <p:nvSpPr>
            <p:cNvPr id="112" name="TextBox 18"/>
            <p:cNvSpPr txBox="1">
              <a:spLocks noChangeArrowheads="1"/>
            </p:cNvSpPr>
            <p:nvPr/>
          </p:nvSpPr>
          <p:spPr bwMode="auto">
            <a:xfrm>
              <a:off x="2433377" y="1714488"/>
              <a:ext cx="342496" cy="609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effectLst/>
                  <a:cs typeface="Times New Roman" pitchFamily="18" charset="0"/>
                </a:rPr>
                <a:t>y</a:t>
              </a:r>
              <a:endParaRPr lang="uk-UA" sz="1400">
                <a:effectLst/>
                <a:cs typeface="Times New Roman" pitchFamily="18" charset="0"/>
              </a:endParaRPr>
            </a:p>
          </p:txBody>
        </p:sp>
        <p:sp>
          <p:nvSpPr>
            <p:cNvPr id="113" name="TextBox 19"/>
            <p:cNvSpPr txBox="1">
              <a:spLocks noChangeArrowheads="1"/>
            </p:cNvSpPr>
            <p:nvPr/>
          </p:nvSpPr>
          <p:spPr bwMode="auto">
            <a:xfrm>
              <a:off x="2507191" y="3764382"/>
              <a:ext cx="342495" cy="609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effectLst/>
                  <a:cs typeface="Times New Roman" pitchFamily="18" charset="0"/>
                </a:rPr>
                <a:t>0</a:t>
              </a:r>
              <a:endParaRPr lang="uk-UA" sz="1400">
                <a:effectLst/>
                <a:cs typeface="Times New Roman" pitchFamily="18" charset="0"/>
              </a:endParaRPr>
            </a:p>
          </p:txBody>
        </p:sp>
        <p:sp>
          <p:nvSpPr>
            <p:cNvPr id="114" name="TextBox 20"/>
            <p:cNvSpPr txBox="1">
              <a:spLocks noChangeArrowheads="1"/>
            </p:cNvSpPr>
            <p:nvPr/>
          </p:nvSpPr>
          <p:spPr bwMode="auto">
            <a:xfrm>
              <a:off x="3186277" y="3764382"/>
              <a:ext cx="342496" cy="609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effectLst/>
                  <a:cs typeface="Times New Roman" pitchFamily="18" charset="0"/>
                </a:rPr>
                <a:t>1</a:t>
              </a:r>
              <a:endParaRPr lang="uk-UA" sz="1400">
                <a:effectLst/>
                <a:cs typeface="Times New Roman" pitchFamily="18" charset="0"/>
              </a:endParaRPr>
            </a:p>
          </p:txBody>
        </p:sp>
        <p:cxnSp>
          <p:nvCxnSpPr>
            <p:cNvPr id="115" name="Пряма зі стрілкою 21"/>
            <p:cNvCxnSpPr>
              <a:cxnSpLocks noChangeShapeType="1"/>
            </p:cNvCxnSpPr>
            <p:nvPr/>
          </p:nvCxnSpPr>
          <p:spPr bwMode="auto">
            <a:xfrm rot="5400000" flipH="1">
              <a:off x="753901" y="3815591"/>
              <a:ext cx="4064431" cy="274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116" name="Пряма зі стрілкою 22"/>
            <p:cNvCxnSpPr>
              <a:cxnSpLocks noChangeShapeType="1"/>
            </p:cNvCxnSpPr>
            <p:nvPr/>
          </p:nvCxnSpPr>
          <p:spPr bwMode="auto">
            <a:xfrm rot="10800000" flipH="1">
              <a:off x="428596" y="3787239"/>
              <a:ext cx="4500594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stealth" w="lg" len="lg"/>
            </a:ln>
          </p:spPr>
        </p:cxnSp>
      </p:grpSp>
      <p:sp>
        <p:nvSpPr>
          <p:cNvPr id="117" name="Freeform 61"/>
          <p:cNvSpPr>
            <a:spLocks/>
          </p:cNvSpPr>
          <p:nvPr/>
        </p:nvSpPr>
        <p:spPr bwMode="auto">
          <a:xfrm>
            <a:off x="3643306" y="3786190"/>
            <a:ext cx="2214578" cy="1857388"/>
          </a:xfrm>
          <a:custGeom>
            <a:avLst/>
            <a:gdLst/>
            <a:ahLst/>
            <a:cxnLst>
              <a:cxn ang="0">
                <a:pos x="0" y="688"/>
              </a:cxn>
              <a:cxn ang="0">
                <a:pos x="182" y="53"/>
              </a:cxn>
              <a:cxn ang="0">
                <a:pos x="726" y="1005"/>
              </a:cxn>
              <a:cxn ang="0">
                <a:pos x="907" y="189"/>
              </a:cxn>
            </a:cxnLst>
            <a:rect l="0" t="0" r="r" b="b"/>
            <a:pathLst>
              <a:path w="907" h="1028">
                <a:moveTo>
                  <a:pt x="0" y="688"/>
                </a:moveTo>
                <a:cubicBezTo>
                  <a:pt x="30" y="344"/>
                  <a:pt x="61" y="0"/>
                  <a:pt x="182" y="53"/>
                </a:cubicBezTo>
                <a:cubicBezTo>
                  <a:pt x="303" y="106"/>
                  <a:pt x="605" y="982"/>
                  <a:pt x="726" y="1005"/>
                </a:cubicBezTo>
                <a:cubicBezTo>
                  <a:pt x="847" y="1028"/>
                  <a:pt x="877" y="608"/>
                  <a:pt x="907" y="189"/>
                </a:cubicBezTo>
              </a:path>
            </a:pathLst>
          </a:cu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8" name="AutoShape 180"/>
          <p:cNvSpPr>
            <a:spLocks noChangeArrowheads="1"/>
          </p:cNvSpPr>
          <p:nvPr/>
        </p:nvSpPr>
        <p:spPr bwMode="auto">
          <a:xfrm>
            <a:off x="3929058" y="3786190"/>
            <a:ext cx="142875" cy="142875"/>
          </a:xfrm>
          <a:prstGeom prst="flowChartConnector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Georgia" pitchFamily="18" charset="0"/>
            </a:endParaRPr>
          </a:p>
        </p:txBody>
      </p:sp>
      <p:cxnSp>
        <p:nvCxnSpPr>
          <p:cNvPr id="120" name="Прямая соединительная линия 119"/>
          <p:cNvCxnSpPr>
            <a:stCxn id="118" idx="4"/>
          </p:cNvCxnSpPr>
          <p:nvPr/>
        </p:nvCxnSpPr>
        <p:spPr>
          <a:xfrm rot="5400000">
            <a:off x="3607586" y="4321975"/>
            <a:ext cx="785821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>
            <a:stCxn id="118" idx="2"/>
          </p:cNvCxnSpPr>
          <p:nvPr/>
        </p:nvCxnSpPr>
        <p:spPr>
          <a:xfrm rot="10800000" flipH="1">
            <a:off x="3929058" y="3857628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 Box 40"/>
          <p:cNvSpPr txBox="1">
            <a:spLocks noChangeArrowheads="1"/>
          </p:cNvSpPr>
          <p:nvPr/>
        </p:nvSpPr>
        <p:spPr bwMode="auto">
          <a:xfrm>
            <a:off x="4786314" y="3571876"/>
            <a:ext cx="3545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</a:t>
            </a:r>
            <a:endParaRPr lang="ru-RU" sz="28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1" name="Text Box 40"/>
          <p:cNvSpPr txBox="1">
            <a:spLocks noChangeArrowheads="1"/>
          </p:cNvSpPr>
          <p:nvPr/>
        </p:nvSpPr>
        <p:spPr bwMode="auto">
          <a:xfrm>
            <a:off x="3857620" y="4786322"/>
            <a:ext cx="3497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endParaRPr lang="ru-RU" sz="28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2" name="Freeform 38"/>
          <p:cNvSpPr>
            <a:spLocks/>
          </p:cNvSpPr>
          <p:nvPr/>
        </p:nvSpPr>
        <p:spPr bwMode="auto">
          <a:xfrm>
            <a:off x="3143240" y="5214950"/>
            <a:ext cx="768350" cy="384175"/>
          </a:xfrm>
          <a:custGeom>
            <a:avLst/>
            <a:gdLst>
              <a:gd name="T0" fmla="*/ 0 w 484"/>
              <a:gd name="T1" fmla="*/ 2147483647 h 242"/>
              <a:gd name="T2" fmla="*/ 2147483647 w 484"/>
              <a:gd name="T3" fmla="*/ 0 h 242"/>
              <a:gd name="T4" fmla="*/ 0 60000 65536"/>
              <a:gd name="T5" fmla="*/ 0 60000 65536"/>
              <a:gd name="T6" fmla="*/ 0 w 484"/>
              <a:gd name="T7" fmla="*/ 0 h 242"/>
              <a:gd name="T8" fmla="*/ 484 w 484"/>
              <a:gd name="T9" fmla="*/ 242 h 2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4" h="242">
                <a:moveTo>
                  <a:pt x="0" y="242"/>
                </a:moveTo>
                <a:lnTo>
                  <a:pt x="484" y="0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" name="Freeform 37"/>
          <p:cNvSpPr>
            <a:spLocks/>
          </p:cNvSpPr>
          <p:nvPr/>
        </p:nvSpPr>
        <p:spPr bwMode="auto">
          <a:xfrm flipH="1">
            <a:off x="5286380" y="3571876"/>
            <a:ext cx="655644" cy="252411"/>
          </a:xfrm>
          <a:custGeom>
            <a:avLst/>
            <a:gdLst>
              <a:gd name="T0" fmla="*/ 0 w 501"/>
              <a:gd name="T1" fmla="*/ 0 h 225"/>
              <a:gd name="T2" fmla="*/ 2147483647 w 501"/>
              <a:gd name="T3" fmla="*/ 2147483647 h 225"/>
              <a:gd name="T4" fmla="*/ 0 60000 65536"/>
              <a:gd name="T5" fmla="*/ 0 60000 65536"/>
              <a:gd name="T6" fmla="*/ 0 w 501"/>
              <a:gd name="T7" fmla="*/ 0 h 225"/>
              <a:gd name="T8" fmla="*/ 501 w 501"/>
              <a:gd name="T9" fmla="*/ 225 h 2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01" h="225">
                <a:moveTo>
                  <a:pt x="0" y="0"/>
                </a:moveTo>
                <a:lnTo>
                  <a:pt x="501" y="225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0" name="Freeform 37"/>
          <p:cNvSpPr>
            <a:spLocks/>
          </p:cNvSpPr>
          <p:nvPr/>
        </p:nvSpPr>
        <p:spPr bwMode="auto">
          <a:xfrm flipH="1">
            <a:off x="5715008" y="5000636"/>
            <a:ext cx="655644" cy="252411"/>
          </a:xfrm>
          <a:custGeom>
            <a:avLst/>
            <a:gdLst>
              <a:gd name="T0" fmla="*/ 0 w 501"/>
              <a:gd name="T1" fmla="*/ 0 h 225"/>
              <a:gd name="T2" fmla="*/ 2147483647 w 501"/>
              <a:gd name="T3" fmla="*/ 2147483647 h 225"/>
              <a:gd name="T4" fmla="*/ 0 60000 65536"/>
              <a:gd name="T5" fmla="*/ 0 60000 65536"/>
              <a:gd name="T6" fmla="*/ 0 w 501"/>
              <a:gd name="T7" fmla="*/ 0 h 225"/>
              <a:gd name="T8" fmla="*/ 501 w 501"/>
              <a:gd name="T9" fmla="*/ 225 h 2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01" h="225">
                <a:moveTo>
                  <a:pt x="0" y="0"/>
                </a:moveTo>
                <a:lnTo>
                  <a:pt x="501" y="225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9" name="Text Box 40"/>
          <p:cNvSpPr txBox="1">
            <a:spLocks noChangeArrowheads="1"/>
          </p:cNvSpPr>
          <p:nvPr/>
        </p:nvSpPr>
        <p:spPr bwMode="auto">
          <a:xfrm>
            <a:off x="1357290" y="5429264"/>
            <a:ext cx="17145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аргумент</a:t>
            </a:r>
            <a:endParaRPr lang="ru-RU" sz="28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0" name="Text Box 40"/>
          <p:cNvSpPr txBox="1">
            <a:spLocks noChangeArrowheads="1"/>
          </p:cNvSpPr>
          <p:nvPr/>
        </p:nvSpPr>
        <p:spPr bwMode="auto">
          <a:xfrm>
            <a:off x="6000760" y="3429000"/>
            <a:ext cx="17145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функція</a:t>
            </a:r>
            <a:endParaRPr lang="ru-RU" sz="28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1" name="Text Box 40"/>
          <p:cNvSpPr txBox="1">
            <a:spLocks noChangeArrowheads="1"/>
          </p:cNvSpPr>
          <p:nvPr/>
        </p:nvSpPr>
        <p:spPr bwMode="auto">
          <a:xfrm>
            <a:off x="6429388" y="4714884"/>
            <a:ext cx="17145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графік</a:t>
            </a:r>
            <a:endParaRPr lang="ru-RU" sz="28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animBg="1"/>
      <p:bldP spid="132" grpId="0" animBg="1"/>
      <p:bldP spid="133" grpId="0" animBg="1"/>
      <p:bldP spid="150" grpId="0" animBg="1"/>
      <p:bldP spid="159" grpId="0"/>
      <p:bldP spid="160" grpId="0"/>
      <p:bldP spid="16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320</Words>
  <Application>Microsoft Office PowerPoint</Application>
  <PresentationFormat>Экран (4:3)</PresentationFormat>
  <Paragraphs>135</Paragraphs>
  <Slides>13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Georgia</vt:lpstr>
      <vt:lpstr>Times New Roman</vt:lpstr>
      <vt:lpstr>Wingdings</vt:lpstr>
      <vt:lpstr>Тема Office</vt:lpstr>
      <vt:lpstr>Формула</vt:lpstr>
      <vt:lpstr>Графік функції</vt:lpstr>
      <vt:lpstr>Презентация PowerPoint</vt:lpstr>
      <vt:lpstr>Заповніть таблицю</vt:lpstr>
      <vt:lpstr> Функція задана формулою у = х2 -4. Знайдіть значення функції: </vt:lpstr>
      <vt:lpstr>Знайти координати точок</vt:lpstr>
      <vt:lpstr>Презентация PowerPoint</vt:lpstr>
      <vt:lpstr>  Розглянемо функцію у=0,5х,  де -4≤x≤6  </vt:lpstr>
      <vt:lpstr>Позначимо на координатній площині точки, абсциса яких дорівнює вибраним значенням аргументу, а ордината – відповідним значенням функції</vt:lpstr>
      <vt:lpstr>Презентация PowerPoint</vt:lpstr>
      <vt:lpstr> Чи є лінія графіком деякої  функції?  </vt:lpstr>
      <vt:lpstr>За допомогою графіка  функції для певного значення аргументу можна знайти відповідне значення  функції і навпаки</vt:lpstr>
      <vt:lpstr>За допомогою графіка  функції можна визначити область визначення і область значення функції</vt:lpstr>
      <vt:lpstr>Користуючись графіком, знайдіть: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Графік функції</dc:title>
  <dc:creator>User</dc:creator>
  <cp:lastModifiedBy>Світлана</cp:lastModifiedBy>
  <cp:revision>29</cp:revision>
  <dcterms:created xsi:type="dcterms:W3CDTF">2015-01-24T05:45:19Z</dcterms:created>
  <dcterms:modified xsi:type="dcterms:W3CDTF">2022-02-03T17:23:44Z</dcterms:modified>
</cp:coreProperties>
</file>