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62" r:id="rId3"/>
    <p:sldId id="263" r:id="rId4"/>
    <p:sldId id="264" r:id="rId5"/>
    <p:sldId id="284" r:id="rId6"/>
    <p:sldId id="283" r:id="rId7"/>
    <p:sldId id="289" r:id="rId8"/>
    <p:sldId id="285" r:id="rId9"/>
    <p:sldId id="277" r:id="rId10"/>
    <p:sldId id="280" r:id="rId11"/>
    <p:sldId id="273" r:id="rId12"/>
    <p:sldId id="276" r:id="rId13"/>
    <p:sldId id="275" r:id="rId14"/>
    <p:sldId id="267" r:id="rId15"/>
    <p:sldId id="274" r:id="rId16"/>
    <p:sldId id="261" r:id="rId17"/>
    <p:sldId id="279" r:id="rId18"/>
    <p:sldId id="278" r:id="rId19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9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</c:v>
                </c:pt>
                <c:pt idx="1">
                  <c:v>6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0.21429</cdr:x>
      <cdr:y>0.33182</cdr:y>
    </cdr:from>
    <cdr:to>
      <cdr:x>0.33929</cdr:x>
      <cdr:y>0.43551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1152128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0.17857</cdr:x>
      <cdr:y>0.2696</cdr:y>
    </cdr:from>
    <cdr:to>
      <cdr:x>0.33929</cdr:x>
      <cdr:y>0.45625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0080" y="936104"/>
          <a:ext cx="64807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dirty="0" smtClean="0"/>
            <a:t>6%</a:t>
          </a:r>
          <a:endParaRPr lang="ru-RU" sz="2800" dirty="0"/>
        </a:p>
      </cdr:txBody>
    </cdr:sp>
  </cdr:relSizeAnchor>
  <cdr:relSizeAnchor xmlns:cdr="http://schemas.openxmlformats.org/drawingml/2006/chartDrawing">
    <cdr:from>
      <cdr:x>0.25</cdr:x>
      <cdr:y>0.20739</cdr:y>
    </cdr:from>
    <cdr:to>
      <cdr:x>0.28571</cdr:x>
      <cdr:y>0.22055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8112" y="720080"/>
          <a:ext cx="144016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0.21429</cdr:x>
      <cdr:y>0.14517</cdr:y>
    </cdr:from>
    <cdr:to>
      <cdr:x>0.42857</cdr:x>
      <cdr:y>0.29034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64096" y="504056"/>
          <a:ext cx="8640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dirty="0" smtClean="0"/>
            <a:t>9%</a:t>
          </a:r>
          <a:endParaRPr lang="ru-RU" sz="2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C65E5-0249-4AF5-8B9E-A38DA5313D4D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3B167-9FAC-4BA6-8BC1-8D90431F7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1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3B167-9FAC-4BA6-8BC1-8D90431F797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image" Target="../media/image8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dmih\Desktop\Картинки\kartinki\Красивые фоны для презентаций\5___\126 фоны для презентаций\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9144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Дослідницька робота:</a:t>
            </a:r>
          </a:p>
          <a:p>
            <a:pPr algn="ctr"/>
            <a:r>
              <a:rPr lang="uk-UA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Поява хліба в житті людини.    </a:t>
            </a:r>
          </a:p>
          <a:p>
            <a:pPr algn="ctr"/>
            <a:r>
              <a:rPr lang="uk-UA" sz="5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3968" y="5013176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B050"/>
                </a:solidFill>
              </a:rPr>
              <a:t>Виконали учні </a:t>
            </a:r>
            <a:r>
              <a:rPr lang="uk-UA" sz="2400" b="1" i="1" dirty="0" smtClean="0">
                <a:solidFill>
                  <a:srgbClr val="00B050"/>
                </a:solidFill>
              </a:rPr>
              <a:t>10 </a:t>
            </a:r>
            <a:r>
              <a:rPr lang="uk-UA" sz="2400" b="1" i="1" dirty="0" smtClean="0">
                <a:solidFill>
                  <a:srgbClr val="00B050"/>
                </a:solidFill>
              </a:rPr>
              <a:t>класу </a:t>
            </a:r>
            <a:r>
              <a:rPr lang="uk-UA" sz="2400" b="1" i="1" dirty="0" smtClean="0">
                <a:solidFill>
                  <a:srgbClr val="00B050"/>
                </a:solidFill>
              </a:rPr>
              <a:t>Комишівської ЗОШ</a:t>
            </a:r>
          </a:p>
          <a:p>
            <a:r>
              <a:rPr lang="uk-UA" sz="2400" b="1" i="1" dirty="0" smtClean="0">
                <a:solidFill>
                  <a:srgbClr val="00B050"/>
                </a:solidFill>
              </a:rPr>
              <a:t>Класний керівник </a:t>
            </a:r>
          </a:p>
          <a:p>
            <a:r>
              <a:rPr lang="uk-UA" sz="2400" b="1" i="1" dirty="0" smtClean="0">
                <a:solidFill>
                  <a:srgbClr val="00B050"/>
                </a:solidFill>
              </a:rPr>
              <a:t>Ліскевич О.І.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&amp;khcy;&amp;lcy;&amp;iecy;&amp;bcy; &amp;scy;&amp;ocy;&amp;lcy;&amp;soft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64904"/>
            <a:ext cx="31683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dmih\Desktop\Картинки\kartinki\Красивые фоны для презентаций\Ee\GE152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3568" y="33265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Хліб у молитві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99695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…</a:t>
            </a:r>
            <a:r>
              <a:rPr lang="ru-RU" sz="3200" b="1" i="1" dirty="0" smtClean="0">
                <a:solidFill>
                  <a:srgbClr val="FF0000"/>
                </a:solidFill>
              </a:rPr>
              <a:t>Хлеб наш насущный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даждь</a:t>
            </a:r>
            <a:r>
              <a:rPr lang="ru-RU" sz="3200" b="1" i="1" dirty="0" smtClean="0">
                <a:solidFill>
                  <a:srgbClr val="FF0000"/>
                </a:solidFill>
              </a:rPr>
              <a:t> нам днесь;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 и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остави</a:t>
            </a:r>
            <a:r>
              <a:rPr lang="ru-RU" sz="3200" b="1" i="1" dirty="0" smtClean="0">
                <a:solidFill>
                  <a:srgbClr val="FF0000"/>
                </a:solidFill>
              </a:rPr>
              <a:t> нам долги наши,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якоже</a:t>
            </a:r>
            <a:r>
              <a:rPr lang="ru-RU" sz="3200" b="1" i="1" dirty="0" smtClean="0">
                <a:solidFill>
                  <a:srgbClr val="FF0000"/>
                </a:solidFill>
              </a:rPr>
              <a:t> и мы оставляем должником нашим</a:t>
            </a:r>
            <a:r>
              <a:rPr lang="ru-RU" sz="3200" b="1" i="1" dirty="0" smtClean="0"/>
              <a:t>….</a:t>
            </a:r>
            <a:endParaRPr lang="ru-RU" sz="3200" b="1" i="1" dirty="0"/>
          </a:p>
        </p:txBody>
      </p:sp>
      <p:pic>
        <p:nvPicPr>
          <p:cNvPr id="5" name="Рисунок 4" descr="http://go.mail.ru/imgpreview?key=http%3A//russian-church.ru/data/moscow%5Farea/images/9n1.jpg&amp;mb=imgdb_preview_80&amp;q=90&amp;w=13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25144"/>
            <a:ext cx="25202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&amp;Bcy;&amp;ocy;&amp;gcy; &amp;pcy;&amp;ocy;&amp;zcy;&amp;acy;&amp;bcy;&amp;ocy;&amp;tcy;&amp;icy;&amp;tcy;&amp;scy;&amp;yacy; &amp;ocy; &amp;ncy;&amp;acy;&amp;scy;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6672"/>
            <a:ext cx="20882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dmih\Desktop\Картинки\kartinki\Красивые фоны для презентаций\Ee\GE161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99592" y="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rgbClr val="FF0000"/>
                </a:solidFill>
              </a:rPr>
              <a:t>Народн</a:t>
            </a:r>
            <a:r>
              <a:rPr lang="uk-UA" sz="4000" b="1" i="1" dirty="0" smtClean="0">
                <a:solidFill>
                  <a:srgbClr val="FF0000"/>
                </a:solidFill>
              </a:rPr>
              <a:t>і прикмети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go.mail.ru/imgpreview?key=http%3A//phoenixhistory.blox.ua/resource/hleb.jpg&amp;mb=imgdb_preview_3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725144"/>
            <a:ext cx="31683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71600" y="629209"/>
            <a:ext cx="777686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починати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роботу, коли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господар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хворий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«буде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мізерне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зерно».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лихословити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лаятись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«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чорт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ходив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слідом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не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розсівав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бур’янів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губити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крихт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їства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миші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трубитимуть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збіжжя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цей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день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позичати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посівного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зерна, «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нового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врожаю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позички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dmih\Desktop\Картинки\kartinki\Красивые фоны для презентаций\Ee\GE171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9552" y="54868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</a:rPr>
              <a:t>Не можна доїдати хліб після когось – забереш його силу та щастя.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8478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Якщо хліб упав на підлогу, потрібно підняти його, поцілувати і з</a:t>
            </a:r>
            <a:r>
              <a:rPr lang="en-US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’</a:t>
            </a:r>
            <a:r>
              <a:rPr lang="uk-UA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їсти.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42088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B050"/>
                </a:solidFill>
              </a:rPr>
              <a:t>Якщо на дорозі лежить окраєць не можна через нього переступати. Потрібно підняти, обтрусити і дати птахам.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010739760hleb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0112" y="4149080"/>
            <a:ext cx="3257550" cy="250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7544" y="3933056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Даси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х</a:t>
            </a:r>
            <a:r>
              <a:rPr lang="uk-UA" sz="2400" b="1" i="1" dirty="0" err="1" smtClean="0">
                <a:solidFill>
                  <a:schemeClr val="accent6">
                    <a:lumMod val="75000"/>
                  </a:schemeClr>
                </a:solidFill>
              </a:rPr>
              <a:t>ліб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 собаці – будеш бідувати все життя.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085184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7030A0"/>
                </a:solidFill>
              </a:rPr>
              <a:t>Люди, переломивши кусок хліба, на все життя стають друзями.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dmih\Desktop\Картинки\kartinki\Красивые фоны для презентаций\Ee\GE172_35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rgbClr val="FF0000"/>
                </a:solidFill>
              </a:rPr>
              <a:t>Чи знаєте ви,що …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916832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</a:t>
            </a:r>
            <a:r>
              <a:rPr lang="uk-UA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атьківщиною</a:t>
            </a: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хліба вважають Єгипет.</a:t>
            </a:r>
          </a:p>
          <a:p>
            <a:pPr>
              <a:buFont typeface="Wingdings" pitchFamily="2" charset="2"/>
              <a:buChar char="v"/>
            </a:pP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Києві відкрили музей хліба в 1983 році.</a:t>
            </a:r>
          </a:p>
          <a:p>
            <a:pPr algn="just">
              <a:buFont typeface="Wingdings" pitchFamily="2" charset="2"/>
              <a:buChar char="v"/>
            </a:pP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 одної зернини можна отримати 20 мг борошна.  Для виготовлення 1 батона треба змолоти приблизно 10 тис. зернин.</a:t>
            </a:r>
          </a:p>
          <a:p>
            <a:pPr algn="just">
              <a:buFont typeface="Wingdings" pitchFamily="2" charset="2"/>
              <a:buChar char="v"/>
            </a:pP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Самий великий буханець спекли в </a:t>
            </a:r>
            <a:r>
              <a:rPr lang="uk-UA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Акапулько</a:t>
            </a: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довжина – 9200м у 1996 році.</a:t>
            </a:r>
          </a:p>
          <a:p>
            <a:pPr algn="just">
              <a:buFont typeface="Wingdings" pitchFamily="2" charset="2"/>
              <a:buChar char="v"/>
            </a:pP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світі з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їдають більше 9 млн. </a:t>
            </a:r>
            <a:r>
              <a:rPr lang="uk-UA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буханців</a:t>
            </a: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хліба щодня.</a:t>
            </a:r>
          </a:p>
          <a:p>
            <a:pPr algn="just">
              <a:buFont typeface="Wingdings" pitchFamily="2" charset="2"/>
              <a:buChar char="v"/>
            </a:pPr>
            <a:endParaRPr lang="uk-UA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uk-UA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94116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56612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hleb_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60232" y="188640"/>
            <a:ext cx="2325241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dmih\Desktop\Картинки\kartinki\Красивые фоны для презентаций\Ee\GE161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99592" y="33265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</a:rPr>
              <a:t>Хлібобулочні вироби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www.harchovyk.com/system/application/attachments/photo/2%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48245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1628800"/>
            <a:ext cx="3528392" cy="5040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Бублики</a:t>
            </a:r>
            <a:endParaRPr lang="ru-RU" sz="2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990114"/>
            <a:ext cx="2520280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Рогалики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221088"/>
            <a:ext cx="2448272" cy="5760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Батони </a:t>
            </a:r>
            <a:endParaRPr lang="ru-RU" sz="28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589240"/>
            <a:ext cx="3456384" cy="5760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Пиріжки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1340768"/>
            <a:ext cx="3528392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Булочки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2564904"/>
            <a:ext cx="2304256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Тістечка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3645024"/>
            <a:ext cx="2376264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Сушка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4725144"/>
            <a:ext cx="2880320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</a:rPr>
              <a:t>Сухарі 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5877272"/>
            <a:ext cx="3024336" cy="576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Пампушки</a:t>
            </a:r>
            <a:r>
              <a:rPr lang="uk-UA" sz="2800" b="1" i="1" dirty="0" smtClean="0">
                <a:solidFill>
                  <a:schemeClr val="tx1"/>
                </a:solidFill>
              </a:rPr>
              <a:t> 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dmih\Desktop\Картинки\kartinki\Красивые фоны для презентаций\Ee\GE171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00B050"/>
                </a:solidFill>
              </a:rPr>
              <a:t>Ми провели соціальне опитування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95536" y="1988840"/>
          <a:ext cx="4032448" cy="347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112474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 </a:t>
            </a:r>
            <a:r>
              <a:rPr lang="uk-UA" sz="2400" b="1" i="1" dirty="0" smtClean="0">
                <a:solidFill>
                  <a:srgbClr val="FF0000"/>
                </a:solidFill>
              </a:rPr>
              <a:t>Що ви робите з відходами хліба?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2060848"/>
            <a:ext cx="439248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     </a:t>
            </a:r>
            <a:r>
              <a:rPr lang="uk-UA" sz="2800" b="1" i="1" dirty="0" smtClean="0">
                <a:solidFill>
                  <a:srgbClr val="FF0000"/>
                </a:solidFill>
              </a:rPr>
              <a:t>віддаємо тваринам;</a:t>
            </a:r>
          </a:p>
          <a:p>
            <a:r>
              <a:rPr lang="uk-UA" sz="2800" b="1" i="1" dirty="0" smtClean="0">
                <a:solidFill>
                  <a:srgbClr val="FF0000"/>
                </a:solidFill>
              </a:rPr>
              <a:t>     кормимо птахів;</a:t>
            </a:r>
          </a:p>
          <a:p>
            <a:r>
              <a:rPr lang="uk-UA" sz="2800" b="1" i="1" dirty="0" smtClean="0">
                <a:solidFill>
                  <a:srgbClr val="FF0000"/>
                </a:solidFill>
              </a:rPr>
              <a:t>     робимо сухарі;</a:t>
            </a:r>
          </a:p>
          <a:p>
            <a:r>
              <a:rPr lang="uk-UA" sz="2800" b="1" i="1" dirty="0" smtClean="0">
                <a:solidFill>
                  <a:srgbClr val="FF0000"/>
                </a:solidFill>
              </a:rPr>
              <a:t>     готуємо квас;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2132856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636912"/>
            <a:ext cx="216024" cy="21602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3068960"/>
            <a:ext cx="216024" cy="2160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3501008"/>
            <a:ext cx="216024" cy="21602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691680" y="414908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80%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242088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5%</a:t>
            </a:r>
            <a:endParaRPr lang="ru-RU" sz="2800" dirty="0"/>
          </a:p>
        </p:txBody>
      </p:sp>
      <p:pic>
        <p:nvPicPr>
          <p:cNvPr id="12" name="Рисунок 11" descr="http://wiki.iteach.ru/images/a/ae/%D0%98%D0%B7%D0%B4%D0%B5%D0%BB%D0%B8%D1%8F_%D0%B8%D0%B7_%D1%85%D0%BB%D0%B5%D0%B1%D0%B0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77072"/>
            <a:ext cx="36004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dmih\Desktop\Картинки\kartinki\Красивые фоны для презентаций\Цветочные фоны\colors_and_flower_pattern_in_japanese_style_WA01_005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87484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3600" b="1" i="1" dirty="0" smtClean="0"/>
              <a:t> </a:t>
            </a:r>
            <a:r>
              <a:rPr lang="uk-UA" sz="3600" b="1" i="1" dirty="0" smtClean="0">
                <a:solidFill>
                  <a:srgbClr val="FF0000"/>
                </a:solidFill>
              </a:rPr>
              <a:t>Чи можете ви обійтися за обідом</a:t>
            </a:r>
          </a:p>
          <a:p>
            <a:r>
              <a:rPr lang="uk-UA" sz="3600" b="1" i="1" dirty="0" smtClean="0">
                <a:solidFill>
                  <a:srgbClr val="FF0000"/>
                </a:solidFill>
              </a:rPr>
              <a:t>      без  хліба</a:t>
            </a:r>
            <a:r>
              <a:rPr lang="uk-UA" sz="3600" b="1" i="1" dirty="0" smtClean="0"/>
              <a:t>? </a:t>
            </a:r>
          </a:p>
          <a:p>
            <a:r>
              <a:rPr lang="uk-UA" sz="3600" b="1" i="1" dirty="0" smtClean="0"/>
              <a:t>       </a:t>
            </a:r>
            <a:r>
              <a:rPr lang="uk-UA" sz="3600" b="1" i="1" dirty="0" smtClean="0">
                <a:solidFill>
                  <a:srgbClr val="FF0000"/>
                </a:solidFill>
              </a:rPr>
              <a:t>20%  так   </a:t>
            </a:r>
            <a:r>
              <a:rPr lang="uk-UA" sz="3600" b="1" i="1" dirty="0" smtClean="0"/>
              <a:t>              </a:t>
            </a:r>
            <a:r>
              <a:rPr lang="uk-UA" sz="3600" b="1" i="1" dirty="0" smtClean="0">
                <a:solidFill>
                  <a:srgbClr val="7030A0"/>
                </a:solidFill>
              </a:rPr>
              <a:t>80%    ні</a:t>
            </a:r>
          </a:p>
          <a:p>
            <a:endParaRPr lang="uk-UA" sz="3600" b="1" i="1" dirty="0" smtClean="0"/>
          </a:p>
          <a:p>
            <a:pPr>
              <a:buFont typeface="Wingdings" pitchFamily="2" charset="2"/>
              <a:buChar char="q"/>
            </a:pPr>
            <a:r>
              <a:rPr lang="uk-UA" sz="3600" b="1" i="1" dirty="0" smtClean="0"/>
              <a:t> </a:t>
            </a:r>
            <a:r>
              <a:rPr lang="uk-UA" sz="3600" b="1" i="1" dirty="0" smtClean="0">
                <a:solidFill>
                  <a:srgbClr val="FF0000"/>
                </a:solidFill>
              </a:rPr>
              <a:t>Який хліб ви вживаєте більше?</a:t>
            </a:r>
          </a:p>
          <a:p>
            <a:r>
              <a:rPr lang="uk-UA" sz="3600" b="1" i="1" dirty="0" smtClean="0">
                <a:solidFill>
                  <a:srgbClr val="FF0000"/>
                </a:solidFill>
              </a:rPr>
              <a:t>     білий    75%                     чорний </a:t>
            </a:r>
            <a:r>
              <a:rPr lang="uk-UA" sz="3600" b="1" i="1" dirty="0" smtClean="0"/>
              <a:t> </a:t>
            </a:r>
            <a:r>
              <a:rPr lang="uk-UA" sz="3600" b="1" i="1" dirty="0" smtClean="0">
                <a:solidFill>
                  <a:srgbClr val="00B050"/>
                </a:solidFill>
              </a:rPr>
              <a:t>25%</a:t>
            </a:r>
          </a:p>
          <a:p>
            <a:endParaRPr lang="uk-UA" sz="3600" b="1" i="1" dirty="0" smtClean="0"/>
          </a:p>
          <a:p>
            <a:pPr>
              <a:buFont typeface="Wingdings" pitchFamily="2" charset="2"/>
              <a:buChar char="q"/>
            </a:pPr>
            <a:r>
              <a:rPr lang="uk-UA" sz="3600" b="1" i="1" dirty="0" smtClean="0"/>
              <a:t> </a:t>
            </a:r>
            <a:r>
              <a:rPr lang="uk-UA" sz="3600" b="1" i="1" dirty="0" smtClean="0">
                <a:solidFill>
                  <a:srgbClr val="FF0000"/>
                </a:solidFill>
              </a:rPr>
              <a:t>Викидаєте ви хліб?</a:t>
            </a:r>
          </a:p>
          <a:p>
            <a:r>
              <a:rPr lang="uk-UA" sz="3600" b="1" i="1" dirty="0" smtClean="0"/>
              <a:t>       </a:t>
            </a:r>
            <a:r>
              <a:rPr lang="uk-UA" sz="3600" b="1" i="1" dirty="0" smtClean="0">
                <a:solidFill>
                  <a:schemeClr val="accent6">
                    <a:lumMod val="75000"/>
                  </a:schemeClr>
                </a:solidFill>
              </a:rPr>
              <a:t>так   2%</a:t>
            </a:r>
            <a:r>
              <a:rPr lang="uk-UA" sz="3600" b="1" i="1" dirty="0" smtClean="0"/>
              <a:t>          </a:t>
            </a:r>
            <a:r>
              <a:rPr lang="uk-UA" sz="3600" b="1" i="1" dirty="0" smtClean="0">
                <a:solidFill>
                  <a:srgbClr val="FF0000"/>
                </a:solidFill>
              </a:rPr>
              <a:t>ні  98%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vlasnasprava.in/wp-content/uploads/2010/12/51738-300x2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861048"/>
            <a:ext cx="33123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dmih\Desktop\Картинки\kartinki\Красивые фоны для презентаций\Цветочные фоны\colors_and_flower_pattern_in_japanese_style_WA01_01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577259"/>
            <a:ext cx="84969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1.Купуйте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хліб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урахуванням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потреб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вашої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сім’ї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2.Тримайте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окремо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житній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пшеничний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хліб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так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краще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зберігаються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смакові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якості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28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ліб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краще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довше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зберігається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закритому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посуді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поруч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покласти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яблуко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трошки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солі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88640"/>
            <a:ext cx="78488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40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екілька</a:t>
            </a:r>
            <a:r>
              <a:rPr lang="uk-UA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порад:</a:t>
            </a:r>
          </a:p>
          <a:p>
            <a:pPr algn="ctr"/>
            <a:r>
              <a:rPr lang="uk-UA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5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D 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581128"/>
            <a:ext cx="29131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dmih\Desktop\Картинки\kartinki\Красивые фоны для презентаций\Цветочные фоны\colors_and_flower_pattern_in_japanese_style_WA01_014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74535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Хліб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У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пошані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нього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Схилімо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низько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чоло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Хліб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святіше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святого,</a:t>
            </a:r>
            <a:b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Сонце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тепло.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gSlide" descr="https://public.sn2.livefilestore.com/y1mnMqpZrnMPrVSwIaeinPa6HKlW5VGgXPvibMdrmRgX4yLJDhvd0yOGrVrzE6DORq5ZlUsppATaIbUtB256jOnZ0lX0bR1CsPV?psid=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84984"/>
            <a:ext cx="43204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dmih\Desktop\Картинки\kartinki\Красивые фоны для презентаций\5___\126 фоны для презентаций\2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468544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Назва проекту:     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Поява хліба в житті людини</a:t>
            </a:r>
          </a:p>
          <a:p>
            <a:pPr algn="just"/>
            <a:r>
              <a:rPr lang="uk-UA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Автори проекту</a:t>
            </a:r>
            <a:r>
              <a:rPr lang="uk-UA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 </a:t>
            </a:r>
            <a:r>
              <a:rPr lang="uk-UA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вчитель </a:t>
            </a:r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географії </a:t>
            </a:r>
            <a:endParaRPr lang="uk-UA" sz="28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just"/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</a:t>
            </a:r>
            <a:r>
              <a:rPr lang="uk-UA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</a:t>
            </a:r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Ліскевич О.І та </a:t>
            </a:r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учні 10 класу</a:t>
            </a:r>
            <a:endParaRPr lang="uk-UA" sz="28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just"/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</a:t>
            </a:r>
            <a:r>
              <a:rPr lang="uk-UA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Комишівського</a:t>
            </a:r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ЗЗСО</a:t>
            </a:r>
            <a:endParaRPr lang="uk-UA" sz="28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just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Мета проекту:    </a:t>
            </a:r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формувати уявлення дітей </a:t>
            </a:r>
          </a:p>
          <a:p>
            <a:pPr algn="just"/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про   цінність хліба; виховувати</a:t>
            </a:r>
          </a:p>
          <a:p>
            <a:pPr algn="just"/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бережливе ставлення до нього. </a:t>
            </a:r>
          </a:p>
          <a:p>
            <a:pPr algn="just"/>
            <a:r>
              <a:rPr lang="uk-UA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Задачі проекту</a:t>
            </a:r>
            <a:r>
              <a:rPr lang="uk-UA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    </a:t>
            </a:r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 Дослідити, як хліб потрапив на стіл.</a:t>
            </a:r>
          </a:p>
          <a:p>
            <a:pPr algn="just"/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2. Простежити, як хліб оспіваний в усній</a:t>
            </a:r>
          </a:p>
          <a:p>
            <a:pPr algn="just"/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 народній творчості.</a:t>
            </a:r>
          </a:p>
          <a:p>
            <a:pPr algn="just"/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3. Познайомитися з творами про хліб,</a:t>
            </a:r>
          </a:p>
          <a:p>
            <a:pPr algn="just"/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 художниками.</a:t>
            </a:r>
          </a:p>
          <a:p>
            <a:pPr algn="just"/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4. Провести соціальне опитування серед</a:t>
            </a:r>
          </a:p>
          <a:p>
            <a:pPr algn="just"/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   учнів, батьків, вчителів. </a:t>
            </a:r>
          </a:p>
          <a:p>
            <a:pPr algn="just"/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              5. Роль дріжджів у хлібі, провести дослідження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http://go.mail.ru/imgpreview?key=http%3A//phoenixhistory.blox.ua/resource/hleb.jpg&amp;mb=imgdb_preview_3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23042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dmih\Desktop\Картинки\kartinki\Красивые фоны для презентаций\Ee\GE005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15616" y="18864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solidFill>
                  <a:srgbClr val="FF0000"/>
                </a:solidFill>
              </a:rPr>
              <a:t>Як хліб потрапив на стіл?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&amp;pcy;&amp;ocy;&amp;lcy;&amp;iecy;, &amp;kcy;&amp;ocy;&amp;mcy;&amp;bcy;&amp;acy;&amp;jcy;&amp;ncy;, &amp;ucy;&amp;bcy;&amp;ocy;&amp;rcy;&amp;kcy;&amp;acy; &amp;ucy;&amp;rcy;&amp;ocy;&amp;zhcy;&amp;acy;&amp;yacy; &amp;ocy;&amp;bcy;&amp;ocy;&amp;i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25202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&amp;Fcy;&amp;ocy;&amp;ncy; hd &amp;pcy;&amp;ocy;&amp;lcy;&amp;iecy;, &amp;kcy;&amp;ocy;&amp;mcy;&amp;bcy;&amp;acy;&amp;jcy;&amp;ncy;, &amp;ocy;&amp;bcy;&amp;ocy;&amp;i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420888"/>
            <a:ext cx="25202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¾Ð±ÑŠÐµÐ´Ð¸Ð½Ð¸Ñ‚ÑŒ ÐºÐ¾Ð¼Ð±Ð°Ð¹Ð½Ð° Ð² Ð¿Ð¾Ð»Ðµ Ð¿ÑˆÐµÐ½Ð¸Ñ†Ñ‹ &amp;Fcy;&amp;ocy;&amp;tcy;&amp;ocy; &amp;scy;&amp;ocy; &amp;scy;&amp;tcy;&amp;ocy;&amp;kcy;&amp;acy; - 1002328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429000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95936" y="908720"/>
            <a:ext cx="4968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Чи знаєш ти, чим пахне хліб?</a:t>
            </a:r>
          </a:p>
          <a:p>
            <a:r>
              <a:rPr lang="uk-UA" sz="2800" b="1" i="1" dirty="0" smtClean="0">
                <a:solidFill>
                  <a:srgbClr val="FF0000"/>
                </a:solidFill>
              </a:rPr>
              <a:t>Коли весною кілька діб</a:t>
            </a:r>
          </a:p>
          <a:p>
            <a:r>
              <a:rPr lang="uk-UA" sz="2800" b="1" i="1" dirty="0" smtClean="0">
                <a:solidFill>
                  <a:srgbClr val="FF0000"/>
                </a:solidFill>
              </a:rPr>
              <a:t>Гуркоче трактор за рікою.</a:t>
            </a:r>
          </a:p>
          <a:p>
            <a:r>
              <a:rPr lang="uk-UA" sz="2800" b="1" i="1" dirty="0" smtClean="0">
                <a:solidFill>
                  <a:srgbClr val="FF0000"/>
                </a:solidFill>
              </a:rPr>
              <a:t>Хліб пахне працею людською.</a:t>
            </a:r>
          </a:p>
          <a:p>
            <a:r>
              <a:rPr lang="uk-UA" sz="2800" b="1" i="1" dirty="0" smtClean="0">
                <a:solidFill>
                  <a:srgbClr val="FF0000"/>
                </a:solidFill>
              </a:rPr>
              <a:t>(на фотознімках техніка)</a:t>
            </a:r>
          </a:p>
          <a:p>
            <a:r>
              <a:rPr lang="uk-UA" sz="2800" b="1" i="1" dirty="0" smtClean="0">
                <a:solidFill>
                  <a:srgbClr val="FF0000"/>
                </a:solidFill>
              </a:rPr>
              <a:t>Кооператив Дунай Агро, Ізмаїл </a:t>
            </a:r>
            <a:r>
              <a:rPr lang="uk-UA" sz="2800" b="1" i="1" dirty="0" err="1" smtClean="0">
                <a:solidFill>
                  <a:srgbClr val="FF0000"/>
                </a:solidFill>
              </a:rPr>
              <a:t>Наваско</a:t>
            </a:r>
            <a:r>
              <a:rPr lang="uk-UA" sz="2800" b="1" i="1" dirty="0" smtClean="0">
                <a:solidFill>
                  <a:srgbClr val="FF0000"/>
                </a:solidFill>
              </a:rPr>
              <a:t>. Директор </a:t>
            </a:r>
          </a:p>
          <a:p>
            <a:r>
              <a:rPr lang="uk-UA" sz="2800" b="1" i="1" dirty="0"/>
              <a:t> </a:t>
            </a:r>
            <a:r>
              <a:rPr lang="uk-UA" sz="2800" b="1" i="1" dirty="0" smtClean="0"/>
              <a:t>                                  </a:t>
            </a:r>
            <a:r>
              <a:rPr lang="uk-UA" sz="2800" b="1" i="1" dirty="0" smtClean="0">
                <a:solidFill>
                  <a:srgbClr val="FF0000"/>
                </a:solidFill>
              </a:rPr>
              <a:t>С.</a:t>
            </a:r>
            <a:r>
              <a:rPr lang="uk-UA" sz="2800" b="1" i="1" dirty="0" err="1" smtClean="0">
                <a:solidFill>
                  <a:srgbClr val="FF0000"/>
                </a:solidFill>
              </a:rPr>
              <a:t>Видабора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8" name="centralImgId" descr="http://content.foto.mail.ru/mail/krejcseznamcz/8974/i-904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879038"/>
            <a:ext cx="2304256" cy="164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dmih\Desktop\Картинки\kartinki\Красивые фоны для презентаций\Ee\GE006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744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0133" y="3100725"/>
            <a:ext cx="2286003" cy="1498478"/>
          </a:xfrm>
          <a:prstGeom prst="rect">
            <a:avLst/>
          </a:prstGeom>
        </p:spPr>
      </p:pic>
      <p:pic>
        <p:nvPicPr>
          <p:cNvPr id="4" name="Рисунок 3" descr="uimg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75856" y="4725144"/>
            <a:ext cx="2520280" cy="1728192"/>
          </a:xfrm>
          <a:prstGeom prst="rect">
            <a:avLst/>
          </a:prstGeom>
        </p:spPr>
      </p:pic>
      <p:pic>
        <p:nvPicPr>
          <p:cNvPr id="5" name="Рисунок 4" descr="01_196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0585" y="4905438"/>
            <a:ext cx="2448272" cy="1440160"/>
          </a:xfrm>
          <a:prstGeom prst="rect">
            <a:avLst/>
          </a:prstGeom>
        </p:spPr>
      </p:pic>
      <p:pic>
        <p:nvPicPr>
          <p:cNvPr id="6" name="Рисунок 5" descr="big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44208" y="4941168"/>
            <a:ext cx="2290695" cy="1624378"/>
          </a:xfrm>
          <a:prstGeom prst="rect">
            <a:avLst/>
          </a:prstGeom>
        </p:spPr>
      </p:pic>
      <p:pic>
        <p:nvPicPr>
          <p:cNvPr id="7" name="Рисунок 6" descr="p1250513.jpg"/>
          <p:cNvPicPr/>
          <p:nvPr/>
        </p:nvPicPr>
        <p:blipFill>
          <a:blip r:embed="rId7" cstate="print"/>
          <a:srcRect l="7321" r="9029" b="14701"/>
          <a:stretch>
            <a:fillRect/>
          </a:stretch>
        </p:blipFill>
        <p:spPr>
          <a:xfrm>
            <a:off x="3347864" y="1340768"/>
            <a:ext cx="2448272" cy="1656184"/>
          </a:xfrm>
          <a:prstGeom prst="rect">
            <a:avLst/>
          </a:prstGeom>
        </p:spPr>
      </p:pic>
      <p:pic>
        <p:nvPicPr>
          <p:cNvPr id="8" name="Рисунок 7" descr="06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63901" y="2987069"/>
            <a:ext cx="2232248" cy="1584176"/>
          </a:xfrm>
          <a:prstGeom prst="rect">
            <a:avLst/>
          </a:prstGeom>
        </p:spPr>
      </p:pic>
      <p:pic>
        <p:nvPicPr>
          <p:cNvPr id="9" name="Рисунок 8" descr="Mich2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1184" y="3125003"/>
            <a:ext cx="2232248" cy="16552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18864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ліб</a:t>
            </a: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нашому столі з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являється </a:t>
            </a:r>
          </a:p>
          <a:p>
            <a:pPr algn="ctr"/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завдяки нелегкій праці людей 120 професій 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&amp;pcy;&amp;ocy;&amp;lcy;&amp;iecy;, &amp;kcy;&amp;ocy;&amp;mcy;&amp;bcy;&amp;acy;&amp;jcy;&amp;ncy;, &amp;ucy;&amp;bcy;&amp;ocy;&amp;rcy;&amp;kcy;&amp;acy; &amp;ucy;&amp;rcy;&amp;ocy;&amp;zhcy;&amp;acy;&amp;yacy; &amp;ocy;&amp;bcy;&amp;ocy;&amp;icy;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1340768"/>
            <a:ext cx="23042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D:\Мои документы\Мои рисунки\Изображение 10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5858"/>
            <a:ext cx="259228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Downloads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62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Мои документы\Downloads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5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ои документы\Downloads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200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dmih\Desktop\Картинки\kartinki\Красивые фоны для презентаций\Ee\GE042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4551" y="416858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rgbClr val="FF0000"/>
                </a:solidFill>
              </a:rPr>
              <a:t>Значення</a:t>
            </a:r>
            <a:r>
              <a:rPr lang="uk-UA" sz="4000" b="1" i="1" dirty="0" smtClean="0">
                <a:solidFill>
                  <a:srgbClr val="FF0000"/>
                </a:solidFill>
              </a:rPr>
              <a:t> хліба в житті людини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&amp;ocy;&amp;bcy;&amp;rcy;&amp;yacy;&amp;dcy; &amp;khcy;&amp;lcy;&amp;iecy;&amp;bcy;-&amp;scy;&amp;ocy;&amp;lcy;&amp;softcy; &amp;ncy;&amp;acy; &amp;scy;&amp;vcy;&amp;acy;&amp;dcy;&amp;softcy;&amp;bcy;&amp;ie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25922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59832" y="1124744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FF0000"/>
                </a:solidFill>
              </a:rPr>
              <a:t>Виряджаючи сина в дорогу, </a:t>
            </a:r>
          </a:p>
          <a:p>
            <a:r>
              <a:rPr lang="uk-UA" sz="2000" b="1" i="1" dirty="0" smtClean="0">
                <a:solidFill>
                  <a:srgbClr val="FF0000"/>
                </a:solidFill>
              </a:rPr>
              <a:t>мати давала йому хліб.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1844824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 нову хату заходили  із хлібом.</a:t>
            </a:r>
            <a:endParaRPr lang="ru-RU" sz="2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2276872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00B050"/>
                </a:solidFill>
              </a:rPr>
              <a:t>Дорогих гостей зустрічали  із хлібом – сіллю.</a:t>
            </a:r>
            <a:endParaRPr lang="ru-RU" sz="2000" b="1" i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52936"/>
            <a:ext cx="565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Коли народжувалася дитина, ішли до неї із хлібом, щоб вона була щасливою і багатою.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573016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7030A0"/>
                </a:solidFill>
              </a:rPr>
              <a:t>На хрестини  теж ідуть із хлібом.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933056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	</a:t>
            </a: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</a:rPr>
              <a:t>Сватали дівчину із </a:t>
            </a:r>
            <a:r>
              <a:rPr lang="uk-UA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хлібом-</a:t>
            </a: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</a:rPr>
              <a:t> сіллю. </a:t>
            </a:r>
          </a:p>
          <a:p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</a:rPr>
              <a:t>	Перед весіллям пекли караван, який оздоблювали калиною, барвінком і червоними стрічками. </a:t>
            </a:r>
          </a:p>
          <a:p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</a:rPr>
              <a:t>	Молодих обсипали пшеницею на щасливе  і довге життя.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5445224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FF0000"/>
                </a:solidFill>
              </a:rPr>
              <a:t>У поминальних обрядах також присутній хліб. Його клали на віко домовини, потім несли до церкви. Людям роздавали печиво та пиріжки.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E:\Камышовка 29 января\DSC_02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26179"/>
            <a:ext cx="1944217" cy="162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8" descr="ХЛІБ - усьому голов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25144"/>
            <a:ext cx="1944216" cy="17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8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dmih\Desktop\Картинки\kartinki\Красивые фоны для презентаций\Ee\GE046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3648" y="332656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</a:rPr>
              <a:t>Традиції та обряди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0" y="836712"/>
            <a:ext cx="3312368" cy="288032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5615608" y="548680"/>
            <a:ext cx="3528392" cy="3168352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5580112" y="3933056"/>
            <a:ext cx="3384376" cy="2924944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2771800" y="1700808"/>
            <a:ext cx="3816424" cy="2924944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27584" y="1556792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FF0000"/>
                </a:solidFill>
              </a:rPr>
              <a:t>Різдво:</a:t>
            </a:r>
          </a:p>
          <a:p>
            <a:pPr algn="ctr"/>
            <a:r>
              <a:rPr lang="uk-UA" sz="2000" b="1" i="1" dirty="0" smtClean="0"/>
              <a:t> із пшениці.</a:t>
            </a:r>
          </a:p>
          <a:p>
            <a:pPr algn="ctr"/>
            <a:r>
              <a:rPr lang="uk-UA" sz="2000" b="1" i="1" dirty="0" smtClean="0"/>
              <a:t>Кутя .</a:t>
            </a:r>
            <a:endParaRPr lang="ru-RU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2492896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FF0000"/>
                </a:solidFill>
              </a:rPr>
              <a:t>Сорок святих:</a:t>
            </a:r>
          </a:p>
          <a:p>
            <a:pPr algn="ctr"/>
            <a:r>
              <a:rPr lang="uk-UA" sz="2000" b="1" i="1" dirty="0" smtClean="0"/>
              <a:t>Печиво у вигляді жайворонків.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8224" y="162880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FF0000"/>
                </a:solidFill>
              </a:rPr>
              <a:t>Великдень:</a:t>
            </a:r>
          </a:p>
          <a:p>
            <a:pPr algn="ctr"/>
            <a:r>
              <a:rPr lang="uk-UA" sz="2000" b="1" i="1" dirty="0" smtClean="0"/>
              <a:t>Пасха </a:t>
            </a:r>
            <a:endParaRPr lang="ru-RU" sz="20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4653136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FF0000"/>
                </a:solidFill>
              </a:rPr>
              <a:t>Андрія:</a:t>
            </a:r>
          </a:p>
          <a:p>
            <a:pPr algn="ctr"/>
            <a:r>
              <a:rPr lang="uk-UA" sz="2000" b="1" i="1" dirty="0" err="1" smtClean="0"/>
              <a:t>Плацинта</a:t>
            </a:r>
            <a:r>
              <a:rPr lang="uk-UA" sz="2000" b="1" i="1" dirty="0" smtClean="0"/>
              <a:t>, </a:t>
            </a:r>
          </a:p>
          <a:p>
            <a:pPr algn="ctr"/>
            <a:r>
              <a:rPr lang="uk-UA" sz="2000" b="1" i="1" dirty="0" smtClean="0"/>
              <a:t>круглий корж, символ сонця.</a:t>
            </a:r>
            <a:endParaRPr lang="ru-RU" sz="2000" b="1" i="1" dirty="0"/>
          </a:p>
        </p:txBody>
      </p:sp>
      <p:pic>
        <p:nvPicPr>
          <p:cNvPr id="14" name="Рисунок 13" descr="Почему встречают хлебом с солью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8157" y="3823083"/>
            <a:ext cx="1907514" cy="157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 descr="20100311_ptash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5" y="3204044"/>
            <a:ext cx="2152639" cy="188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Великдень 2010, паска. Хутір Савки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71" y="4905835"/>
            <a:ext cx="1906529" cy="171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634</TotalTime>
  <Words>644</Words>
  <Application>Microsoft Office PowerPoint</Application>
  <PresentationFormat>Экран (4:3)</PresentationFormat>
  <Paragraphs>114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Customer</cp:lastModifiedBy>
  <cp:revision>151</cp:revision>
  <cp:lastPrinted>2020-09-30T16:21:13Z</cp:lastPrinted>
  <dcterms:created xsi:type="dcterms:W3CDTF">2012-03-31T18:16:32Z</dcterms:created>
  <dcterms:modified xsi:type="dcterms:W3CDTF">2021-09-19T19:28:14Z</dcterms:modified>
</cp:coreProperties>
</file>