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76" r:id="rId11"/>
    <p:sldId id="277" r:id="rId12"/>
    <p:sldId id="275" r:id="rId13"/>
    <p:sldId id="282" r:id="rId14"/>
    <p:sldId id="278" r:id="rId15"/>
    <p:sldId id="279" r:id="rId16"/>
    <p:sldId id="280" r:id="rId17"/>
    <p:sldId id="281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84F02E-4E43-4AC7-A480-23DA8CC7594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789274-C109-4F05-BB5C-502D559217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D:\&#1052;&#1086;&#1080;%20&#1076;&#1086;&#1082;&#1091;&#1084;&#1077;&#1085;&#1090;&#1099;\&#1052;&#1086;&#1080;%20&#1088;&#1080;&#1089;&#1091;&#1085;&#1082;&#1080;\&#1048;&#1079;&#1086;&#1073;&#1088;&#1072;&#1078;&#1077;&#1085;&#1080;&#1077;\&#1048;&#1079;&#1086;&#1073;&#1088;&#1072;&#1078;&#1077;&#1085;&#1080;&#1077;%20352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/>
              <a:t/>
            </a:r>
            <a:br>
              <a:rPr lang="uk-UA" sz="7200" dirty="0"/>
            </a:b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/>
              <a:t/>
            </a:r>
            <a:br>
              <a:rPr lang="uk-UA" sz="7200" dirty="0"/>
            </a:br>
            <a:endParaRPr lang="ru-RU" sz="7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5940152" y="3861048"/>
            <a:ext cx="3099594" cy="2828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692697"/>
            <a:ext cx="633670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Конструктор </a:t>
            </a:r>
          </a:p>
          <a:p>
            <a:pPr algn="ctr"/>
            <a:r>
              <a:rPr lang="uk-UA" sz="6600" b="1" dirty="0" smtClean="0">
                <a:ln w="1905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сучасного уроку</a:t>
            </a:r>
          </a:p>
          <a:p>
            <a:pPr algn="ctr"/>
            <a:r>
              <a:rPr lang="uk-UA" sz="6600" b="1" dirty="0" smtClean="0">
                <a:ln w="1905"/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Ліскевич О.І.</a:t>
            </a:r>
            <a:endParaRPr lang="ru-RU" sz="6600" b="1" cap="none" spc="0" dirty="0">
              <a:ln w="1905"/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300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29951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3200" i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урок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має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бути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емоційним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викликати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інтерес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навчання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виховувати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потребу в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знаннях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b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i="1" kern="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3200" i="1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темп и ритм уроку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повинні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бути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оптимальними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дії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учителя і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учнів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завершеними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b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i="1" kern="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3200" i="1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необхідний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повний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контроль у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взаємодії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учителя та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учнів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уроці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200" i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педагогічний</a:t>
            </a:r>
            <a:r>
              <a:rPr lang="ru-RU" sz="3200" i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такт;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895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1009443" y="332657"/>
            <a:ext cx="7125112" cy="55261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ru-RU" sz="2800" i="1" dirty="0" smtClean="0"/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-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атмосферу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доброзичливості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оптимально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узгоджувати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орфографічного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режиму;</a:t>
            </a:r>
            <a:b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керувати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Навчальний будинок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157192"/>
            <a:ext cx="633670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Методи та прийоми , які я використовую на уроці.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З</a:t>
            </a:r>
            <a:r>
              <a:rPr lang="uk-UA" dirty="0" smtClean="0">
                <a:solidFill>
                  <a:schemeClr val="tx1"/>
                </a:solidFill>
              </a:rPr>
              <a:t>нання, які надаю на уроці.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051720" y="1628800"/>
            <a:ext cx="4752528" cy="34822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Результати,</a:t>
            </a:r>
          </a:p>
          <a:p>
            <a:pPr algn="ctr"/>
            <a:r>
              <a:rPr lang="uk-UA" dirty="0" smtClean="0"/>
              <a:t>Олімпіади, </a:t>
            </a:r>
          </a:p>
          <a:p>
            <a:pPr algn="ctr"/>
            <a:r>
              <a:rPr lang="uk-UA" dirty="0" smtClean="0"/>
              <a:t>МАН.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Знання, які</a:t>
            </a:r>
          </a:p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отримали на уроці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85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Рецепт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вчительської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молодості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Систематично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вживай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альзам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октейль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бадьорості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ідвар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пунктуальності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астій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кстракт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Виконуй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молодим,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2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Рецепт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вчительського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Візьміть</a:t>
            </a:r>
            <a:r>
              <a:rPr lang="ru-RU" dirty="0">
                <a:solidFill>
                  <a:srgbClr val="FFFF00"/>
                </a:solidFill>
              </a:rPr>
              <a:t> чашу </a:t>
            </a:r>
            <a:r>
              <a:rPr lang="ru-RU" dirty="0" err="1">
                <a:solidFill>
                  <a:srgbClr val="FFFF00"/>
                </a:solidFill>
              </a:rPr>
              <a:t>терпіння</a:t>
            </a:r>
            <a:r>
              <a:rPr lang="ru-RU" dirty="0">
                <a:solidFill>
                  <a:srgbClr val="FFFF00"/>
                </a:solidFill>
              </a:rPr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Налийте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туди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серце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любові</a:t>
            </a:r>
            <a:r>
              <a:rPr lang="ru-RU" dirty="0">
                <a:solidFill>
                  <a:srgbClr val="FFFF00"/>
                </a:solidFill>
              </a:rPr>
              <a:t>,</a:t>
            </a:r>
          </a:p>
          <a:p>
            <a:r>
              <a:rPr lang="ru-RU" dirty="0">
                <a:solidFill>
                  <a:srgbClr val="FFFF00"/>
                </a:solidFill>
              </a:rPr>
              <a:t>Вкиньте </a:t>
            </a:r>
            <a:r>
              <a:rPr lang="ru-RU" dirty="0" err="1">
                <a:solidFill>
                  <a:srgbClr val="FFFF00"/>
                </a:solidFill>
              </a:rPr>
              <a:t>дві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пригорщі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щедрості</a:t>
            </a:r>
            <a:r>
              <a:rPr lang="ru-RU" dirty="0">
                <a:solidFill>
                  <a:srgbClr val="FFFF00"/>
                </a:solidFill>
              </a:rPr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Хлюпніть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туди</a:t>
            </a:r>
            <a:r>
              <a:rPr lang="ru-RU" dirty="0">
                <a:solidFill>
                  <a:srgbClr val="FFFF00"/>
                </a:solidFill>
              </a:rPr>
              <a:t> ж </a:t>
            </a:r>
            <a:r>
              <a:rPr lang="ru-RU" dirty="0" err="1">
                <a:solidFill>
                  <a:srgbClr val="FFFF00"/>
                </a:solidFill>
              </a:rPr>
              <a:t>гумору</a:t>
            </a:r>
            <a:r>
              <a:rPr lang="ru-RU" dirty="0">
                <a:solidFill>
                  <a:srgbClr val="FFFF00"/>
                </a:solidFill>
              </a:rPr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Посипте</a:t>
            </a:r>
            <a:r>
              <a:rPr lang="ru-RU" dirty="0">
                <a:solidFill>
                  <a:srgbClr val="FFFF00"/>
                </a:solidFill>
              </a:rPr>
              <a:t> добром,</a:t>
            </a:r>
          </a:p>
          <a:p>
            <a:r>
              <a:rPr lang="ru-RU" dirty="0">
                <a:solidFill>
                  <a:srgbClr val="FFFF00"/>
                </a:solidFill>
              </a:rPr>
              <a:t>Додайте </a:t>
            </a:r>
            <a:r>
              <a:rPr lang="ru-RU" dirty="0" err="1">
                <a:solidFill>
                  <a:srgbClr val="FFFF00"/>
                </a:solidFill>
              </a:rPr>
              <a:t>якомога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більше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віри</a:t>
            </a:r>
            <a:r>
              <a:rPr lang="ru-RU" dirty="0">
                <a:solidFill>
                  <a:srgbClr val="FFFF00"/>
                </a:solidFill>
              </a:rPr>
              <a:t>,</a:t>
            </a:r>
          </a:p>
          <a:p>
            <a:r>
              <a:rPr lang="ru-RU" dirty="0">
                <a:solidFill>
                  <a:srgbClr val="FFFF00"/>
                </a:solidFill>
              </a:rPr>
              <a:t>І все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добре </a:t>
            </a:r>
            <a:r>
              <a:rPr lang="ru-RU" dirty="0" err="1">
                <a:solidFill>
                  <a:srgbClr val="FFFF00"/>
                </a:solidFill>
              </a:rPr>
              <a:t>перемішайте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Потім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намажте</a:t>
            </a:r>
            <a:r>
              <a:rPr lang="ru-RU" dirty="0">
                <a:solidFill>
                  <a:srgbClr val="FFFF00"/>
                </a:solidFill>
              </a:rPr>
              <a:t> на шматок </a:t>
            </a:r>
            <a:r>
              <a:rPr lang="ru-RU" dirty="0" err="1">
                <a:solidFill>
                  <a:srgbClr val="FFFF00"/>
                </a:solidFill>
              </a:rPr>
              <a:t>відпущеного</a:t>
            </a:r>
            <a:r>
              <a:rPr lang="ru-RU" dirty="0">
                <a:solidFill>
                  <a:srgbClr val="FFFF00"/>
                </a:solidFill>
              </a:rPr>
              <a:t> вам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І </a:t>
            </a:r>
            <a:r>
              <a:rPr lang="ru-RU" dirty="0" err="1">
                <a:solidFill>
                  <a:srgbClr val="FFFF00"/>
                </a:solidFill>
              </a:rPr>
              <a:t>пропонуйте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всім</a:t>
            </a:r>
            <a:r>
              <a:rPr lang="ru-RU" dirty="0">
                <a:solidFill>
                  <a:srgbClr val="FFFF00"/>
                </a:solidFill>
              </a:rPr>
              <a:t>, кого </a:t>
            </a:r>
            <a:r>
              <a:rPr lang="ru-RU" dirty="0" err="1">
                <a:solidFill>
                  <a:srgbClr val="FFFF00"/>
                </a:solidFill>
              </a:rPr>
              <a:t>зустрінете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своєму</a:t>
            </a:r>
            <a:r>
              <a:rPr lang="ru-RU" dirty="0">
                <a:solidFill>
                  <a:srgbClr val="FFFF00"/>
                </a:solidFill>
              </a:rPr>
              <a:t> шляху</a:t>
            </a:r>
          </a:p>
        </p:txBody>
      </p:sp>
    </p:spTree>
    <p:extLst>
      <p:ext uri="{BB962C8B-B14F-4D97-AF65-F5344CB8AC3E}">
        <p14:creationId xmlns:p14="http://schemas.microsoft.com/office/powerpoint/2010/main" val="39843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280988" fontAlgn="base">
              <a:spcAft>
                <a:spcPct val="0"/>
              </a:spcAft>
            </a:pPr>
            <a:r>
              <a:rPr 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Урок як форма </a:t>
            </a:r>
            <a:r>
              <a:rPr lang="ru-RU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організаційної</a:t>
            </a:r>
            <a:r>
              <a:rPr 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работи</a:t>
            </a:r>
            <a:r>
              <a:rPr 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існує</a:t>
            </a:r>
            <a:r>
              <a:rPr lang="ru-RU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з 17 </a:t>
            </a:r>
            <a:r>
              <a:rPr lang="ru-RU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століття</a:t>
            </a:r>
            <a:endParaRPr lang="ru-RU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000" b="1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  «</a:t>
            </a:r>
            <a:r>
              <a:rPr lang="ru-RU" sz="3000" b="1" kern="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Урок 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це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err="1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мистецтво</a:t>
            </a:r>
            <a:r>
              <a:rPr lang="ru-RU" sz="3000" b="1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. </a:t>
            </a:r>
            <a:r>
              <a:rPr lang="ru-RU" sz="3000" b="1" kern="0" dirty="0" err="1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Бувають</a:t>
            </a:r>
            <a:r>
              <a:rPr lang="ru-RU" sz="3000" b="1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урок</a:t>
            </a:r>
            <a:r>
              <a:rPr lang="uk-UA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и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більш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цікаві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,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ніж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якийсь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спектакль… У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педагогіці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не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прийнято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говорити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про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драматургію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уроку, а шкода: хороший урок –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це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і зав</a:t>
            </a:r>
            <a:r>
              <a:rPr lang="en-US" sz="3000" b="1" kern="0" dirty="0">
                <a:solidFill>
                  <a:srgbClr val="0070C0"/>
                </a:solidFill>
                <a:latin typeface="Arial"/>
                <a:ea typeface="+mj-ea"/>
                <a:cs typeface="Arial" charset="0"/>
              </a:rPr>
              <a:t>'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язка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, і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кульмінація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, і 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розв</a:t>
            </a:r>
            <a:r>
              <a:rPr lang="en-US" sz="3000" b="1" kern="0" dirty="0">
                <a:solidFill>
                  <a:srgbClr val="0070C0"/>
                </a:solidFill>
                <a:latin typeface="Arial"/>
                <a:ea typeface="+mj-ea"/>
                <a:cs typeface="Arial" charset="0"/>
              </a:rPr>
              <a:t>'</a:t>
            </a:r>
            <a:r>
              <a:rPr lang="ru-RU" sz="3000" b="1" kern="0" dirty="0" err="1">
                <a:solidFill>
                  <a:srgbClr val="0070C0"/>
                </a:solidFill>
                <a:latin typeface="Arial"/>
                <a:ea typeface="+mj-ea"/>
                <a:cs typeface="+mj-cs"/>
              </a:rPr>
              <a:t>язка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,  і текст, і </a:t>
            </a:r>
            <a:r>
              <a:rPr lang="ru-RU" sz="3000" b="1" kern="0" dirty="0" err="1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підтекст</a:t>
            </a: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» </a:t>
            </a:r>
            <a:b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</a:br>
            <a:r>
              <a:rPr lang="ru-RU" sz="3000" b="1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                    </a:t>
            </a:r>
            <a:r>
              <a:rPr lang="ru-RU" sz="3000" b="1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      </a:t>
            </a:r>
          </a:p>
          <a:p>
            <a:pPr marL="0" indent="0">
              <a:buNone/>
            </a:pPr>
            <a:r>
              <a:rPr lang="ru-RU" sz="30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ru-RU" sz="30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                                    </a:t>
            </a:r>
            <a:r>
              <a:rPr lang="ru-RU" sz="3000" b="1" kern="0" dirty="0" err="1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С.Л.Соловейчик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0"/>
            <a:ext cx="9144000" cy="694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9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правила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закладені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Перший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«Урок –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спільній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учителя та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«Урок є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«Людина на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цінністю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будучи у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виступатиме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ТИПИ УРОКІВ 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ОСНОВНИМИ ДИДАКТИЧНИМИ ЦІЛЯМИ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нового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Урок </a:t>
            </a:r>
            <a:r>
              <a:rPr lang="ru-RU" sz="2800" dirty="0" err="1">
                <a:solidFill>
                  <a:srgbClr val="FFFF00"/>
                </a:solidFill>
              </a:rPr>
              <a:t>закріплення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знань</a:t>
            </a:r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Урок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повторення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Урок </a:t>
            </a:r>
            <a:r>
              <a:rPr lang="ru-RU" sz="2800" dirty="0" err="1">
                <a:solidFill>
                  <a:srgbClr val="FF0000"/>
                </a:solidFill>
              </a:rPr>
              <a:t>узагальнення</a:t>
            </a:r>
            <a:r>
              <a:rPr lang="ru-RU" sz="2800" dirty="0">
                <a:solidFill>
                  <a:srgbClr val="FF0000"/>
                </a:solidFill>
              </a:rPr>
              <a:t> та </a:t>
            </a:r>
            <a:r>
              <a:rPr lang="ru-RU" sz="2800" dirty="0" err="1">
                <a:solidFill>
                  <a:srgbClr val="FF0000"/>
                </a:solidFill>
              </a:rPr>
              <a:t>систематизації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знань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Урок контролю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5202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5113" cy="92447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775" y="1772816"/>
            <a:ext cx="7125112" cy="405143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Цільовий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Мотиваційний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Комунікативний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Змістовний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Технологічний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Аналітичний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419600"/>
            <a:ext cx="20542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5113" cy="924475"/>
          </a:xfrm>
          <a:solidFill>
            <a:srgbClr val="FFFF00"/>
          </a:solidFill>
        </p:spPr>
        <p:txBody>
          <a:bodyPr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4500" kern="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Вимоги</a:t>
            </a:r>
            <a:r>
              <a:rPr lang="ru-RU" sz="4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 </a:t>
            </a:r>
            <a:r>
              <a:rPr lang="ru-RU" sz="4500" kern="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структури</a:t>
            </a:r>
            <a:r>
              <a:rPr lang="ru-RU" sz="4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уроку.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3200" b="1" kern="0" dirty="0" err="1" smtClean="0">
                <a:solidFill>
                  <a:srgbClr val="C00000"/>
                </a:solidFill>
                <a:latin typeface="Arial"/>
              </a:rPr>
              <a:t>Необхідно</a:t>
            </a:r>
            <a:r>
              <a:rPr lang="ru-RU" sz="3200" b="1" kern="0" dirty="0">
                <a:solidFill>
                  <a:srgbClr val="C00000"/>
                </a:solidFill>
                <a:latin typeface="Arial"/>
              </a:rPr>
              <a:t>:</a:t>
            </a:r>
          </a:p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2800" i="1" kern="0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дидактичні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виховні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уроку і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теми;</a:t>
            </a:r>
          </a:p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тип уроку,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продумати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структуру;</a:t>
            </a:r>
          </a:p>
          <a:p>
            <a:pPr lvl="0" defTabSz="914400" fontAlgn="base">
              <a:spcAft>
                <a:spcPct val="0"/>
              </a:spcAft>
              <a:buClrTx/>
              <a:buNone/>
            </a:pP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 з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попередніми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наступними</a:t>
            </a: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уроками;</a:t>
            </a:r>
            <a:endParaRPr lang="en-US" sz="2800" i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Відібрати та застосувати оптимальні методи вивчення нового матеріалу;</a:t>
            </a:r>
          </a:p>
          <a:p>
            <a:pPr>
              <a:buFontTx/>
              <a:buChar char="-"/>
            </a:pP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Забезпечити систематичний і різносторонній контроль знань учнів;</a:t>
            </a:r>
          </a:p>
          <a:p>
            <a:pPr>
              <a:buFontTx/>
              <a:buChar char="-"/>
            </a:pP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Продумати систему повторення та закріплення вивченого матеріалу;</a:t>
            </a:r>
          </a:p>
          <a:p>
            <a:pPr>
              <a:buFontTx/>
              <a:buChar char="-"/>
            </a:pP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Знайти оптимальне місце домашньому завданню.</a:t>
            </a:r>
            <a:endParaRPr lang="uk-UA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уроку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Забезпечити на уроці охорону життя школярів;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Починати підготовку до уроку з планування системи уроків з даної теми;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Своєчасно підготувати до кожного уроку дидактичний матеріал, технічні засоби навчання;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Забезпечити різновид типів уроків в системі уроків з даної теми;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Забезпечити можливість для учнів частину знань на уроці отримувати самостійно під контролем вчителя.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67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17180" cy="1470025"/>
          </a:xfrm>
          <a:solidFill>
            <a:srgbClr val="00B0F0"/>
          </a:solidFill>
        </p:spPr>
        <p:txBody>
          <a:bodyPr/>
          <a:lstStyle/>
          <a:p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уроку та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subTitle" idx="1"/>
          </p:nvPr>
        </p:nvSpPr>
        <p:spPr bwMode="auto">
          <a:xfrm>
            <a:off x="1009650" y="2133600"/>
            <a:ext cx="7116763" cy="42481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має бути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виховуючим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обов‘язково виконувати вимоги, які витікають з основних дидактичних принципів, тобто забезпечити  вивчення основ науки, систематичність, якість знань, врахування індивідуальних можливостей, зв‘язок отриманих знань із життя;</a:t>
            </a: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  пошуку істини має бути суворо доведеними висновками учнів та вчителя, доказовим;</a:t>
            </a:r>
          </a:p>
          <a:p>
            <a:pPr marL="342900" indent="-342900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процесі навчання  потрібно виховувати охайність, терпимість, впертість у досягненні мети, вміння поводити себе в колективі.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3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501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    </vt:lpstr>
      <vt:lpstr>Урок як форма організаційної работи існує з 17 століття</vt:lpstr>
      <vt:lpstr>Три правила закладені в основі нової технології уроку. </vt:lpstr>
      <vt:lpstr>ТИПИ УРОКІВ  ЗА ОСНОВНИМИ ДИДАКТИЧНИМИ ЦІЛЯМИ </vt:lpstr>
      <vt:lpstr>Основні компоненти сучасного уроку</vt:lpstr>
      <vt:lpstr>Вимоги до структури уроку.</vt:lpstr>
      <vt:lpstr>Презентация PowerPoint</vt:lpstr>
      <vt:lpstr>Вимоги до підготовки та організації уроку</vt:lpstr>
      <vt:lpstr>Вимоги до змісту уроку та процесу навчання.</vt:lpstr>
      <vt:lpstr>Вимоги до техніки проведення уроку.</vt:lpstr>
      <vt:lpstr>Презентация PowerPoint</vt:lpstr>
      <vt:lpstr>Презентация PowerPoint</vt:lpstr>
      <vt:lpstr>         Навчальний будинок</vt:lpstr>
      <vt:lpstr>Презентация PowerPoint</vt:lpstr>
      <vt:lpstr>Презентация PowerPoint</vt:lpstr>
      <vt:lpstr>Презентация PowerPoint</vt:lpstr>
      <vt:lpstr>Презентация PowerPoint</vt:lpstr>
      <vt:lpstr>Рецепт вчительської молодості:</vt:lpstr>
      <vt:lpstr>Рецепт вчительського щастя: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Конструктор сучасного уроку</dc:title>
  <dc:creator>Customer</dc:creator>
  <cp:lastModifiedBy>Customer</cp:lastModifiedBy>
  <cp:revision>40</cp:revision>
  <dcterms:created xsi:type="dcterms:W3CDTF">2012-01-25T08:39:36Z</dcterms:created>
  <dcterms:modified xsi:type="dcterms:W3CDTF">2012-03-27T19:20:15Z</dcterms:modified>
</cp:coreProperties>
</file>