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6"/>
  </p:notesMasterIdLst>
  <p:sldIdLst>
    <p:sldId id="256" r:id="rId2"/>
    <p:sldId id="257" r:id="rId3"/>
    <p:sldId id="258" r:id="rId4"/>
    <p:sldId id="27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80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3C6CD-C59D-468C-BEDF-1C681489ABA5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129E01-DA67-42E1-9764-6BC5EBA2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921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129E01-DA67-42E1-9764-6BC5EBA269F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873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A085A1C-D466-4CEC-90E2-B57F828ECD60}" type="datetimeFigureOut">
              <a:rPr lang="ru-RU" smtClean="0"/>
              <a:t>05.01.2022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EA5923B-CA54-45AB-A262-22DE953CC3B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6500" y="404664"/>
            <a:ext cx="3744416" cy="5976664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uk-UA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ЛІСКЕВИЧ ОЛЕСЯ ІВАНІВНА</a:t>
            </a: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33365" y="2420888"/>
            <a:ext cx="3309803" cy="352839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Documents and Settings\Администратор\Local Settings\Application Data\Microsoft\CD Burning\i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21088"/>
            <a:ext cx="302433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Администратор\Рабочий стол\Изображение 0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3336032" cy="3563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72816"/>
            <a:ext cx="3528392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7100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ВІДОМОСТІ ПРО МЕНЕ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628800"/>
            <a:ext cx="3822192" cy="3777600"/>
          </a:xfrm>
        </p:spPr>
        <p:txBody>
          <a:bodyPr>
            <a:norm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Рік народження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1 серпня 1985 р.</a:t>
            </a:r>
          </a:p>
          <a:p>
            <a:pPr marL="0" indent="0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  Домашня адреса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Одеська область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Ізмаїльський район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с. Комишівка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вул. Перемога, буд. 25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Тел. 048 41 42623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5152" y="2276872"/>
            <a:ext cx="3822192" cy="3849608"/>
          </a:xfrm>
        </p:spPr>
        <p:txBody>
          <a:bodyPr>
            <a:normAutofit lnSpcReduction="10000"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2007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Ізмаїльський державний гуманітарній університет; здобула кваліфікацію вчитель історії та правознавства.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2007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поступила до Одеського національного університету ім. Мечника  (географічний факультет).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Основний навчальний предмет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: географія.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Посада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учитель географії та правознавства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РЕЗУЛЬТАТИ МОЄЇ РОБОТИ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Мои документы\Мои рисунки\моий сынок\подяка.ti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457723" cy="344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Мои документы\Мои рисунки\моий сынок\грамота.tif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4168" y="2852936"/>
            <a:ext cx="2460567" cy="344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ои документы\Мои рисунки\моий сынок\сертифікат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88840"/>
            <a:ext cx="2520280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66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РЕЗУЛЬТАТИВНІСТЬ МОГО ДОСВІДУ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060848"/>
            <a:ext cx="4038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*2016-2017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н.р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 участь у     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озашкільній еколого-натуралістичній роботі з учнівською молоддю.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(Ліскевич Р.Р.)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*2016-2017н.р. участь у акції Ялинка. (Ліскевич О.І.)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- Участь в олімпіаді І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місце по району  (Болцату Геннадій, Мельниченко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Аурика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4008" y="1916832"/>
            <a:ext cx="4038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*2016-2017н.р. участь у Всеукраїнський заочний конкурс огляду внутрішнього та зовнішнього озеленення навчальних закладів.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2016 – 2017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р.н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 участь в акції «Щедрість рідної Землі» (Бринза Д. Ю.)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58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1331" y="1412776"/>
            <a:ext cx="3528392" cy="2880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ВПРОВАДЖЕННЯ </a:t>
            </a: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ІНТЕРАКТИВНИХ </a:t>
            </a: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ТЕХНОЛОГІЙ НА УРОКАХ З ІСТОРІЇ,  ПРАВОЗНАВСТВА ТА ГЕОГРАФІЇ.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ТЕМА НАД ЯКОЮ  Я ПРАЦЮЮ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Documents and Settings\Администратор\Рабочий стол\все из диска С\школьная атрибутика\i (1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93096"/>
            <a:ext cx="2520280" cy="198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Documents and Settings\Администратор\Рабочий стол\все из диска С\PC2202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96952"/>
            <a:ext cx="4556538" cy="3447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6204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204864"/>
            <a:ext cx="6292221" cy="1584176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 слова мудрим слухом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прихилюся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 ступлю,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знанням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своїм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ділюся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Навчаючись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не даю думкам заснуть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МОЯ ЖИТТЄВА ПОЗИЦІЯ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Documents and Settings\Администратор\Рабочий стол\все из диска С\школьная атрибутика\i (1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41262"/>
            <a:ext cx="4968552" cy="192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4920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1922520"/>
            <a:ext cx="7408333" cy="3450696"/>
          </a:xfrm>
        </p:spPr>
        <p:txBody>
          <a:bodyPr>
            <a:noAutofit/>
          </a:bodyPr>
          <a:lstStyle/>
          <a:p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Нинішній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стан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школярів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засвідчує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майже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80%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залишаються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пасивними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Інакше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кажучи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дитина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висиджує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уроки. </a:t>
            </a:r>
          </a:p>
          <a:p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Вплинути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традиційний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підвищити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ефективність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спрямувати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здобувача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осв</a:t>
            </a:r>
            <a:r>
              <a:rPr lang="uk-U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погляд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інтерактивних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технологій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навчанні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школярів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інтерактивні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допомагають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створити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навчальне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середовище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якому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теорія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практика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засвоюються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одночасно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дає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змогу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учням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формувати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характер,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розвивати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світогляд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МОТИВАЦІЯ ВИБОРУ ТЕМИ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2061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988840"/>
            <a:ext cx="7408333" cy="36004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Інтерактивні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технології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дають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змогу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створити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комфортні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навчанні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здобувач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відчуває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свою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успішність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Розвивається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творчі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здібності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критичне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логічне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зв'язне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мовлення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Формуються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уміння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необхідні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творчих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здібностей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МЕТА ІНТЕРАКТИВНИХ ТЕХНОЛОГІЙ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772816"/>
            <a:ext cx="7408333" cy="37444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Переді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мною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стоїть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дати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дітям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суму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а й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навчити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спілкуватися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вирішувати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знаходити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вихід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нестандартних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ситуацій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співнавчання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взаємонавчання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 де і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учень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вчитель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рівноправними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рівнозначними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суб'єктами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навчального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процесу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252728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ЗАВДАННЯ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0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1628800"/>
            <a:ext cx="7408333" cy="37444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Інтерактивні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надають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учням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варіативності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виборі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способів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навчальної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викладання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опорних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положень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розгорнута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Розвивається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логічне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здібність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висловлювати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судження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самостійне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здобуття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інформацій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джерел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працьовитості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НАДБАННЯ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8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916832"/>
            <a:ext cx="7408333" cy="3450696"/>
          </a:xfrm>
        </p:spPr>
        <p:txBody>
          <a:bodyPr>
            <a:normAutofit lnSpcReduction="10000"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Те,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 чую, 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забуваю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Те,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 чую,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бачу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трохи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запам'ятовую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Те,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 чую,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бачу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обговорюю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Я починаю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розуміти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Коли я чую,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бачу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обговорюю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виконую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набуваю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вміння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навички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Коли я передаю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іншим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я стаю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вчителем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КРЕДО ІНТЕРАКТИВНОГО НАВЧАННЯ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47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132856"/>
            <a:ext cx="7408333" cy="3993307"/>
          </a:xfrm>
        </p:spPr>
        <p:txBody>
          <a:bodyPr>
            <a:normAutofit lnSpcReduction="10000"/>
          </a:bodyPr>
          <a:lstStyle/>
          <a:p>
            <a:pPr marL="457200" lvl="0" indent="0">
              <a:lnSpc>
                <a:spcPct val="115000"/>
              </a:lnSpc>
              <a:buClr>
                <a:srgbClr val="0BD0D9"/>
              </a:buClr>
              <a:buSzPct val="95000"/>
              <a:buNone/>
            </a:pPr>
            <a:r>
              <a:rPr lang="uk-UA" sz="4100" b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Актуалізація опорних знань</a:t>
            </a:r>
            <a:endParaRPr lang="ru-RU" sz="2600" b="1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lvl="0" indent="0">
              <a:lnSpc>
                <a:spcPct val="115000"/>
              </a:lnSpc>
              <a:buClr>
                <a:srgbClr val="0BD0D9"/>
              </a:buClr>
              <a:buSzPct val="95000"/>
              <a:buNone/>
            </a:pPr>
            <a:r>
              <a:rPr lang="uk-UA" sz="4100" dirty="0">
                <a:latin typeface="Times New Roman" pitchFamily="18" charset="0"/>
                <a:ea typeface="Calibri"/>
                <a:cs typeface="Times New Roman" pitchFamily="18" charset="0"/>
              </a:rPr>
              <a:t>Кросворд</a:t>
            </a:r>
            <a:endParaRPr lang="ru-RU" sz="2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lvl="0" indent="0">
              <a:lnSpc>
                <a:spcPct val="115000"/>
              </a:lnSpc>
              <a:buClr>
                <a:srgbClr val="0BD0D9"/>
              </a:buClr>
              <a:buSzPct val="95000"/>
              <a:buNone/>
            </a:pPr>
            <a:r>
              <a:rPr lang="uk-UA" sz="4100" dirty="0">
                <a:latin typeface="Times New Roman" pitchFamily="18" charset="0"/>
                <a:ea typeface="Calibri"/>
                <a:cs typeface="Times New Roman" pitchFamily="18" charset="0"/>
              </a:rPr>
              <a:t>Вірю, не </a:t>
            </a:r>
            <a:r>
              <a:rPr lang="uk-UA" sz="4100" dirty="0" smtClean="0">
                <a:latin typeface="Times New Roman" pitchFamily="18" charset="0"/>
                <a:ea typeface="Calibri"/>
                <a:cs typeface="Times New Roman" pitchFamily="18" charset="0"/>
              </a:rPr>
              <a:t>вірю</a:t>
            </a:r>
          </a:p>
          <a:p>
            <a:pPr marL="457200" lvl="0" indent="0">
              <a:lnSpc>
                <a:spcPct val="115000"/>
              </a:lnSpc>
              <a:buClr>
                <a:srgbClr val="0BD0D9"/>
              </a:buClr>
              <a:buSzPct val="95000"/>
              <a:buNone/>
            </a:pPr>
            <a:r>
              <a:rPr lang="uk-UA" sz="41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Так, ні</a:t>
            </a:r>
            <a:endParaRPr lang="ru-RU" sz="26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lvl="0" indent="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r>
              <a:rPr lang="uk-UA" sz="4100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Хрестики, нулики</a:t>
            </a:r>
            <a:endParaRPr lang="ru-RU" sz="26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578504"/>
          </a:xfrm>
        </p:spPr>
        <p:txBody>
          <a:bodyPr>
            <a:noAutofit/>
          </a:bodyPr>
          <a:lstStyle/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ВИКОРИСТАННЯ МЕТОДІВ ТА ПРИЙОМІВ НА РІЗНИХ ЕТАПАХ УРОКУ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41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1" y="2060848"/>
            <a:ext cx="5184575" cy="3450696"/>
          </a:xfrm>
        </p:spPr>
        <p:txBody>
          <a:bodyPr>
            <a:normAutofit fontScale="92500" lnSpcReduction="10000"/>
          </a:bodyPr>
          <a:lstStyle/>
          <a:p>
            <a:pPr marL="457200" lvl="0" indent="0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uk-UA" sz="4000" dirty="0" smtClean="0">
                <a:solidFill>
                  <a:srgbClr val="FFFF0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uk-UA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Історичний код</a:t>
            </a:r>
            <a:endParaRPr lang="ru-RU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uk-UA" sz="4000" dirty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uk-UA" sz="40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Здивуй </a:t>
            </a:r>
            <a:r>
              <a:rPr lang="uk-UA" sz="4000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всіх</a:t>
            </a:r>
            <a:endParaRPr lang="ru-RU" sz="40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  <a:tabLst>
                <a:tab pos="2585720" algn="l"/>
              </a:tabLst>
            </a:pPr>
            <a:r>
              <a:rPr lang="uk-UA" sz="4000" dirty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uk-UA" sz="4000" dirty="0" smtClean="0">
                <a:solidFill>
                  <a:srgbClr val="A5C249">
                    <a:lumMod val="50000"/>
                  </a:srgb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Чи </a:t>
            </a:r>
            <a:r>
              <a:rPr lang="uk-UA" sz="4000" dirty="0">
                <a:solidFill>
                  <a:srgbClr val="A5C249">
                    <a:lumMod val="50000"/>
                  </a:srgb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знаєш </a:t>
            </a:r>
            <a:r>
              <a:rPr lang="uk-UA" sz="4000" dirty="0" smtClean="0">
                <a:solidFill>
                  <a:srgbClr val="A5C249">
                    <a:lumMod val="50000"/>
                  </a:srgb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ти, що</a:t>
            </a: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  <a:tabLst>
                <a:tab pos="2585720" algn="l"/>
              </a:tabLst>
            </a:pPr>
            <a:r>
              <a:rPr lang="uk-UA" sz="4000" dirty="0" smtClean="0">
                <a:solidFill>
                  <a:srgbClr val="A5C249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Зіпсований телефон</a:t>
            </a: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  <a:tabLst>
                <a:tab pos="2585720" algn="l"/>
              </a:tabLst>
            </a:pPr>
            <a:r>
              <a:rPr lang="uk-UA" sz="4000" dirty="0" smtClean="0">
                <a:solidFill>
                  <a:srgbClr val="A5C249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Ребуси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МОТИВАЦІЯ НАВЧАЛЬНОЇ ДІЯЛЬНОСТІ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Администратор\Рабочий стол\все из диска С\школьная атрибутика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167" y="3861048"/>
            <a:ext cx="2796902" cy="207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69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0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uk-UA" sz="3200" dirty="0">
                <a:latin typeface="Calibri"/>
                <a:ea typeface="Calibri"/>
                <a:cs typeface="Times New Roman"/>
              </a:rPr>
              <a:t>Мозковий штурм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uk-UA" sz="3200" dirty="0">
                <a:latin typeface="Calibri"/>
                <a:ea typeface="Calibri"/>
                <a:cs typeface="Times New Roman"/>
              </a:rPr>
              <a:t>Робота з </a:t>
            </a:r>
            <a:r>
              <a:rPr lang="uk-UA" sz="3200" dirty="0" smtClean="0">
                <a:latin typeface="Calibri"/>
                <a:ea typeface="Calibri"/>
                <a:cs typeface="Times New Roman"/>
              </a:rPr>
              <a:t>відео, презентаціями </a:t>
            </a: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uk-UA" sz="3200" dirty="0" smtClean="0">
                <a:latin typeface="Calibri"/>
                <a:ea typeface="Calibri"/>
                <a:cs typeface="Times New Roman"/>
              </a:rPr>
              <a:t>«</a:t>
            </a:r>
            <a:r>
              <a:rPr lang="uk-UA" sz="3200" dirty="0" err="1" smtClean="0">
                <a:latin typeface="Calibri"/>
                <a:ea typeface="Calibri"/>
                <a:cs typeface="Times New Roman"/>
              </a:rPr>
              <a:t>відеокурс</a:t>
            </a:r>
            <a:r>
              <a:rPr lang="uk-UA" sz="3200" dirty="0" smtClean="0">
                <a:latin typeface="Calibri"/>
                <a:ea typeface="Calibri"/>
                <a:cs typeface="Times New Roman"/>
              </a:rPr>
              <a:t> історія України»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uk-UA" sz="3200" dirty="0">
                <a:latin typeface="Calibri"/>
                <a:ea typeface="Calibri"/>
                <a:cs typeface="Times New Roman"/>
              </a:rPr>
              <a:t>Зіпсований </a:t>
            </a:r>
            <a:r>
              <a:rPr lang="uk-UA" sz="3200" dirty="0" smtClean="0">
                <a:latin typeface="Calibri"/>
                <a:ea typeface="Calibri"/>
                <a:cs typeface="Times New Roman"/>
              </a:rPr>
              <a:t>телефон</a:t>
            </a: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uk-UA" sz="3200" dirty="0" smtClean="0">
                <a:latin typeface="Calibri"/>
                <a:ea typeface="Calibri"/>
                <a:cs typeface="Times New Roman"/>
              </a:rPr>
              <a:t>Правознавчий </a:t>
            </a:r>
            <a:r>
              <a:rPr lang="uk-UA" sz="3200" dirty="0">
                <a:latin typeface="Calibri"/>
                <a:ea typeface="Calibri"/>
                <a:cs typeface="Times New Roman"/>
              </a:rPr>
              <a:t>крос</a:t>
            </a:r>
            <a:endParaRPr lang="ru-RU" sz="3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ВИВЧЕННЯ НОВОГО МАТЕРІАЛУ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Администратор\Рабочий стол\все из диска С\школьная атрибутика\i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425326"/>
            <a:ext cx="2232248" cy="210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604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1" y="2060848"/>
            <a:ext cx="5328591" cy="3450696"/>
          </a:xfrm>
        </p:spPr>
        <p:txBody>
          <a:bodyPr>
            <a:normAutofit lnSpcReduction="10000"/>
          </a:bodyPr>
          <a:lstStyle/>
          <a:p>
            <a:pPr marL="457200" lvl="0" indent="0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uk-UA" sz="3600" dirty="0" smtClean="0">
                <a:latin typeface="Times New Roman" pitchFamily="18" charset="0"/>
                <a:ea typeface="Calibri"/>
                <a:cs typeface="Times New Roman" pitchFamily="18" charset="0"/>
              </a:rPr>
              <a:t>Кластер</a:t>
            </a: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buClrTx/>
              <a:buSzTx/>
              <a:buNone/>
            </a:pPr>
            <a:r>
              <a:rPr lang="uk-UA" sz="3600" dirty="0" smtClean="0">
                <a:latin typeface="Times New Roman" pitchFamily="18" charset="0"/>
                <a:ea typeface="Calibri"/>
                <a:cs typeface="Times New Roman" pitchFamily="18" charset="0"/>
              </a:rPr>
              <a:t>Тест</a:t>
            </a:r>
            <a:endParaRPr lang="ru-RU" sz="3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</a:pPr>
            <a:r>
              <a:rPr lang="uk-UA" sz="3600" dirty="0" smtClean="0">
                <a:latin typeface="Times New Roman" pitchFamily="18" charset="0"/>
                <a:ea typeface="Calibri"/>
                <a:cs typeface="Times New Roman" pitchFamily="18" charset="0"/>
              </a:rPr>
              <a:t>Історичний   </a:t>
            </a:r>
            <a:r>
              <a:rPr lang="uk-UA" sz="3600" dirty="0">
                <a:latin typeface="Times New Roman" pitchFamily="18" charset="0"/>
                <a:ea typeface="Calibri"/>
                <a:cs typeface="Times New Roman" pitchFamily="18" charset="0"/>
              </a:rPr>
              <a:t>диктант</a:t>
            </a:r>
            <a:endParaRPr lang="ru-RU" sz="3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</a:pPr>
            <a:r>
              <a:rPr lang="uk-UA" sz="3600" dirty="0">
                <a:latin typeface="Times New Roman" pitchFamily="18" charset="0"/>
                <a:ea typeface="Calibri"/>
                <a:cs typeface="Times New Roman" pitchFamily="18" charset="0"/>
              </a:rPr>
              <a:t>     </a:t>
            </a:r>
            <a:r>
              <a:rPr lang="uk-UA" sz="3600" dirty="0" smtClean="0">
                <a:latin typeface="Times New Roman" pitchFamily="18" charset="0"/>
                <a:ea typeface="Calibri"/>
                <a:cs typeface="Times New Roman" pitchFamily="18" charset="0"/>
              </a:rPr>
              <a:t>Історичний  футбол</a:t>
            </a:r>
          </a:p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None/>
            </a:pPr>
            <a:r>
              <a:rPr lang="uk-UA" sz="3600" dirty="0" smtClean="0">
                <a:latin typeface="Times New Roman" pitchFamily="18" charset="0"/>
                <a:ea typeface="Calibri"/>
                <a:cs typeface="Times New Roman" pitchFamily="18" charset="0"/>
              </a:rPr>
              <a:t>     Асоціаційний кущ</a:t>
            </a:r>
            <a:endParaRPr lang="ru-RU" sz="3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ЗАКРІПЛЕННЯ НОВИХ ЗНАНЬ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Администратор\Рабочий стол\все из диска С\школьная атрибутика\0001-001-SHkolnye-prinadlezhnost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3" y="3605361"/>
            <a:ext cx="3312368" cy="284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34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Сміттєвий бак</a:t>
            </a:r>
          </a:p>
          <a:p>
            <a:r>
              <a:rPr lang="uk-UA" dirty="0" smtClean="0"/>
              <a:t>Валіза</a:t>
            </a:r>
          </a:p>
          <a:p>
            <a:r>
              <a:rPr lang="uk-UA" dirty="0" smtClean="0"/>
              <a:t>Бортовий журнал</a:t>
            </a:r>
          </a:p>
          <a:p>
            <a:endParaRPr lang="uk-UA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90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1" y="2348881"/>
            <a:ext cx="7704855" cy="2088232"/>
          </a:xfrm>
        </p:spPr>
        <p:txBody>
          <a:bodyPr>
            <a:normAutofit lnSpcReduction="10000"/>
          </a:bodyPr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Певний обсяг роботи пропонується виконати всім, а більш складні, творчі завдання – бажаючим;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Скласти репродуктивних запитань і творчих завдань;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Підготувати кросворд.</a:t>
            </a:r>
          </a:p>
          <a:p>
            <a:r>
              <a:rPr lang="uk-UA" dirty="0" smtClean="0"/>
              <a:t>Цікава інформація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ДОМАШНЄ ЗАВДАННЯ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Администратор\Рабочий стол\все из диска С\школьная атрибутика\i (1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76430"/>
            <a:ext cx="295232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0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340768"/>
            <a:ext cx="7408333" cy="4785395"/>
          </a:xfrm>
        </p:spPr>
        <p:txBody>
          <a:bodyPr>
            <a:normAutofit/>
          </a:bodyPr>
          <a:lstStyle/>
          <a:p>
            <a:pPr marL="457200" lvl="0" indent="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r>
              <a:rPr lang="uk-UA" sz="20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«Кросворд» – прийом відомий , призначений для відпрацювання нових понять і повторення </a:t>
            </a:r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вивчен</a:t>
            </a:r>
            <a:r>
              <a:rPr lang="uk-UA" sz="20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ої теми. Розгадуємо кросворд всім класом</a:t>
            </a:r>
            <a:r>
              <a:rPr lang="uk-UA" sz="2000" dirty="0"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endParaRPr lang="uk-UA" dirty="0" smtClean="0">
              <a:solidFill>
                <a:srgbClr val="FF0000"/>
              </a:solidFill>
              <a:ea typeface="Calibri"/>
              <a:cs typeface="Times New Roman"/>
            </a:endParaRPr>
          </a:p>
          <a:p>
            <a:pPr marL="457200" indent="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endParaRPr lang="uk-UA" dirty="0" smtClean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pPr marL="457200" lvl="0" indent="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endParaRPr lang="ru-RU" dirty="0">
              <a:solidFill>
                <a:srgbClr val="073E87"/>
              </a:solidFill>
            </a:endParaRPr>
          </a:p>
          <a:p>
            <a:pPr marL="457200" indent="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endParaRPr lang="uk-UA" sz="20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indent="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r>
              <a:rPr lang="uk-UA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uk-UA" sz="2000" dirty="0">
                <a:latin typeface="Times New Roman" pitchFamily="18" charset="0"/>
                <a:ea typeface="Calibri"/>
                <a:cs typeface="Times New Roman" pitchFamily="18" charset="0"/>
              </a:rPr>
              <a:t>Вірю, не вірю» - учням пропонується  відповісти на запитання, що починаються словами «Чи вірите ви в те, що</a:t>
            </a:r>
            <a:r>
              <a:rPr lang="uk-UA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».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МЕТОДИ ТА ПРИЙОМИ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Администратор\Рабочий стол\все из диска С\ФОТО РАЗНОЕ\Изображение 2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90193"/>
            <a:ext cx="2376264" cy="198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Администратор\Рабочий стол\все из диска С\ФОТО РАЗНОЕ\Изображение 2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19" y="2780928"/>
            <a:ext cx="2484784" cy="198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Администратор\Рабочий стол\все из диска С\ФОТО РАЗНОЕ\Изображение 27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490844"/>
            <a:ext cx="237626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«Мозковий штурм» - учитель пропонує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терміни,основні поняття </a:t>
            </a:r>
            <a:r>
              <a:rPr lang="uk-UA" sz="24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учні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дають</a:t>
            </a:r>
            <a:b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визначення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55679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Істори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чний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диктант» -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проводяться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базовими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поняттями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; темп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швидкий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52" name="Picture 4" descr="C:\Documents and Settings\Администратор\Рабочий стол\все из диска С\ФОТО РАЗНОЕ\Изображение 2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62" y="3849347"/>
            <a:ext cx="239452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22086" y="1556792"/>
            <a:ext cx="4283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 w="635">
                  <a:noFill/>
                </a:ln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uk-UA" sz="2400" b="1" kern="0" noProof="0" dirty="0" smtClean="0">
                <a:ln w="635">
                  <a:noFill/>
                </a:ln>
                <a:latin typeface="Times New Roman" pitchFamily="18" charset="0"/>
                <a:ea typeface="Calibri"/>
                <a:cs typeface="Times New Roman" pitchFamily="18" charset="0"/>
              </a:rPr>
              <a:t>Історичний </a:t>
            </a:r>
            <a:r>
              <a:rPr kumimoji="0" lang="uk-UA" sz="2400" b="1" i="0" u="none" strike="noStrike" kern="0" cap="none" spc="0" normalizeH="0" baseline="0" noProof="0" dirty="0" smtClean="0">
                <a:ln w="635">
                  <a:noFill/>
                </a:ln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kumimoji="0" lang="uk-UA" sz="2400" b="1" i="0" u="none" strike="noStrike" kern="0" cap="none" spc="0" normalizeH="0" baseline="0" noProof="0" dirty="0" smtClean="0">
                <a:ln w="635">
                  <a:noFill/>
                </a:ln>
                <a:effectLst/>
                <a:uLnTx/>
                <a:uFillTx/>
                <a:latin typeface="Times New Roman" pitchFamily="18" charset="0"/>
                <a:ea typeface="Calibri"/>
                <a:cs typeface="Times New Roman" pitchFamily="18" charset="0"/>
              </a:rPr>
              <a:t>код» - учитель пропонує код з буквами перемішаними, учні повинні відгадати, яка нова тема</a:t>
            </a:r>
            <a:r>
              <a:rPr kumimoji="0" lang="uk-UA" sz="2400" b="1" i="0" u="none" strike="noStrike" kern="0" cap="none" spc="0" normalizeH="0" baseline="0" noProof="0" dirty="0" smtClean="0">
                <a:ln w="635">
                  <a:noFill/>
                </a:ln>
                <a:effectLst/>
                <a:uLnTx/>
                <a:uFillTx/>
                <a:latin typeface="Calibri"/>
                <a:ea typeface="Calibri"/>
                <a:cs typeface="Times New Roman"/>
              </a:rPr>
              <a:t>.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2053" name="Picture 5" descr="C:\Documents and Settings\Администратор\Рабочий стол\все из диска С\ФОТО РАЗНОЕ\Изображение 27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977" y="3614447"/>
            <a:ext cx="2339752" cy="2539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52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Администратор\Рабочий стол\все из диска С\ФОТО РАЗНОЕ\Изображение 2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93120"/>
            <a:ext cx="2448272" cy="24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57200" lvl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uk-UA" sz="27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uk-UA" sz="27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uk-UA" sz="27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uk-UA" sz="27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uk-UA" sz="2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uk-UA" sz="2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Історичний</a:t>
            </a:r>
            <a:r>
              <a:rPr lang="uk-UA" sz="2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uk-UA" sz="2200" b="1" dirty="0">
                <a:latin typeface="Times New Roman" pitchFamily="18" charset="0"/>
                <a:ea typeface="Calibri"/>
                <a:cs typeface="Times New Roman" pitchFamily="18" charset="0"/>
              </a:rPr>
              <a:t>футбол» - працюючи в  групах, учні задають питання іншій групі, якщо група не відповіла то забили гол</a:t>
            </a:r>
            <a:r>
              <a:rPr lang="uk-UA" sz="2200" b="1" dirty="0">
                <a:latin typeface="Calibri"/>
                <a:ea typeface="Calibri"/>
                <a:cs typeface="Times New Roman"/>
              </a:rPr>
              <a:t>.</a:t>
            </a:r>
            <a:r>
              <a:rPr lang="ru-RU" sz="1400" dirty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4935993"/>
            <a:ext cx="432048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Times New Roman" pitchFamily="18" charset="0"/>
                <a:ea typeface="Calibri"/>
                <a:cs typeface="Times New Roman" pitchFamily="18" charset="0"/>
              </a:rPr>
              <a:t>«Хрестики нулики» - працюючи в групах учитель задає питання спочатку  1 групі ставить   х,  потім  2 групі ставиться  0. Хто заповнив лінію, та команда виграла</a:t>
            </a:r>
            <a:r>
              <a:rPr lang="uk-UA" sz="20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r>
              <a:rPr lang="ru-RU" sz="3200" dirty="0">
                <a:solidFill>
                  <a:srgbClr val="FF0000"/>
                </a:solidFill>
                <a:ea typeface="Calibri"/>
                <a:cs typeface="Times New Roman"/>
              </a:rPr>
              <a:t/>
            </a:r>
            <a:br>
              <a:rPr lang="ru-RU" sz="3200" dirty="0">
                <a:solidFill>
                  <a:srgbClr val="FF0000"/>
                </a:solidFill>
                <a:ea typeface="Calibri"/>
                <a:cs typeface="Times New Roman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27784" y="1401376"/>
            <a:ext cx="388843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Times New Roman" pitchFamily="18" charset="0"/>
                <a:ea typeface="Calibri"/>
                <a:cs typeface="Times New Roman" pitchFamily="18" charset="0"/>
              </a:rPr>
              <a:t> «Робота з відео та фотоматеріалами» - учитель пропонує учням переглянути відеоматеріали та фотокартки нової теми, використання комп'ютерних технологій на уроці має ряд переваг: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uk-UA" sz="2000" dirty="0">
                <a:latin typeface="Times New Roman" pitchFamily="18" charset="0"/>
                <a:ea typeface="Calibri"/>
                <a:cs typeface="Times New Roman" pitchFamily="18" charset="0"/>
              </a:rPr>
              <a:t>     Економія часу;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/>
              <a:buChar char="-"/>
            </a:pPr>
            <a:r>
              <a:rPr lang="uk-UA" sz="2000" dirty="0">
                <a:latin typeface="Times New Roman" pitchFamily="18" charset="0"/>
                <a:ea typeface="Calibri"/>
                <a:cs typeface="Times New Roman" pitchFamily="18" charset="0"/>
              </a:rPr>
              <a:t>     Підвищення мотивації  до навчання</a:t>
            </a:r>
            <a:r>
              <a:rPr lang="uk-UA" dirty="0">
                <a:latin typeface="Calibri"/>
                <a:ea typeface="Calibri"/>
                <a:cs typeface="Times New Roman"/>
              </a:rPr>
              <a:t>.</a:t>
            </a:r>
            <a:endParaRPr lang="ru-RU" dirty="0"/>
          </a:p>
        </p:txBody>
      </p:sp>
      <p:pic>
        <p:nvPicPr>
          <p:cNvPr id="3075" name="Picture 3" descr="C:\Documents and Settings\Администратор\Рабочий стол\все из диска С\ФОТО РАЗНОЕ\Изображение 2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501008"/>
            <a:ext cx="264998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74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Администратор\Рабочий стол\все из диска С\ФОТО РАЗНОЕ\Изображение 2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6591" y="3124547"/>
            <a:ext cx="2518756" cy="25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08112"/>
          </a:xfrm>
        </p:spPr>
        <p:txBody>
          <a:bodyPr>
            <a:normAutofit fontScale="90000"/>
          </a:bodyPr>
          <a:lstStyle/>
          <a:p>
            <a:pPr marL="457200" lvl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uk-UA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uk-UA" sz="2400" b="1" i="1" dirty="0">
                <a:latin typeface="Times New Roman" pitchFamily="18" charset="0"/>
                <a:ea typeface="Calibri"/>
                <a:cs typeface="Times New Roman" pitchFamily="18" charset="0"/>
              </a:rPr>
              <a:t>Здивуй всіх» - учень розповідає цікаву інформацію, яка була задана домашнім завданням</a:t>
            </a:r>
            <a:r>
              <a:rPr lang="uk-UA" sz="2400" b="1" i="1" dirty="0">
                <a:latin typeface="Calibri"/>
                <a:ea typeface="Calibri"/>
                <a:cs typeface="Times New Roman"/>
              </a:rPr>
              <a:t>.</a:t>
            </a:r>
            <a:r>
              <a:rPr lang="ru-RU" sz="1400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4098" name="Picture 2" descr="C:\Documents and Settings\Администратор\Рабочий стол\все из диска С\ФОТО РАЗНОЕ\Изображение 2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17072"/>
            <a:ext cx="2304256" cy="221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79912" y="141277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b="1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«Кластер» - учитель оголошує тему, та діти самостійно складають питання і відповідають на них.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537321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b="1" i="1" dirty="0"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uk-UA" sz="2000" b="1" i="1" dirty="0" err="1">
                <a:latin typeface="Times New Roman" pitchFamily="18" charset="0"/>
                <a:ea typeface="Calibri"/>
                <a:cs typeface="Times New Roman" pitchFamily="18" charset="0"/>
              </a:rPr>
              <a:t>Взаємоопитування</a:t>
            </a:r>
            <a:r>
              <a:rPr lang="uk-UA" sz="2000" b="1" i="1" dirty="0">
                <a:latin typeface="Times New Roman" pitchFamily="18" charset="0"/>
                <a:ea typeface="Calibri"/>
                <a:cs typeface="Times New Roman" pitchFamily="18" charset="0"/>
              </a:rPr>
              <a:t>»  - працюючи в парах, учні ставлять  один одному запитання  за домашнім завданням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Documents and Settings\Администратор\Рабочий стол\все из диска С\ФОТО РАЗНОЕ\Изображение 26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964" y="3862469"/>
            <a:ext cx="2596339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69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46856" y="2246138"/>
            <a:ext cx="8229600" cy="4525963"/>
          </a:xfrm>
        </p:spPr>
        <p:txBody>
          <a:bodyPr>
            <a:norm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154568"/>
          </a:xfrm>
        </p:spPr>
        <p:txBody>
          <a:bodyPr>
            <a:normAutofit/>
          </a:bodyPr>
          <a:lstStyle/>
          <a:p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C:\Documents and Settings\Администратор\Рабочий стол\все из диска С\школьная атрибутика\i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09120"/>
            <a:ext cx="1716782" cy="144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38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13789"/>
            <a:ext cx="8229600" cy="1143000"/>
          </a:xfrm>
        </p:spPr>
        <p:txBody>
          <a:bodyPr>
            <a:noAutofit/>
          </a:bodyPr>
          <a:lstStyle/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Администратор\Рабочий стол\все из диска С\школьная атрибутика\1357095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2924944"/>
            <a:ext cx="288032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31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052935"/>
          </a:xfrm>
        </p:spPr>
        <p:txBody>
          <a:bodyPr>
            <a:noAutofit/>
          </a:bodyPr>
          <a:lstStyle/>
          <a:p>
            <a:pPr marL="0" lvl="0" indent="0">
              <a:lnSpc>
                <a:spcPts val="1500"/>
              </a:lnSpc>
              <a:spcAft>
                <a:spcPts val="750"/>
              </a:spcAft>
              <a:buClr>
                <a:srgbClr val="0BD0D9"/>
              </a:buClr>
              <a:buSzPct val="95000"/>
              <a:buNone/>
            </a:pP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Коли сумно тобі - </a:t>
            </a:r>
            <a:r>
              <a:rPr lang="uk-UA" sz="20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посміxнись</a:t>
            </a: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!Коли біль на душі – </a:t>
            </a:r>
          </a:p>
          <a:p>
            <a:pPr marL="0" lvl="0" indent="0">
              <a:lnSpc>
                <a:spcPts val="1500"/>
              </a:lnSpc>
              <a:spcAft>
                <a:spcPts val="750"/>
              </a:spcAft>
              <a:buClr>
                <a:srgbClr val="0BD0D9"/>
              </a:buClr>
              <a:buSzPct val="95000"/>
              <a:buNone/>
            </a:pP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поділись!Коли радість навколо - радій!Коли друг </a:t>
            </a:r>
          </a:p>
          <a:p>
            <a:pPr marL="0" lvl="0" indent="0">
              <a:lnSpc>
                <a:spcPts val="1500"/>
              </a:lnSpc>
              <a:spcAft>
                <a:spcPts val="750"/>
              </a:spcAft>
              <a:buClr>
                <a:srgbClr val="0BD0D9"/>
              </a:buClr>
              <a:buSzPct val="95000"/>
              <a:buNone/>
            </a:pP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зажуривсь - пожалій!Коли серце </a:t>
            </a:r>
            <a:r>
              <a:rPr lang="uk-UA" sz="20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коxає</a:t>
            </a: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- </a:t>
            </a:r>
            <a:r>
              <a:rPr lang="uk-UA" sz="20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неxай</a:t>
            </a: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!Коли </a:t>
            </a:r>
          </a:p>
          <a:p>
            <a:pPr marL="0" lvl="0" indent="0">
              <a:lnSpc>
                <a:spcPts val="1500"/>
              </a:lnSpc>
              <a:spcAft>
                <a:spcPts val="750"/>
              </a:spcAft>
              <a:buClr>
                <a:srgbClr val="0BD0D9"/>
              </a:buClr>
              <a:buSzPct val="95000"/>
              <a:buNone/>
            </a:pP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щастя немає - бажай!Коли любиш когось - не </a:t>
            </a:r>
          </a:p>
          <a:p>
            <a:pPr marL="0" lvl="0" indent="0">
              <a:lnSpc>
                <a:spcPts val="1500"/>
              </a:lnSpc>
              <a:spcAft>
                <a:spcPts val="750"/>
              </a:spcAft>
              <a:buClr>
                <a:srgbClr val="0BD0D9"/>
              </a:buClr>
              <a:buSzPct val="95000"/>
              <a:buNone/>
            </a:pP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мовчи!Коли важко тобі - закричи!Коли жити не хочеш – </a:t>
            </a:r>
          </a:p>
          <a:p>
            <a:pPr marL="0" lvl="0" indent="0">
              <a:lnSpc>
                <a:spcPts val="1500"/>
              </a:lnSpc>
              <a:spcAft>
                <a:spcPts val="750"/>
              </a:spcAft>
              <a:buClr>
                <a:srgbClr val="0BD0D9"/>
              </a:buClr>
              <a:buSzPct val="95000"/>
              <a:buNone/>
            </a:pP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терпи!Коли крила розкрились - лети!Коли ворог </a:t>
            </a:r>
          </a:p>
          <a:p>
            <a:pPr marL="0" lvl="0" indent="0">
              <a:lnSpc>
                <a:spcPts val="1500"/>
              </a:lnSpc>
              <a:spcAft>
                <a:spcPts val="750"/>
              </a:spcAft>
              <a:buClr>
                <a:srgbClr val="0BD0D9"/>
              </a:buClr>
              <a:buSzPct val="95000"/>
              <a:buNone/>
            </a:pP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образив - пробач!Коли горе спіткало - поплач!Коли </a:t>
            </a:r>
          </a:p>
          <a:p>
            <a:pPr marL="0" lvl="0" indent="0">
              <a:lnSpc>
                <a:spcPts val="1500"/>
              </a:lnSpc>
              <a:spcAft>
                <a:spcPts val="750"/>
              </a:spcAft>
              <a:buClr>
                <a:srgbClr val="0BD0D9"/>
              </a:buClr>
              <a:buSzPct val="95000"/>
              <a:buNone/>
            </a:pP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щастя зумієш </a:t>
            </a: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знайти,</a:t>
            </a:r>
          </a:p>
          <a:p>
            <a:pPr marL="0" lvl="0" indent="0">
              <a:lnSpc>
                <a:spcPts val="1500"/>
              </a:lnSpc>
              <a:spcAft>
                <a:spcPts val="750"/>
              </a:spcAft>
              <a:buClr>
                <a:srgbClr val="0BD0D9"/>
              </a:buClr>
              <a:buSzPct val="95000"/>
              <a:buNone/>
            </a:pP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ПОСТАРАЙСЯ </a:t>
            </a:r>
            <a:r>
              <a:rPr lang="uk-UA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ЙОГО ЗБЕРЕГТИ</a:t>
            </a:r>
            <a:endParaRPr lang="ru-RU" sz="2000" dirty="0">
              <a:solidFill>
                <a:prstClr val="white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ПОБАЖАННЯ ДЛЯ ВСІХ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Мои документы\Мои рисунки\Изображение\Изображение 3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89040"/>
            <a:ext cx="324036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8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1612</TotalTime>
  <Words>792</Words>
  <Application>Microsoft Office PowerPoint</Application>
  <PresentationFormat>Экран (4:3)</PresentationFormat>
  <Paragraphs>113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Волна</vt:lpstr>
      <vt:lpstr>                   ЛІСКЕВИЧ ОЛЕСЯ ІВАНІВНА     </vt:lpstr>
      <vt:lpstr>ВІДОМОСТІ ПРО МЕНЕ</vt:lpstr>
      <vt:lpstr>РЕЗУЛЬТАТИ МОЄЇ РОБОТИ</vt:lpstr>
      <vt:lpstr>РЕЗУЛЬТАТИВНІСТЬ МОГО ДОСВІДУ</vt:lpstr>
      <vt:lpstr>ТЕМА НАД ЯКОЮ  Я ПРАЦЮЮ</vt:lpstr>
      <vt:lpstr>МОЯ ЖИТТЄВА ПОЗИЦІЯ</vt:lpstr>
      <vt:lpstr>МОТИВАЦІЯ ВИБОРУ ТЕМИ</vt:lpstr>
      <vt:lpstr>МЕТА ІНТЕРАКТИВНИХ ТЕХНОЛОГІЙ</vt:lpstr>
      <vt:lpstr>ЗАВДАННЯ</vt:lpstr>
      <vt:lpstr>НАДБАННЯ</vt:lpstr>
      <vt:lpstr>КРЕДО ІНТЕРАКТИВНОГО НАВЧАННЯ</vt:lpstr>
      <vt:lpstr>ВИКОРИСТАННЯ МЕТОДІВ ТА ПРИЙОМІВ НА РІЗНИХ ЕТАПАХ УРОКУ</vt:lpstr>
      <vt:lpstr>МОТИВАЦІЯ НАВЧАЛЬНОЇ ДІЯЛЬНОСТІ</vt:lpstr>
      <vt:lpstr>ВИВЧЕННЯ НОВОГО МАТЕРІАЛУ</vt:lpstr>
      <vt:lpstr>ЗАКРІПЛЕННЯ НОВИХ ЗНАНЬ</vt:lpstr>
      <vt:lpstr>РЕФЛЕКСІЯ</vt:lpstr>
      <vt:lpstr>ДОМАШНЄ ЗАВДАННЯ</vt:lpstr>
      <vt:lpstr>МЕТОДИ ТА ПРИЙОМИ</vt:lpstr>
      <vt:lpstr>«Мозковий штурм» - учитель пропонує терміни,основні поняття учні дають визначення</vt:lpstr>
      <vt:lpstr>  «Історичний футбол» - працюючи в  групах, учні задають питання іншій групі, якщо група не відповіла то забили гол. </vt:lpstr>
      <vt:lpstr> «Здивуй всіх» - учень розповідає цікаву інформацію, яка була задана домашнім завданням. </vt:lpstr>
      <vt:lpstr>Презентация PowerPoint</vt:lpstr>
      <vt:lpstr>Презентация PowerPoint</vt:lpstr>
      <vt:lpstr>ПОБАЖАННЯ ДЛЯ ВСІХ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ЛІСКЕВИЧ ОЛЕСЯ ІВАНІВНА </dc:title>
  <dc:creator>Customer</dc:creator>
  <cp:lastModifiedBy>Admin</cp:lastModifiedBy>
  <cp:revision>73</cp:revision>
  <cp:lastPrinted>2012-02-15T21:33:46Z</cp:lastPrinted>
  <dcterms:created xsi:type="dcterms:W3CDTF">2012-02-05T16:23:07Z</dcterms:created>
  <dcterms:modified xsi:type="dcterms:W3CDTF">2022-01-05T11:38:47Z</dcterms:modified>
</cp:coreProperties>
</file>