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5"/>
  </p:notesMasterIdLst>
  <p:sldIdLst>
    <p:sldId id="266" r:id="rId2"/>
    <p:sldId id="295" r:id="rId3"/>
    <p:sldId id="256" r:id="rId4"/>
    <p:sldId id="264" r:id="rId5"/>
    <p:sldId id="258" r:id="rId6"/>
    <p:sldId id="259" r:id="rId7"/>
    <p:sldId id="267" r:id="rId8"/>
    <p:sldId id="269" r:id="rId9"/>
    <p:sldId id="270" r:id="rId10"/>
    <p:sldId id="271" r:id="rId11"/>
    <p:sldId id="284" r:id="rId12"/>
    <p:sldId id="285" r:id="rId13"/>
    <p:sldId id="29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00CC00"/>
    <a:srgbClr val="66FFFF"/>
    <a:srgbClr val="00CCFF"/>
    <a:srgbClr val="320000"/>
    <a:srgbClr val="2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0BC5A-98DA-47BA-B6F0-2D3191663C3C}" type="datetimeFigureOut">
              <a:rPr lang="ru-RU" smtClean="0"/>
              <a:pPr/>
              <a:t>23.01.2022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222C1-DA9B-4DBD-9DCB-B192F62AB6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583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878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7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7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20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72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9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1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0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6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8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EE0F1E2-00D5-4A5E-BCD7-3341D813D4F2}" type="datetimeFigureOut">
              <a:rPr lang="en-US" smtClean="0"/>
              <a:pPr>
                <a:defRPr/>
              </a:pPr>
              <a:t>1/23/2022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F941E12-2670-4DF6-AEC1-8E84E7EBAA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8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762000"/>
            <a:ext cx="7597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2400" b="1" dirty="0">
                <a:latin typeface="Calibri" pitchFamily="34" charset="0"/>
              </a:rPr>
              <a:t> </a:t>
            </a:r>
            <a:endParaRPr lang="uk-UA" sz="2800" b="1" dirty="0">
              <a:latin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992832"/>
            <a:ext cx="9067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8800" b="1" dirty="0">
                <a:latin typeface="+mn-lt"/>
              </a:rPr>
              <a:t>Системи рівнянь </a:t>
            </a:r>
            <a:endParaRPr lang="uk-UA" sz="8800" b="1" dirty="0" smtClean="0">
              <a:latin typeface="+mn-lt"/>
            </a:endParaRPr>
          </a:p>
          <a:p>
            <a:pPr algn="ctr"/>
            <a:r>
              <a:rPr lang="uk-UA" sz="8800" b="1" dirty="0" smtClean="0">
                <a:latin typeface="+mn-lt"/>
              </a:rPr>
              <a:t>із </a:t>
            </a:r>
            <a:r>
              <a:rPr lang="uk-UA" sz="8800" b="1" dirty="0">
                <a:latin typeface="+mn-lt"/>
              </a:rPr>
              <a:t>двома змінними</a:t>
            </a:r>
            <a:endParaRPr lang="ru-RU" sz="88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914400" y="5486400"/>
            <a:ext cx="7620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400" b="1">
                <a:latin typeface="Calibri" pitchFamily="34" charset="0"/>
                <a:cs typeface="Arial" charset="0"/>
              </a:rPr>
              <a:t>Відповідь: </a:t>
            </a:r>
            <a:r>
              <a:rPr lang="en-US" sz="4400" b="1" i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(2</a:t>
            </a:r>
            <a:r>
              <a:rPr lang="ru-RU" sz="4400" b="1" i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;</a:t>
            </a:r>
            <a:r>
              <a:rPr lang="en-US" sz="4400" b="1" i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1) </a:t>
            </a:r>
            <a:r>
              <a:rPr lang="ru-RU" sz="4400" b="1" i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та (3;</a:t>
            </a:r>
            <a:r>
              <a:rPr lang="en-US" sz="4400" b="1" i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2/3</a:t>
            </a:r>
            <a:r>
              <a:rPr lang="ru-RU" sz="4400" b="1" i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).</a:t>
            </a:r>
            <a:r>
              <a:rPr lang="ru-RU" sz="4400" b="1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  <a:endParaRPr lang="uk-UA" sz="4400" b="1">
              <a:solidFill>
                <a:srgbClr val="80000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6200" y="249792"/>
            <a:ext cx="9118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Calibri" pitchFamily="34" charset="0"/>
              </a:rPr>
              <a:t>   </a:t>
            </a:r>
            <a:r>
              <a:rPr lang="en-US" sz="3600" b="1" dirty="0" smtClean="0">
                <a:latin typeface="Calibri" pitchFamily="34" charset="0"/>
              </a:rPr>
              <a:t> </a:t>
            </a:r>
            <a:r>
              <a:rPr lang="uk-UA" sz="3600" b="1" dirty="0" smtClean="0">
                <a:latin typeface="Calibri" pitchFamily="34" charset="0"/>
              </a:rPr>
              <a:t>4</a:t>
            </a:r>
            <a:r>
              <a:rPr lang="uk-UA" sz="3600" b="1" dirty="0">
                <a:latin typeface="Calibri" pitchFamily="34" charset="0"/>
              </a:rPr>
              <a:t>. Підставимо </a:t>
            </a:r>
            <a:r>
              <a:rPr lang="uk-UA" sz="3600" b="1" dirty="0" smtClean="0">
                <a:latin typeface="Calibri" pitchFamily="34" charset="0"/>
              </a:rPr>
              <a:t>кожне із </a:t>
            </a:r>
            <a:r>
              <a:rPr lang="uk-UA" sz="3600" b="1" dirty="0">
                <a:latin typeface="Calibri" pitchFamily="34" charset="0"/>
              </a:rPr>
              <a:t>знайдених значень </a:t>
            </a:r>
            <a:r>
              <a:rPr lang="en-US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y</a:t>
            </a:r>
            <a:r>
              <a:rPr lang="en-US" sz="3600" dirty="0">
                <a:latin typeface="Calibri" pitchFamily="34" charset="0"/>
                <a:cs typeface="Arial" charset="0"/>
              </a:rPr>
              <a:t> </a:t>
            </a:r>
            <a:r>
              <a:rPr lang="uk-UA" sz="3600" b="1" dirty="0">
                <a:latin typeface="Calibri" pitchFamily="34" charset="0"/>
                <a:cs typeface="Arial" charset="0"/>
              </a:rPr>
              <a:t>в формулу</a:t>
            </a:r>
            <a:r>
              <a:rPr lang="uk-UA" sz="3600" b="1" dirty="0" smtClean="0">
                <a:latin typeface="Calibri" pitchFamily="34" charset="0"/>
                <a:cs typeface="Arial" charset="0"/>
              </a:rPr>
              <a:t>: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x=5-3y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.</a:t>
            </a:r>
            <a:endParaRPr lang="en-US" sz="3600" b="1" i="1" dirty="0" smtClean="0">
              <a:solidFill>
                <a:srgbClr val="800000"/>
              </a:solidFill>
              <a:latin typeface="Calibri" pitchFamily="34" charset="0"/>
              <a:cs typeface="Arial" charset="0"/>
            </a:endParaRPr>
          </a:p>
          <a:p>
            <a:r>
              <a:rPr lang="en-US" sz="3600" b="1" dirty="0" smtClean="0">
                <a:latin typeface="Calibri" pitchFamily="34" charset="0"/>
                <a:cs typeface="Arial" charset="0"/>
              </a:rPr>
              <a:t>    </a:t>
            </a:r>
            <a:r>
              <a:rPr lang="uk-UA" sz="3600" b="1" dirty="0" smtClean="0">
                <a:latin typeface="Calibri" pitchFamily="34" charset="0"/>
                <a:cs typeface="Arial" charset="0"/>
              </a:rPr>
              <a:t>Якщо</a:t>
            </a:r>
            <a:r>
              <a:rPr lang="uk-UA" sz="3600" b="1" i="1" dirty="0" smtClean="0">
                <a:solidFill>
                  <a:srgbClr val="FF33CC"/>
                </a:solidFill>
                <a:latin typeface="Calibri" pitchFamily="34" charset="0"/>
                <a:cs typeface="Arial" charset="0"/>
              </a:rPr>
              <a:t> 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у</a:t>
            </a:r>
            <a:r>
              <a:rPr lang="en-US" sz="3600" b="1" i="1" baseline="-25000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1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=1</a:t>
            </a:r>
            <a:r>
              <a:rPr lang="uk-UA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,</a:t>
            </a:r>
            <a:r>
              <a:rPr lang="uk-UA" sz="3600" b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uk-UA" sz="3600" b="1" dirty="0">
                <a:latin typeface="Calibri" pitchFamily="34" charset="0"/>
                <a:cs typeface="Arial" charset="0"/>
              </a:rPr>
              <a:t>то 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х</a:t>
            </a:r>
            <a:r>
              <a:rPr lang="en-US" sz="3600" b="1" i="1" baseline="-25000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1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=</a:t>
            </a:r>
            <a:r>
              <a:rPr lang="en-US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5-3 </a:t>
            </a:r>
            <a:r>
              <a:rPr lang="en-US" sz="3600" b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·</a:t>
            </a:r>
            <a:r>
              <a:rPr lang="en-US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1=2</a:t>
            </a:r>
            <a:r>
              <a:rPr lang="uk-UA" sz="3600" b="1" dirty="0">
                <a:latin typeface="Calibri" pitchFamily="34" charset="0"/>
                <a:cs typeface="Arial" charset="0"/>
              </a:rPr>
              <a:t>, </a:t>
            </a:r>
          </a:p>
          <a:p>
            <a:r>
              <a:rPr lang="en-US" sz="3600" b="1" dirty="0" smtClean="0">
                <a:latin typeface="Calibri" pitchFamily="34" charset="0"/>
                <a:cs typeface="Arial" charset="0"/>
              </a:rPr>
              <a:t>    </a:t>
            </a:r>
            <a:r>
              <a:rPr lang="uk-UA" sz="3600" b="1" dirty="0" smtClean="0">
                <a:latin typeface="Calibri" pitchFamily="34" charset="0"/>
                <a:cs typeface="Arial" charset="0"/>
              </a:rPr>
              <a:t>якщо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y</a:t>
            </a:r>
            <a:r>
              <a:rPr lang="en-US" sz="3600" b="1" i="1" baseline="-25000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2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=2/3</a:t>
            </a:r>
            <a:r>
              <a:rPr lang="ru-RU" sz="3600" b="1" dirty="0">
                <a:latin typeface="Calibri" pitchFamily="34" charset="0"/>
                <a:cs typeface="Arial" charset="0"/>
              </a:rPr>
              <a:t>, то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x</a:t>
            </a:r>
            <a:r>
              <a:rPr lang="en-US" sz="3600" b="1" i="1" baseline="-25000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2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=5-</a:t>
            </a:r>
            <a:r>
              <a:rPr lang="en-US" sz="3600" b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3·2/3=3</a:t>
            </a:r>
            <a:r>
              <a:rPr lang="ru-RU" sz="3600" b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.</a:t>
            </a:r>
            <a:endParaRPr lang="ru-RU" sz="3600" dirty="0">
              <a:latin typeface="Calibri" pitchFamily="34" charset="0"/>
              <a:cs typeface="Arial" charset="0"/>
            </a:endParaRPr>
          </a:p>
          <a:p>
            <a:endParaRPr lang="uk-UA" sz="2400" b="1" dirty="0"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3369229"/>
            <a:ext cx="8839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3600" b="1" dirty="0">
                <a:latin typeface="Calibri" pitchFamily="34" charset="0"/>
              </a:rPr>
              <a:t>Пари </a:t>
            </a:r>
            <a:r>
              <a:rPr lang="ru-RU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(2;1)</a:t>
            </a:r>
            <a:r>
              <a:rPr lang="ru-RU" sz="3600" b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uk-UA" sz="3600" b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uk-UA" sz="3600" b="1" dirty="0">
                <a:latin typeface="Calibri" pitchFamily="34" charset="0"/>
                <a:cs typeface="Arial" charset="0"/>
              </a:rPr>
              <a:t>і </a:t>
            </a:r>
            <a:r>
              <a:rPr lang="ru-RU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(3;</a:t>
            </a:r>
            <a:r>
              <a:rPr lang="en-US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2/3</a:t>
            </a:r>
            <a:r>
              <a:rPr lang="ru-RU" sz="3600" b="1" i="1" dirty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) </a:t>
            </a:r>
            <a:r>
              <a:rPr lang="ru-RU" sz="3600" b="1" i="1" dirty="0">
                <a:latin typeface="Calibri" pitchFamily="34" charset="0"/>
                <a:cs typeface="Arial" charset="0"/>
              </a:rPr>
              <a:t>– </a:t>
            </a:r>
            <a:r>
              <a:rPr lang="uk-UA" sz="3600" b="1" dirty="0">
                <a:latin typeface="Calibri" pitchFamily="34" charset="0"/>
                <a:cs typeface="Arial" charset="0"/>
              </a:rPr>
              <a:t>розв’язки даної системи рівнянь</a:t>
            </a:r>
            <a:r>
              <a:rPr lang="ru-RU" sz="3600" b="1" dirty="0">
                <a:latin typeface="Calibri" pitchFamily="34" charset="0"/>
                <a:cs typeface="Arial" charset="0"/>
              </a:rPr>
              <a:t>.</a:t>
            </a:r>
            <a:r>
              <a:rPr lang="en-US" sz="3600" b="1" dirty="0">
                <a:latin typeface="Calibri" pitchFamily="34" charset="0"/>
                <a:cs typeface="Arial" charset="0"/>
              </a:rPr>
              <a:t> </a:t>
            </a:r>
            <a:endParaRPr lang="uk-UA" sz="36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47800" y="381000"/>
            <a:ext cx="6324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Спосіб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додавання</a:t>
            </a:r>
            <a:endParaRPr lang="ru-RU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066800" y="1981200"/>
            <a:ext cx="3581400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Зрівняти модулі коефіцієнтів будь-якої змінної </a:t>
            </a: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4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Додати (відняти) </a:t>
            </a:r>
            <a:r>
              <a:rPr lang="uk-UA" sz="2400" b="1" dirty="0" err="1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почленно</a:t>
            </a:r>
            <a:r>
              <a:rPr lang="uk-UA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рівняння системи</a:t>
            </a: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4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Скласти нову систему: одне рівняння – нове, інше – одне із старих</a:t>
            </a: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+mj-lt"/>
              <a:buAutoNum type="arabicPeriod"/>
            </a:pPr>
            <a:endParaRPr lang="ru-RU" b="1" dirty="0" smtClean="0">
              <a:solidFill>
                <a:srgbClr val="0000CC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53000" y="2286000"/>
            <a:ext cx="3733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Розв’язати нове рівняння і знайти значення однієї змінної</a:t>
            </a: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endParaRPr lang="ru-RU" sz="2400" b="1" dirty="0" smtClean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marL="457200" lvl="0" indent="-457200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Підставити значення знайденої змінної в старе рівняння і знайти значення іншої змінної</a:t>
            </a:r>
            <a:endParaRPr lang="ru-RU" sz="24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7200" b="1" dirty="0" smtClean="0"/>
              <a:t>Алгоритм</a:t>
            </a:r>
            <a:endParaRPr lang="ru-RU" sz="72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57200"/>
            <a:ext cx="2295525" cy="11811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47687"/>
            <a:ext cx="1924050" cy="10001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1752600"/>
            <a:ext cx="1419225" cy="11811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99" y="3145019"/>
            <a:ext cx="962025" cy="10953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591" y="4724400"/>
            <a:ext cx="2152650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4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762000"/>
            <a:ext cx="7597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2400" b="1" dirty="0">
                <a:latin typeface="Calibri" pitchFamily="34" charset="0"/>
              </a:rPr>
              <a:t> </a:t>
            </a:r>
            <a:endParaRPr lang="uk-UA" sz="2800" b="1" dirty="0">
              <a:latin typeface="Calibri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50800" y="32657"/>
            <a:ext cx="8890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uk-UA" sz="4400" b="1" kern="0" dirty="0"/>
              <a:t>Системою рівнянь називаються </a:t>
            </a:r>
            <a:endParaRPr lang="uk-UA" sz="4400" b="1" kern="0" dirty="0" smtClean="0"/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uk-UA" sz="4400" b="1" kern="0" dirty="0" smtClean="0">
                <a:solidFill>
                  <a:srgbClr val="C00000"/>
                </a:solidFill>
              </a:rPr>
              <a:t>два </a:t>
            </a:r>
            <a:r>
              <a:rPr lang="uk-UA" sz="4400" b="1" kern="0" dirty="0">
                <a:solidFill>
                  <a:srgbClr val="C00000"/>
                </a:solidFill>
              </a:rPr>
              <a:t>або декілька рівнянь</a:t>
            </a:r>
            <a:r>
              <a:rPr lang="uk-UA" sz="4400" b="1" kern="0" dirty="0"/>
              <a:t>, </a:t>
            </a:r>
            <a:endParaRPr lang="uk-UA" sz="4400" b="1" kern="0" dirty="0" smtClean="0"/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uk-UA" sz="4400" b="1" kern="0" dirty="0" smtClean="0"/>
              <a:t>у </a:t>
            </a:r>
            <a:r>
              <a:rPr lang="uk-UA" sz="4400" b="1" kern="0" dirty="0"/>
              <a:t>яких потрібно знайти всі </a:t>
            </a:r>
            <a:r>
              <a:rPr lang="uk-UA" sz="4400" b="1" kern="0" dirty="0">
                <a:solidFill>
                  <a:srgbClr val="C00000"/>
                </a:solidFill>
              </a:rPr>
              <a:t>спільні розв'язки</a:t>
            </a:r>
            <a:r>
              <a:rPr lang="uk-UA" sz="4400" b="1" kern="0" dirty="0"/>
              <a:t>.</a:t>
            </a:r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uk-UA" sz="4400" b="1" kern="0" dirty="0"/>
              <a:t> Розв’язками такої системи  рівнянь є множина впорядкованих пар чисел </a:t>
            </a:r>
            <a:endParaRPr lang="uk-UA" sz="4400" b="1" kern="0" dirty="0" smtClean="0"/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uk-UA" sz="4400" b="1" kern="0" dirty="0" smtClean="0">
                <a:solidFill>
                  <a:srgbClr val="C00000"/>
                </a:solidFill>
              </a:rPr>
              <a:t>(</a:t>
            </a:r>
            <a:r>
              <a:rPr lang="uk-UA" sz="4400" b="1" kern="0" dirty="0" err="1">
                <a:solidFill>
                  <a:srgbClr val="C00000"/>
                </a:solidFill>
              </a:rPr>
              <a:t>х;у</a:t>
            </a:r>
            <a:r>
              <a:rPr lang="uk-UA" sz="4400" b="1" kern="0" dirty="0" smtClean="0">
                <a:solidFill>
                  <a:srgbClr val="C00000"/>
                </a:solidFill>
              </a:rPr>
              <a:t>)</a:t>
            </a:r>
            <a:endParaRPr lang="uk-UA" sz="4400" b="1" kern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98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Прямоугольник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23875"/>
            <a:ext cx="6723063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5"/>
          <p:cNvSpPr>
            <a:spLocks noChangeArrowheads="1"/>
          </p:cNvSpPr>
          <p:nvPr/>
        </p:nvSpPr>
        <p:spPr bwMode="auto">
          <a:xfrm>
            <a:off x="1676400" y="533400"/>
            <a:ext cx="5759450" cy="5759450"/>
          </a:xfrm>
          <a:prstGeom prst="ellipse">
            <a:avLst/>
          </a:prstGeom>
          <a:noFill/>
          <a:ln w="9525">
            <a:solidFill>
              <a:srgbClr val="FFFFFF">
                <a:alpha val="30196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828800" y="685800"/>
            <a:ext cx="5759450" cy="5759450"/>
          </a:xfrm>
          <a:prstGeom prst="ellipse">
            <a:avLst/>
          </a:prstGeom>
          <a:noFill/>
          <a:ln w="9525">
            <a:solidFill>
              <a:srgbClr val="FFFFFF">
                <a:alpha val="30196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125" name="Line 2"/>
          <p:cNvSpPr>
            <a:spLocks noChangeShapeType="1"/>
          </p:cNvSpPr>
          <p:nvPr/>
        </p:nvSpPr>
        <p:spPr bwMode="auto">
          <a:xfrm>
            <a:off x="250825" y="3429000"/>
            <a:ext cx="8642350" cy="0"/>
          </a:xfrm>
          <a:prstGeom prst="line">
            <a:avLst/>
          </a:prstGeom>
          <a:noFill/>
          <a:ln w="9525">
            <a:solidFill>
              <a:srgbClr val="FFFFFF">
                <a:alpha val="30196"/>
              </a:srgb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7" name="Line 3"/>
          <p:cNvSpPr>
            <a:spLocks noChangeShapeType="1"/>
          </p:cNvSpPr>
          <p:nvPr/>
        </p:nvSpPr>
        <p:spPr bwMode="auto">
          <a:xfrm flipV="1">
            <a:off x="4648200" y="404813"/>
            <a:ext cx="0" cy="6453187"/>
          </a:xfrm>
          <a:prstGeom prst="line">
            <a:avLst/>
          </a:prstGeom>
          <a:noFill/>
          <a:ln w="9525">
            <a:solidFill>
              <a:srgbClr val="FFFFFF">
                <a:alpha val="30196"/>
              </a:srgb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9" name="Line 4"/>
          <p:cNvSpPr>
            <a:spLocks noChangeShapeType="1"/>
          </p:cNvSpPr>
          <p:nvPr/>
        </p:nvSpPr>
        <p:spPr bwMode="auto">
          <a:xfrm flipV="1">
            <a:off x="381000" y="228600"/>
            <a:ext cx="4681538" cy="4679950"/>
          </a:xfrm>
          <a:prstGeom prst="line">
            <a:avLst/>
          </a:prstGeom>
          <a:noFill/>
          <a:ln w="9525">
            <a:solidFill>
              <a:srgbClr val="FFFFFF">
                <a:alpha val="30196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2400" y="457200"/>
            <a:ext cx="8458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800" b="1" i="1" dirty="0">
                <a:solidFill>
                  <a:srgbClr val="C00000"/>
                </a:solidFill>
                <a:latin typeface="Calibri" pitchFamily="34" charset="0"/>
              </a:rPr>
              <a:t>Для графічного способу розв’язування систем рівнянь треба виконати  4 кроки</a:t>
            </a:r>
            <a:r>
              <a:rPr lang="ru-RU" sz="2800" b="1" i="1" dirty="0">
                <a:solidFill>
                  <a:srgbClr val="C00000"/>
                </a:solidFill>
                <a:latin typeface="Calibri" pitchFamily="34" charset="0"/>
              </a:rPr>
              <a:t>:</a:t>
            </a:r>
            <a:r>
              <a:rPr lang="en-US" sz="2800" b="1" i="1" dirty="0">
                <a:solidFill>
                  <a:srgbClr val="C00000"/>
                </a:solidFill>
                <a:latin typeface="Calibri" pitchFamily="34" charset="0"/>
              </a:rPr>
              <a:t> </a:t>
            </a:r>
            <a:endParaRPr lang="uk-UA" sz="2800" b="1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0650" y="1275951"/>
            <a:ext cx="902335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1) 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У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рівняннях системи виразити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y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через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x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так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щоб отримати функції (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при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необхідності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)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2)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Побудувати графіки цих функцій в одній системі 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координат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3)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Знайти координати точок перетину графіків.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4) 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Виписати у відповідь пари чисел, які є координатами точок перетину графіків.</a:t>
            </a:r>
            <a:endParaRPr lang="uk-UA" sz="3200" b="1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66FFFF"/>
                </a:solidFill>
                <a:latin typeface="+mn-lt"/>
              </a:rPr>
              <a:t>  </a:t>
            </a:r>
            <a:endParaRPr lang="ru-RU" sz="2400" b="1" dirty="0">
              <a:solidFill>
                <a:srgbClr val="66FF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60324" y="47738"/>
            <a:ext cx="4684713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uk-UA" sz="2800" b="1" i="1" dirty="0">
                <a:solidFill>
                  <a:srgbClr val="C00000"/>
                </a:solidFill>
                <a:latin typeface="Calibri" pitchFamily="34" charset="0"/>
              </a:rPr>
              <a:t>Розв’язати систему рівнянь</a:t>
            </a:r>
            <a:r>
              <a:rPr lang="ru-RU" sz="2800" b="1" i="1" dirty="0">
                <a:solidFill>
                  <a:srgbClr val="C00000"/>
                </a:solidFill>
                <a:latin typeface="Calibri" pitchFamily="34" charset="0"/>
              </a:rPr>
              <a:t>:   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i="1" dirty="0">
                <a:latin typeface="Calibri" pitchFamily="34" charset="0"/>
              </a:rPr>
              <a:t>       </a:t>
            </a:r>
            <a:r>
              <a:rPr lang="en-US" sz="2800" b="1" i="1" dirty="0">
                <a:solidFill>
                  <a:schemeClr val="accent2"/>
                </a:solidFill>
                <a:latin typeface="Calibri" pitchFamily="34" charset="0"/>
              </a:rPr>
              <a:t> </a:t>
            </a:r>
            <a:r>
              <a:rPr lang="en-US" sz="2800" b="1" i="1" dirty="0">
                <a:solidFill>
                  <a:schemeClr val="tx2"/>
                </a:solidFill>
                <a:latin typeface="Calibri" pitchFamily="34" charset="0"/>
              </a:rPr>
              <a:t>x</a:t>
            </a:r>
            <a:r>
              <a:rPr lang="en-US" sz="2800" b="1" i="1" baseline="30000" dirty="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2800" b="1" i="1" dirty="0">
                <a:solidFill>
                  <a:schemeClr val="tx2"/>
                </a:solidFill>
                <a:latin typeface="Calibri" pitchFamily="34" charset="0"/>
              </a:rPr>
              <a:t> + y</a:t>
            </a:r>
            <a:r>
              <a:rPr lang="en-US" sz="2800" b="1" i="1" baseline="30000" dirty="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2800" b="1" i="1" dirty="0">
                <a:solidFill>
                  <a:schemeClr val="tx2"/>
                </a:solidFill>
                <a:latin typeface="Calibri" pitchFamily="34" charset="0"/>
              </a:rPr>
              <a:t> =16,     </a:t>
            </a:r>
            <a:r>
              <a:rPr lang="ru-RU" sz="2800" b="1" i="1" dirty="0">
                <a:solidFill>
                  <a:schemeClr val="tx2"/>
                </a:solidFill>
                <a:latin typeface="Calibri" pitchFamily="34" charset="0"/>
              </a:rPr>
              <a:t>                                                            </a:t>
            </a:r>
            <a:r>
              <a:rPr lang="en-US" sz="2800" b="1" i="1" dirty="0">
                <a:solidFill>
                  <a:schemeClr val="tx2"/>
                </a:solidFill>
                <a:latin typeface="Calibri" pitchFamily="34" charset="0"/>
              </a:rPr>
              <a:t>              y – x =4.</a:t>
            </a:r>
            <a:r>
              <a:rPr lang="en-US" sz="2800" b="1" i="1" dirty="0">
                <a:latin typeface="Calibri" pitchFamily="34" charset="0"/>
              </a:rPr>
              <a:t>  </a:t>
            </a:r>
            <a:endParaRPr lang="ru-RU" sz="2800" b="1" i="1" dirty="0"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uk-UA" sz="2800" b="1" i="1" dirty="0">
                <a:solidFill>
                  <a:srgbClr val="FF0000"/>
                </a:solidFill>
                <a:latin typeface="Calibri" pitchFamily="34" charset="0"/>
              </a:rPr>
              <a:t>Розв’язування:</a:t>
            </a:r>
          </a:p>
          <a:p>
            <a:pPr>
              <a:buFont typeface="Wingdings" pitchFamily="2" charset="2"/>
              <a:buNone/>
            </a:pPr>
            <a:r>
              <a:rPr lang="uk-UA" sz="2800" b="1" i="1" dirty="0">
                <a:solidFill>
                  <a:srgbClr val="FF0000"/>
                </a:solidFill>
                <a:latin typeface="Calibri" pitchFamily="34" charset="0"/>
              </a:rPr>
              <a:t>1)</a:t>
            </a:r>
            <a:r>
              <a:rPr lang="uk-UA" sz="2800" b="1" i="1" dirty="0">
                <a:latin typeface="Calibri" pitchFamily="34" charset="0"/>
              </a:rPr>
              <a:t>Побудуємо графік </a:t>
            </a:r>
          </a:p>
          <a:p>
            <a:pPr>
              <a:buFont typeface="Wingdings" pitchFamily="2" charset="2"/>
              <a:buNone/>
            </a:pPr>
            <a:r>
              <a:rPr lang="uk-UA" sz="2800" b="1" i="1" dirty="0">
                <a:latin typeface="Calibri" pitchFamily="34" charset="0"/>
              </a:rPr>
              <a:t>рівняння 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ru-RU" sz="2800" b="1" i="1" baseline="30000" dirty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 + y</a:t>
            </a:r>
            <a:r>
              <a:rPr lang="ru-RU" sz="2800" b="1" i="1" baseline="30000" dirty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 =16 </a:t>
            </a:r>
            <a:r>
              <a:rPr lang="uk-UA" sz="2800" b="1" i="1" dirty="0">
                <a:solidFill>
                  <a:srgbClr val="FF0000"/>
                </a:solidFill>
                <a:latin typeface="Calibri" pitchFamily="34" charset="0"/>
              </a:rPr>
              <a:t> - </a:t>
            </a:r>
            <a:r>
              <a:rPr lang="uk-UA" sz="2800" b="1" i="1" dirty="0" smtClean="0">
                <a:solidFill>
                  <a:srgbClr val="FF0000"/>
                </a:solidFill>
                <a:latin typeface="Calibri" pitchFamily="34" charset="0"/>
              </a:rPr>
              <a:t>це</a:t>
            </a:r>
            <a:r>
              <a:rPr lang="en-US" sz="2800" b="1" i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endParaRPr lang="ru-RU" sz="2800" b="1" i="1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2800" b="1" i="1" dirty="0">
                <a:solidFill>
                  <a:srgbClr val="FF0000"/>
                </a:solidFill>
                <a:latin typeface="Calibri" pitchFamily="34" charset="0"/>
              </a:rPr>
              <a:t>коло </a:t>
            </a:r>
            <a:r>
              <a:rPr lang="uk-UA" sz="2800" b="1" i="1" dirty="0">
                <a:solidFill>
                  <a:srgbClr val="FF0000"/>
                </a:solidFill>
                <a:latin typeface="Calibri" pitchFamily="34" charset="0"/>
              </a:rPr>
              <a:t>з </a:t>
            </a:r>
            <a:r>
              <a:rPr lang="ru-RU" sz="2800" b="1" i="1" dirty="0">
                <a:latin typeface="Calibri" pitchFamily="34" charset="0"/>
              </a:rPr>
              <a:t>центром в </a:t>
            </a:r>
          </a:p>
          <a:p>
            <a:pPr>
              <a:buFont typeface="Wingdings" pitchFamily="2" charset="2"/>
              <a:buNone/>
            </a:pPr>
            <a:r>
              <a:rPr lang="ru-RU" sz="2800" b="1" i="1" dirty="0">
                <a:latin typeface="Calibri" pitchFamily="34" charset="0"/>
              </a:rPr>
              <a:t>початку </a:t>
            </a:r>
            <a:r>
              <a:rPr lang="uk-UA" sz="2800" b="1" i="1" dirty="0">
                <a:latin typeface="Calibri" pitchFamily="34" charset="0"/>
              </a:rPr>
              <a:t>координат і </a:t>
            </a:r>
          </a:p>
          <a:p>
            <a:pPr>
              <a:buFont typeface="Wingdings" pitchFamily="2" charset="2"/>
              <a:buNone/>
            </a:pPr>
            <a:r>
              <a:rPr lang="uk-UA" sz="2800" b="1" i="1" dirty="0">
                <a:latin typeface="Calibri" pitchFamily="34" charset="0"/>
              </a:rPr>
              <a:t>радіусом </a:t>
            </a:r>
            <a:r>
              <a:rPr lang="ru-RU" sz="2800" b="1" i="1" dirty="0">
                <a:latin typeface="Calibri" pitchFamily="34" charset="0"/>
              </a:rPr>
              <a:t>4</a:t>
            </a:r>
            <a:r>
              <a:rPr lang="en-US" sz="2800" b="1" i="1" dirty="0">
                <a:latin typeface="Calibri" pitchFamily="34" charset="0"/>
              </a:rPr>
              <a:t>.</a:t>
            </a:r>
            <a:r>
              <a:rPr lang="ru-RU" sz="2800" b="1" i="1" dirty="0">
                <a:latin typeface="Calibri" pitchFamily="34" charset="0"/>
              </a:rPr>
              <a:t>  </a:t>
            </a:r>
          </a:p>
          <a:p>
            <a:pPr>
              <a:buFont typeface="Wingdings" pitchFamily="2" charset="2"/>
              <a:buNone/>
            </a:pPr>
            <a:r>
              <a:rPr lang="ru-RU" sz="2800" b="1" i="1" dirty="0">
                <a:solidFill>
                  <a:srgbClr val="FF0000"/>
                </a:solidFill>
                <a:latin typeface="Calibri" pitchFamily="34" charset="0"/>
              </a:rPr>
              <a:t>2) </a:t>
            </a:r>
            <a:r>
              <a:rPr lang="uk-UA" sz="2800" b="1" i="1" dirty="0">
                <a:latin typeface="Calibri" pitchFamily="34" charset="0"/>
              </a:rPr>
              <a:t>Побудуємо графік </a:t>
            </a:r>
          </a:p>
          <a:p>
            <a:pPr>
              <a:buFont typeface="Wingdings" pitchFamily="2" charset="2"/>
              <a:buNone/>
            </a:pPr>
            <a:r>
              <a:rPr lang="uk-UA" sz="2800" b="1" i="1" dirty="0">
                <a:latin typeface="Calibri" pitchFamily="34" charset="0"/>
              </a:rPr>
              <a:t>рівняння 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y –x =</a:t>
            </a:r>
            <a:r>
              <a:rPr lang="ru-RU" sz="2800" b="1" i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4</a:t>
            </a:r>
            <a:r>
              <a:rPr lang="en-US" sz="2800" b="1" i="1" dirty="0">
                <a:latin typeface="Calibri" pitchFamily="34" charset="0"/>
              </a:rPr>
              <a:t>.</a:t>
            </a:r>
            <a:r>
              <a:rPr lang="ru-RU" sz="2800" b="1" i="1" dirty="0">
                <a:latin typeface="Calibri" pitchFamily="34" charset="0"/>
              </a:rPr>
              <a:t> </a:t>
            </a:r>
            <a:r>
              <a:rPr lang="uk-UA" sz="2800" b="1" i="1" dirty="0">
                <a:latin typeface="Calibri" pitchFamily="34" charset="0"/>
              </a:rPr>
              <a:t>Це</a:t>
            </a:r>
          </a:p>
          <a:p>
            <a:pPr>
              <a:buFont typeface="Wingdings" pitchFamily="2" charset="2"/>
              <a:buNone/>
            </a:pPr>
            <a:r>
              <a:rPr lang="ru-RU" sz="2800" b="1" i="1" dirty="0">
                <a:latin typeface="Calibri" pitchFamily="34" charset="0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Calibri" pitchFamily="34" charset="0"/>
              </a:rPr>
              <a:t>пряма</a:t>
            </a:r>
            <a:r>
              <a:rPr lang="en-US" sz="2800" b="1" i="1" dirty="0">
                <a:latin typeface="Calibri" pitchFamily="34" charset="0"/>
              </a:rPr>
              <a:t>,</a:t>
            </a:r>
            <a:r>
              <a:rPr lang="ru-RU" sz="2800" b="1" i="1" dirty="0">
                <a:latin typeface="Calibri" pitchFamily="34" charset="0"/>
              </a:rPr>
              <a:t> яка проходить</a:t>
            </a:r>
          </a:p>
          <a:p>
            <a:pPr>
              <a:buFont typeface="Wingdings" pitchFamily="2" charset="2"/>
              <a:buNone/>
            </a:pPr>
            <a:r>
              <a:rPr lang="ru-RU" sz="2800" b="1" i="1" dirty="0">
                <a:latin typeface="Calibri" pitchFamily="34" charset="0"/>
              </a:rPr>
              <a:t> через точки (0</a:t>
            </a:r>
            <a:r>
              <a:rPr lang="en-US" sz="2800" b="1" i="1" dirty="0">
                <a:latin typeface="Calibri" pitchFamily="34" charset="0"/>
              </a:rPr>
              <a:t>;</a:t>
            </a:r>
            <a:r>
              <a:rPr lang="ru-RU" sz="2800" b="1" i="1" dirty="0">
                <a:latin typeface="Calibri" pitchFamily="34" charset="0"/>
              </a:rPr>
              <a:t>4) </a:t>
            </a:r>
            <a:r>
              <a:rPr lang="uk-UA" sz="2800" b="1" i="1" dirty="0">
                <a:latin typeface="Calibri" pitchFamily="34" charset="0"/>
              </a:rPr>
              <a:t>і</a:t>
            </a:r>
            <a:r>
              <a:rPr lang="ru-RU" sz="2800" b="1" i="1" dirty="0">
                <a:latin typeface="Calibri" pitchFamily="34" charset="0"/>
              </a:rPr>
              <a:t> (-4</a:t>
            </a:r>
            <a:r>
              <a:rPr lang="en-US" sz="2800" b="1" i="1" dirty="0">
                <a:latin typeface="Calibri" pitchFamily="34" charset="0"/>
              </a:rPr>
              <a:t>;</a:t>
            </a:r>
            <a:r>
              <a:rPr lang="ru-RU" sz="2800" b="1" i="1" dirty="0">
                <a:latin typeface="Calibri" pitchFamily="34" charset="0"/>
              </a:rPr>
              <a:t>0)</a:t>
            </a:r>
            <a:r>
              <a:rPr lang="en-US" sz="2800" b="1" i="1" dirty="0">
                <a:latin typeface="Calibri" pitchFamily="34" charset="0"/>
              </a:rPr>
              <a:t>.</a:t>
            </a:r>
            <a:r>
              <a:rPr lang="ru-RU" sz="2800" b="1" i="1" dirty="0">
                <a:latin typeface="Calibri" pitchFamily="34" charset="0"/>
              </a:rPr>
              <a:t>   </a:t>
            </a: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1600200" y="1104900"/>
            <a:ext cx="152400" cy="5334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6150" name="Line 10"/>
          <p:cNvSpPr>
            <a:spLocks noChangeShapeType="1"/>
          </p:cNvSpPr>
          <p:nvPr/>
        </p:nvSpPr>
        <p:spPr bwMode="auto">
          <a:xfrm>
            <a:off x="4284663" y="3860800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 flipV="1">
            <a:off x="6300788" y="1412875"/>
            <a:ext cx="0" cy="4176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52" name="Прямоугольник 9"/>
          <p:cNvSpPr>
            <a:spLocks noChangeArrowheads="1"/>
          </p:cNvSpPr>
          <p:nvPr/>
        </p:nvSpPr>
        <p:spPr bwMode="auto">
          <a:xfrm>
            <a:off x="8077200" y="3886200"/>
            <a:ext cx="284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  <a:endParaRPr lang="ru-RU">
              <a:latin typeface="Calibri" pitchFamily="34" charset="0"/>
            </a:endParaRPr>
          </a:p>
        </p:txBody>
      </p:sp>
      <p:sp>
        <p:nvSpPr>
          <p:cNvPr id="6153" name="Прямоугольник 10"/>
          <p:cNvSpPr>
            <a:spLocks noChangeArrowheads="1"/>
          </p:cNvSpPr>
          <p:nvPr/>
        </p:nvSpPr>
        <p:spPr bwMode="auto">
          <a:xfrm>
            <a:off x="5943600" y="1371600"/>
            <a:ext cx="288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у</a:t>
            </a:r>
            <a:endParaRPr lang="ru-RU">
              <a:latin typeface="Calibri" pitchFamily="34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5435600" y="2997200"/>
            <a:ext cx="1728788" cy="1728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4427538" y="1773238"/>
            <a:ext cx="3168650" cy="3024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6" name="Прямоугольник 13"/>
          <p:cNvSpPr>
            <a:spLocks noChangeArrowheads="1"/>
          </p:cNvSpPr>
          <p:nvPr/>
        </p:nvSpPr>
        <p:spPr bwMode="auto">
          <a:xfrm>
            <a:off x="7162800" y="3505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4</a:t>
            </a:r>
            <a:endParaRPr lang="ru-RU">
              <a:latin typeface="Calibri" pitchFamily="34" charset="0"/>
            </a:endParaRPr>
          </a:p>
        </p:txBody>
      </p:sp>
      <p:sp>
        <p:nvSpPr>
          <p:cNvPr id="6157" name="Прямоугольник 14"/>
          <p:cNvSpPr>
            <a:spLocks noChangeArrowheads="1"/>
          </p:cNvSpPr>
          <p:nvPr/>
        </p:nvSpPr>
        <p:spPr bwMode="auto">
          <a:xfrm>
            <a:off x="6019800" y="2743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4</a:t>
            </a:r>
            <a:endParaRPr lang="ru-RU">
              <a:latin typeface="Calibri" pitchFamily="34" charset="0"/>
            </a:endParaRPr>
          </a:p>
        </p:txBody>
      </p:sp>
      <p:sp>
        <p:nvSpPr>
          <p:cNvPr id="6158" name="Прямоугольник 15"/>
          <p:cNvSpPr>
            <a:spLocks noChangeArrowheads="1"/>
          </p:cNvSpPr>
          <p:nvPr/>
        </p:nvSpPr>
        <p:spPr bwMode="auto">
          <a:xfrm>
            <a:off x="5105400" y="3505200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-4</a:t>
            </a:r>
            <a:endParaRPr lang="ru-RU">
              <a:latin typeface="Calibri" pitchFamily="34" charset="0"/>
            </a:endParaRPr>
          </a:p>
        </p:txBody>
      </p:sp>
      <p:sp>
        <p:nvSpPr>
          <p:cNvPr id="6159" name="Прямоугольник 16"/>
          <p:cNvSpPr>
            <a:spLocks noChangeArrowheads="1"/>
          </p:cNvSpPr>
          <p:nvPr/>
        </p:nvSpPr>
        <p:spPr bwMode="auto">
          <a:xfrm>
            <a:off x="6019800" y="4724400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-4</a:t>
            </a:r>
            <a:endParaRPr lang="ru-RU">
              <a:latin typeface="Calibri" pitchFamily="34" charset="0"/>
            </a:endParaRPr>
          </a:p>
        </p:txBody>
      </p:sp>
      <p:sp>
        <p:nvSpPr>
          <p:cNvPr id="6160" name="Прямоугольник 17"/>
          <p:cNvSpPr>
            <a:spLocks noChangeArrowheads="1"/>
          </p:cNvSpPr>
          <p:nvPr/>
        </p:nvSpPr>
        <p:spPr bwMode="auto">
          <a:xfrm>
            <a:off x="6019800" y="38100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0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04800" y="838200"/>
            <a:ext cx="4648200" cy="363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dirty="0">
                <a:solidFill>
                  <a:srgbClr val="FF0000"/>
                </a:solidFill>
                <a:latin typeface="Calibri" pitchFamily="34" charset="0"/>
              </a:rPr>
              <a:t>3) </a:t>
            </a:r>
            <a:r>
              <a:rPr lang="uk-UA" sz="2400" b="1" i="1" dirty="0">
                <a:latin typeface="Calibri" pitchFamily="34" charset="0"/>
              </a:rPr>
              <a:t>Коло і пряма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b="1" i="1" dirty="0">
                <a:latin typeface="Calibri" pitchFamily="34" charset="0"/>
              </a:rPr>
              <a:t>перетинаються </a:t>
            </a:r>
            <a:r>
              <a:rPr lang="ru-RU" sz="2400" b="1" i="1" dirty="0">
                <a:latin typeface="Calibri" pitchFamily="34" charset="0"/>
              </a:rPr>
              <a:t>в точках </a:t>
            </a:r>
            <a:r>
              <a:rPr lang="en-US" sz="2400" b="1" i="1" dirty="0">
                <a:latin typeface="Calibri" pitchFamily="34" charset="0"/>
              </a:rPr>
              <a:t>A</a:t>
            </a:r>
            <a:r>
              <a:rPr lang="ru-RU" sz="2400" b="1" i="1" dirty="0">
                <a:latin typeface="Calibri" pitchFamily="34" charset="0"/>
              </a:rPr>
              <a:t> </a:t>
            </a:r>
            <a:r>
              <a:rPr lang="uk-UA" sz="2400" b="1" i="1" dirty="0">
                <a:latin typeface="Calibri" pitchFamily="34" charset="0"/>
              </a:rPr>
              <a:t>і </a:t>
            </a:r>
            <a:r>
              <a:rPr lang="en-US" sz="2400" b="1" i="1" dirty="0">
                <a:latin typeface="Calibri" pitchFamily="34" charset="0"/>
              </a:rPr>
              <a:t>B.</a:t>
            </a:r>
            <a:r>
              <a:rPr lang="ru-RU" sz="2400" b="1" i="1" dirty="0">
                <a:latin typeface="Calibri" pitchFamily="34" charset="0"/>
              </a:rPr>
              <a:t> </a:t>
            </a:r>
            <a:endParaRPr lang="en-US" sz="2400" b="1" i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b="1" i="1" dirty="0">
                <a:latin typeface="Calibri" pitchFamily="34" charset="0"/>
              </a:rPr>
              <a:t>Судячи   по  побудованій</a:t>
            </a:r>
            <a:r>
              <a:rPr lang="ru-RU" sz="2400" b="1" i="1" dirty="0">
                <a:latin typeface="Calibri" pitchFamily="34" charset="0"/>
              </a:rPr>
              <a:t> </a:t>
            </a:r>
            <a:endParaRPr lang="en-US" sz="2400" b="1" i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b="1" i="1" dirty="0">
                <a:latin typeface="Calibri" pitchFamily="34" charset="0"/>
              </a:rPr>
              <a:t>геометричній</a:t>
            </a:r>
            <a:r>
              <a:rPr lang="ru-RU" sz="2400" b="1" i="1" dirty="0">
                <a:latin typeface="Calibri" pitchFamily="34" charset="0"/>
              </a:rPr>
              <a:t> </a:t>
            </a:r>
            <a:r>
              <a:rPr lang="uk-UA" sz="2400" b="1" i="1" dirty="0">
                <a:latin typeface="Calibri" pitchFamily="34" charset="0"/>
              </a:rPr>
              <a:t>моделі</a:t>
            </a:r>
            <a:r>
              <a:rPr lang="en-US" sz="2400" b="1" i="1" dirty="0">
                <a:latin typeface="Calibri" pitchFamily="34" charset="0"/>
              </a:rPr>
              <a:t>,</a:t>
            </a:r>
            <a:r>
              <a:rPr lang="ru-RU" sz="2400" b="1" i="1" dirty="0">
                <a:latin typeface="Calibri" pitchFamily="34" charset="0"/>
              </a:rPr>
              <a:t> </a:t>
            </a:r>
            <a:r>
              <a:rPr lang="ru-RU" sz="2400" b="1" i="1" dirty="0" smtClean="0">
                <a:latin typeface="Calibri" pitchFamily="34" charset="0"/>
              </a:rPr>
              <a:t>точка</a:t>
            </a:r>
            <a:r>
              <a:rPr lang="en-US" sz="2400" b="1" i="1" dirty="0" smtClean="0">
                <a:latin typeface="Calibri" pitchFamily="34" charset="0"/>
              </a:rPr>
              <a:t> A</a:t>
            </a:r>
            <a:r>
              <a:rPr lang="ru-RU" sz="2400" b="1" i="1" dirty="0" smtClean="0">
                <a:latin typeface="Calibri" pitchFamily="34" charset="0"/>
              </a:rPr>
              <a:t> </a:t>
            </a:r>
            <a:r>
              <a:rPr lang="uk-UA" sz="2400" b="1" i="1" dirty="0">
                <a:latin typeface="Calibri" pitchFamily="34" charset="0"/>
              </a:rPr>
              <a:t>має координати </a:t>
            </a:r>
            <a:r>
              <a:rPr lang="en-US" sz="2400" b="1" i="1" dirty="0">
                <a:latin typeface="Calibri" pitchFamily="34" charset="0"/>
              </a:rPr>
              <a:t>(-4;0),</a:t>
            </a:r>
            <a:r>
              <a:rPr lang="ru-RU" sz="2400" b="1" i="1" dirty="0">
                <a:latin typeface="Calibri" pitchFamily="34" charset="0"/>
              </a:rPr>
              <a:t> а</a:t>
            </a:r>
            <a:endParaRPr lang="en-US" sz="2400" b="1" i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i="1" dirty="0">
                <a:latin typeface="Calibri" pitchFamily="34" charset="0"/>
              </a:rPr>
              <a:t>точка </a:t>
            </a:r>
            <a:r>
              <a:rPr lang="en-US" sz="2400" b="1" i="1" dirty="0">
                <a:latin typeface="Calibri" pitchFamily="34" charset="0"/>
              </a:rPr>
              <a:t>B</a:t>
            </a:r>
            <a:r>
              <a:rPr lang="ru-RU" sz="2400" b="1" i="1" dirty="0">
                <a:latin typeface="Calibri" pitchFamily="34" charset="0"/>
              </a:rPr>
              <a:t> – </a:t>
            </a:r>
            <a:r>
              <a:rPr lang="uk-UA" sz="2400" b="1" i="1" dirty="0">
                <a:latin typeface="Calibri" pitchFamily="34" charset="0"/>
              </a:rPr>
              <a:t>координати</a:t>
            </a:r>
            <a:r>
              <a:rPr lang="ru-RU" sz="2400" b="1" i="1" dirty="0">
                <a:latin typeface="Calibri" pitchFamily="34" charset="0"/>
              </a:rPr>
              <a:t>  (0</a:t>
            </a:r>
            <a:r>
              <a:rPr lang="en-US" sz="2400" b="1" i="1" dirty="0">
                <a:latin typeface="Calibri" pitchFamily="34" charset="0"/>
              </a:rPr>
              <a:t>;</a:t>
            </a:r>
            <a:r>
              <a:rPr lang="ru-RU" sz="2400" b="1" i="1" dirty="0">
                <a:latin typeface="Calibri" pitchFamily="34" charset="0"/>
              </a:rPr>
              <a:t>4)</a:t>
            </a:r>
            <a:r>
              <a:rPr lang="en-US" sz="2400" b="1" i="1" dirty="0">
                <a:latin typeface="Calibri" pitchFamily="34" charset="0"/>
              </a:rPr>
              <a:t>.</a:t>
            </a:r>
            <a:endParaRPr lang="ru-RU" sz="2400" b="1" i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400" b="1" i="1" dirty="0">
              <a:latin typeface="Calibri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b="1" i="1" dirty="0">
                <a:solidFill>
                  <a:srgbClr val="FF0000"/>
                </a:solidFill>
                <a:latin typeface="Calibri" pitchFamily="34" charset="0"/>
              </a:rPr>
              <a:t>4) Перевірка показує</a:t>
            </a:r>
            <a:r>
              <a:rPr lang="ru-RU" sz="2400" b="1" i="1" dirty="0">
                <a:solidFill>
                  <a:srgbClr val="FF0000"/>
                </a:solidFill>
                <a:latin typeface="Calibri" pitchFamily="34" charset="0"/>
              </a:rPr>
              <a:t>:</a:t>
            </a:r>
            <a:endParaRPr lang="en-US" sz="2400" b="1" i="1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b="1" i="1" dirty="0">
                <a:latin typeface="Calibri" pitchFamily="34" charset="0"/>
              </a:rPr>
              <a:t>дійсно</a:t>
            </a:r>
            <a:r>
              <a:rPr lang="ru-RU" sz="2400" b="1" i="1" dirty="0">
                <a:latin typeface="Calibri" pitchFamily="34" charset="0"/>
              </a:rPr>
              <a:t> пари (-4</a:t>
            </a:r>
            <a:r>
              <a:rPr lang="en-US" sz="2400" b="1" i="1" dirty="0">
                <a:latin typeface="Calibri" pitchFamily="34" charset="0"/>
              </a:rPr>
              <a:t>;</a:t>
            </a:r>
            <a:r>
              <a:rPr lang="ru-RU" sz="2400" b="1" i="1" dirty="0">
                <a:latin typeface="Calibri" pitchFamily="34" charset="0"/>
              </a:rPr>
              <a:t>0) </a:t>
            </a:r>
            <a:r>
              <a:rPr lang="ru-RU" sz="2400" b="1" i="1" dirty="0" smtClean="0">
                <a:latin typeface="Calibri" pitchFamily="34" charset="0"/>
              </a:rPr>
              <a:t>та</a:t>
            </a:r>
            <a:r>
              <a:rPr lang="en-US" sz="2400" b="1" i="1" dirty="0" smtClean="0">
                <a:latin typeface="Calibri" pitchFamily="34" charset="0"/>
              </a:rPr>
              <a:t> </a:t>
            </a:r>
            <a:r>
              <a:rPr lang="ru-RU" sz="2400" b="1" i="1" dirty="0" smtClean="0">
                <a:latin typeface="Calibri" pitchFamily="34" charset="0"/>
              </a:rPr>
              <a:t>(0</a:t>
            </a:r>
            <a:r>
              <a:rPr lang="en-US" sz="2400" b="1" i="1" dirty="0">
                <a:latin typeface="Calibri" pitchFamily="34" charset="0"/>
              </a:rPr>
              <a:t>;4) </a:t>
            </a:r>
            <a:r>
              <a:rPr lang="uk-UA" sz="2400" b="1" i="1" dirty="0">
                <a:latin typeface="Calibri" pitchFamily="34" charset="0"/>
              </a:rPr>
              <a:t>є </a:t>
            </a:r>
            <a:r>
              <a:rPr lang="uk-UA" sz="2400" b="1" i="1" dirty="0" smtClean="0">
                <a:latin typeface="Calibri" pitchFamily="34" charset="0"/>
              </a:rPr>
              <a:t>розв’язками</a:t>
            </a:r>
            <a:r>
              <a:rPr lang="en-US" sz="2400" b="1" i="1" dirty="0" smtClean="0">
                <a:latin typeface="Calibri" pitchFamily="34" charset="0"/>
              </a:rPr>
              <a:t> </a:t>
            </a:r>
            <a:r>
              <a:rPr lang="ru-RU" sz="2400" b="1" i="1" dirty="0" smtClean="0">
                <a:latin typeface="Calibri" pitchFamily="34" charset="0"/>
              </a:rPr>
              <a:t>кожного </a:t>
            </a:r>
            <a:r>
              <a:rPr lang="uk-UA" sz="2400" b="1" i="1" dirty="0">
                <a:latin typeface="Calibri" pitchFamily="34" charset="0"/>
              </a:rPr>
              <a:t>рівняння системи</a:t>
            </a:r>
            <a:r>
              <a:rPr lang="en-US" sz="2400" b="1" i="1" dirty="0" smtClean="0">
                <a:latin typeface="Calibri" pitchFamily="34" charset="0"/>
              </a:rPr>
              <a:t>, </a:t>
            </a:r>
            <a:r>
              <a:rPr lang="ru-RU" sz="2400" b="1" i="1" dirty="0" smtClean="0">
                <a:latin typeface="Calibri" pitchFamily="34" charset="0"/>
              </a:rPr>
              <a:t>а </a:t>
            </a:r>
            <a:r>
              <a:rPr lang="ru-RU" sz="2400" b="1" i="1" dirty="0">
                <a:latin typeface="Calibri" pitchFamily="34" charset="0"/>
              </a:rPr>
              <a:t>значить</a:t>
            </a:r>
            <a:r>
              <a:rPr lang="en-US" sz="2400" b="1" i="1" dirty="0">
                <a:latin typeface="Calibri" pitchFamily="34" charset="0"/>
              </a:rPr>
              <a:t>,</a:t>
            </a:r>
            <a:r>
              <a:rPr lang="ru-RU" sz="2400" b="1" i="1" dirty="0">
                <a:latin typeface="Calibri" pitchFamily="34" charset="0"/>
              </a:rPr>
              <a:t> </a:t>
            </a:r>
            <a:r>
              <a:rPr lang="uk-UA" sz="2400" b="1" i="1" dirty="0">
                <a:latin typeface="Calibri" pitchFamily="34" charset="0"/>
              </a:rPr>
              <a:t>і </a:t>
            </a:r>
            <a:r>
              <a:rPr lang="uk-UA" sz="2400" b="1" i="1" dirty="0" smtClean="0">
                <a:latin typeface="Calibri" pitchFamily="34" charset="0"/>
              </a:rPr>
              <a:t>розв’язками</a:t>
            </a:r>
            <a:r>
              <a:rPr lang="en-US" sz="2400" b="1" i="1" dirty="0" smtClean="0">
                <a:latin typeface="Calibri" pitchFamily="34" charset="0"/>
              </a:rPr>
              <a:t> </a:t>
            </a:r>
            <a:r>
              <a:rPr lang="uk-UA" sz="2400" b="1" i="1" dirty="0" smtClean="0">
                <a:latin typeface="Calibri" pitchFamily="34" charset="0"/>
              </a:rPr>
              <a:t>системи  </a:t>
            </a:r>
            <a:r>
              <a:rPr lang="uk-UA" sz="2400" b="1" i="1" dirty="0">
                <a:latin typeface="Calibri" pitchFamily="34" charset="0"/>
              </a:rPr>
              <a:t>рівнянь</a:t>
            </a:r>
            <a:r>
              <a:rPr lang="en-US" sz="2400" b="1" i="1" dirty="0">
                <a:latin typeface="Calibri" pitchFamily="34" charset="0"/>
              </a:rPr>
              <a:t>.</a:t>
            </a:r>
            <a:r>
              <a:rPr lang="ru-RU" sz="2400" b="1" i="1" dirty="0">
                <a:latin typeface="Calibri" pitchFamily="34" charset="0"/>
              </a:rPr>
              <a:t>                                                    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2400" y="5257800"/>
            <a:ext cx="8458200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Отже</a:t>
            </a:r>
            <a:r>
              <a:rPr lang="en-U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,</a:t>
            </a:r>
            <a:r>
              <a:rPr lang="en-US" sz="2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задана система </a:t>
            </a:r>
            <a:r>
              <a:rPr lang="uk-UA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рівнянь має </a:t>
            </a:r>
            <a:r>
              <a:rPr lang="ru-RU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два </a:t>
            </a:r>
            <a:r>
              <a:rPr lang="uk-UA" sz="2400" b="1" i="1" dirty="0">
                <a:latin typeface="+mn-lt"/>
              </a:rPr>
              <a:t>розв’язки:</a:t>
            </a:r>
            <a:endParaRPr lang="ru-RU" sz="2400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(-4</a:t>
            </a:r>
            <a:r>
              <a:rPr lang="en-U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;0) </a:t>
            </a: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і</a:t>
            </a:r>
            <a:r>
              <a:rPr lang="en-US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(0;</a:t>
            </a:r>
            <a:r>
              <a:rPr lang="ru-RU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4)</a:t>
            </a:r>
            <a:r>
              <a:rPr lang="en-US" sz="24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.</a:t>
            </a:r>
            <a:r>
              <a:rPr lang="ru-RU" sz="2400" i="1" dirty="0">
                <a:latin typeface="+mn-lt"/>
              </a:rPr>
              <a:t> </a:t>
            </a:r>
          </a:p>
        </p:txBody>
      </p:sp>
      <p:sp>
        <p:nvSpPr>
          <p:cNvPr id="7173" name="Line 10"/>
          <p:cNvSpPr>
            <a:spLocks noChangeShapeType="1"/>
          </p:cNvSpPr>
          <p:nvPr/>
        </p:nvSpPr>
        <p:spPr bwMode="auto">
          <a:xfrm>
            <a:off x="4284663" y="3860800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 flipV="1">
            <a:off x="6300788" y="1412875"/>
            <a:ext cx="0" cy="41767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5" name="Line 12"/>
          <p:cNvSpPr>
            <a:spLocks noChangeShapeType="1"/>
          </p:cNvSpPr>
          <p:nvPr/>
        </p:nvSpPr>
        <p:spPr bwMode="auto">
          <a:xfrm flipV="1">
            <a:off x="4427538" y="1773238"/>
            <a:ext cx="3168650" cy="3024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6" name="Oval 11"/>
          <p:cNvSpPr>
            <a:spLocks noChangeArrowheads="1"/>
          </p:cNvSpPr>
          <p:nvPr/>
        </p:nvSpPr>
        <p:spPr bwMode="auto">
          <a:xfrm>
            <a:off x="5435600" y="2997200"/>
            <a:ext cx="1728788" cy="1728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7177" name="Прямоугольник 8"/>
          <p:cNvSpPr>
            <a:spLocks noChangeArrowheads="1"/>
          </p:cNvSpPr>
          <p:nvPr/>
        </p:nvSpPr>
        <p:spPr bwMode="auto">
          <a:xfrm>
            <a:off x="8077200" y="3886200"/>
            <a:ext cx="284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x</a:t>
            </a:r>
            <a:endParaRPr lang="ru-RU">
              <a:latin typeface="Calibri" pitchFamily="34" charset="0"/>
            </a:endParaRPr>
          </a:p>
        </p:txBody>
      </p:sp>
      <p:sp>
        <p:nvSpPr>
          <p:cNvPr id="7178" name="Прямоугольник 9"/>
          <p:cNvSpPr>
            <a:spLocks noChangeArrowheads="1"/>
          </p:cNvSpPr>
          <p:nvPr/>
        </p:nvSpPr>
        <p:spPr bwMode="auto">
          <a:xfrm>
            <a:off x="6019800" y="1371600"/>
            <a:ext cx="288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у</a:t>
            </a:r>
            <a:endParaRPr lang="ru-RU">
              <a:latin typeface="Calibri" pitchFamily="34" charset="0"/>
            </a:endParaRPr>
          </a:p>
        </p:txBody>
      </p:sp>
      <p:sp>
        <p:nvSpPr>
          <p:cNvPr id="7179" name="Прямоугольник 10"/>
          <p:cNvSpPr>
            <a:spLocks noChangeArrowheads="1"/>
          </p:cNvSpPr>
          <p:nvPr/>
        </p:nvSpPr>
        <p:spPr bwMode="auto">
          <a:xfrm>
            <a:off x="7162800" y="35052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4</a:t>
            </a:r>
            <a:endParaRPr lang="ru-RU">
              <a:latin typeface="Calibri" pitchFamily="34" charset="0"/>
            </a:endParaRPr>
          </a:p>
        </p:txBody>
      </p:sp>
      <p:sp>
        <p:nvSpPr>
          <p:cNvPr id="7180" name="Прямоугольник 11"/>
          <p:cNvSpPr>
            <a:spLocks noChangeArrowheads="1"/>
          </p:cNvSpPr>
          <p:nvPr/>
        </p:nvSpPr>
        <p:spPr bwMode="auto">
          <a:xfrm>
            <a:off x="6019800" y="2667000"/>
            <a:ext cx="30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4</a:t>
            </a:r>
            <a:endParaRPr lang="ru-RU">
              <a:latin typeface="Calibri" pitchFamily="34" charset="0"/>
            </a:endParaRPr>
          </a:p>
        </p:txBody>
      </p:sp>
      <p:sp>
        <p:nvSpPr>
          <p:cNvPr id="7181" name="Прямоугольник 12"/>
          <p:cNvSpPr>
            <a:spLocks noChangeArrowheads="1"/>
          </p:cNvSpPr>
          <p:nvPr/>
        </p:nvSpPr>
        <p:spPr bwMode="auto">
          <a:xfrm>
            <a:off x="5105400" y="3505200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-4</a:t>
            </a:r>
            <a:endParaRPr lang="ru-RU">
              <a:latin typeface="Calibri" pitchFamily="34" charset="0"/>
            </a:endParaRPr>
          </a:p>
        </p:txBody>
      </p:sp>
      <p:sp>
        <p:nvSpPr>
          <p:cNvPr id="7182" name="Прямоугольник 13"/>
          <p:cNvSpPr>
            <a:spLocks noChangeArrowheads="1"/>
          </p:cNvSpPr>
          <p:nvPr/>
        </p:nvSpPr>
        <p:spPr bwMode="auto">
          <a:xfrm>
            <a:off x="5943600" y="4724400"/>
            <a:ext cx="37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>
                <a:latin typeface="Calibri" pitchFamily="34" charset="0"/>
              </a:rPr>
              <a:t>-4</a:t>
            </a:r>
            <a:endParaRPr lang="ru-RU">
              <a:latin typeface="Calibri" pitchFamily="34" charset="0"/>
            </a:endParaRPr>
          </a:p>
        </p:txBody>
      </p:sp>
      <p:sp>
        <p:nvSpPr>
          <p:cNvPr id="7183" name="Прямоугольник 14"/>
          <p:cNvSpPr>
            <a:spLocks noChangeArrowheads="1"/>
          </p:cNvSpPr>
          <p:nvPr/>
        </p:nvSpPr>
        <p:spPr bwMode="auto">
          <a:xfrm>
            <a:off x="5105400" y="3886200"/>
            <a:ext cx="36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>
                <a:latin typeface="Calibri" pitchFamily="34" charset="0"/>
              </a:rPr>
              <a:t>А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7184" name="Прямоугольник 15"/>
          <p:cNvSpPr>
            <a:spLocks noChangeArrowheads="1"/>
          </p:cNvSpPr>
          <p:nvPr/>
        </p:nvSpPr>
        <p:spPr bwMode="auto">
          <a:xfrm>
            <a:off x="6248400" y="297180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400" b="1">
                <a:latin typeface="Calibri" pitchFamily="34" charset="0"/>
              </a:rPr>
              <a:t>В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62400" y="5943600"/>
            <a:ext cx="422910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Відповідь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(-4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;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0) </a:t>
            </a:r>
            <a:r>
              <a:rPr lang="uk-UA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і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(0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;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4)</a:t>
            </a:r>
            <a:r>
              <a:rPr lang="ru-RU" sz="3200" b="1" dirty="0">
                <a:latin typeface="+mn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000" i="1" kern="10" spc="720" dirty="0" smtClean="0">
              <a:ln w="31750">
                <a:solidFill>
                  <a:srgbClr val="1C1A1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50000">
                    <a:srgbClr val="00B050"/>
                  </a:gs>
                  <a:gs pos="100000">
                    <a:srgbClr val="FFFF00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endParaRPr lang="ru-RU" sz="3000" i="1" kern="10" spc="720" dirty="0">
              <a:ln w="31750">
                <a:solidFill>
                  <a:srgbClr val="1C1A1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50000">
                    <a:srgbClr val="00B050"/>
                  </a:gs>
                  <a:gs pos="100000">
                    <a:srgbClr val="FFFF00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79999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1219200" y="1434525"/>
            <a:ext cx="6324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kern="10" dirty="0" smtClean="0">
                <a:ln w="38100">
                  <a:solidFill>
                    <a:srgbClr val="002060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+mn-lt"/>
              </a:rPr>
              <a:t>СПОСІБ  ПІДСТАНОВКИ</a:t>
            </a:r>
            <a:endParaRPr lang="ru-RU" sz="5400" kern="10" dirty="0">
              <a:ln w="38100">
                <a:solidFill>
                  <a:srgbClr val="002060"/>
                </a:solidFill>
                <a:round/>
                <a:headEnd/>
                <a:tailEnd/>
              </a:ln>
              <a:solidFill>
                <a:srgbClr val="00CC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 descr="image69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4575" y="304800"/>
            <a:ext cx="1749425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2057400" y="304800"/>
            <a:ext cx="4953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АЛГОРИТМ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04800" y="907306"/>
            <a:ext cx="86106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buFontTx/>
              <a:buChar char="•"/>
            </a:pPr>
            <a:r>
              <a:rPr lang="uk-UA" sz="32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Виразити </a:t>
            </a:r>
            <a:r>
              <a:rPr lang="uk-UA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із будь-якого </a:t>
            </a:r>
            <a:r>
              <a:rPr lang="uk-UA" sz="3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рівняння системи одну змінну через </a:t>
            </a:r>
            <a:r>
              <a:rPr lang="uk-UA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іншу.</a:t>
            </a:r>
            <a:endParaRPr lang="uk-UA" sz="3600" b="1" dirty="0">
              <a:ea typeface="Calibri" pitchFamily="34" charset="0"/>
              <a:cs typeface="Arial" charset="0"/>
            </a:endParaRPr>
          </a:p>
          <a:p>
            <a:pPr eaLnBrk="0" hangingPunct="0">
              <a:buFontTx/>
              <a:buChar char="•"/>
            </a:pPr>
            <a:r>
              <a:rPr lang="uk-UA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Підставити </a:t>
            </a:r>
            <a:r>
              <a:rPr lang="uk-UA" sz="3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одержаний вираз в інше рівняння замість відповідної </a:t>
            </a:r>
            <a:r>
              <a:rPr lang="uk-UA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змінної.</a:t>
            </a:r>
            <a:endParaRPr lang="uk-UA" sz="3600" b="1" dirty="0">
              <a:cs typeface="Arial" charset="0"/>
            </a:endParaRPr>
          </a:p>
          <a:p>
            <a:pPr eaLnBrk="0" hangingPunct="0">
              <a:buFontTx/>
              <a:buChar char="•"/>
            </a:pPr>
            <a:r>
              <a:rPr lang="uk-UA" sz="3600" b="1" dirty="0" smtClean="0">
                <a:latin typeface="Times New Roman" pitchFamily="18" charset="0"/>
              </a:rPr>
              <a:t> Розв</a:t>
            </a:r>
            <a:r>
              <a:rPr lang="uk-UA" sz="3600" b="1" dirty="0" smtClean="0">
                <a:latin typeface="Calibri" pitchFamily="34" charset="0"/>
              </a:rPr>
              <a:t>’</a:t>
            </a:r>
            <a:r>
              <a:rPr lang="uk-UA" sz="3600" b="1" dirty="0" smtClean="0">
                <a:latin typeface="Times New Roman" pitchFamily="18" charset="0"/>
              </a:rPr>
              <a:t>язати </a:t>
            </a:r>
            <a:r>
              <a:rPr lang="uk-UA" sz="3600" b="1" dirty="0">
                <a:latin typeface="Times New Roman" pitchFamily="18" charset="0"/>
              </a:rPr>
              <a:t>одержане рівняння з однією </a:t>
            </a:r>
            <a:r>
              <a:rPr lang="uk-UA" sz="3600" b="1" dirty="0" smtClean="0">
                <a:latin typeface="Times New Roman" pitchFamily="18" charset="0"/>
              </a:rPr>
              <a:t>змінною.</a:t>
            </a:r>
            <a:endParaRPr lang="uk-UA" sz="3600" b="1" dirty="0">
              <a:cs typeface="Arial" charset="0"/>
            </a:endParaRPr>
          </a:p>
          <a:p>
            <a:pPr eaLnBrk="0" hangingPunct="0">
              <a:buFontTx/>
              <a:buChar char="•"/>
            </a:pPr>
            <a:r>
              <a:rPr lang="uk-UA" sz="3600" b="1" dirty="0" smtClean="0">
                <a:latin typeface="Times New Roman" pitchFamily="18" charset="0"/>
              </a:rPr>
              <a:t> Знайти </a:t>
            </a:r>
            <a:r>
              <a:rPr lang="uk-UA" sz="3600" b="1" dirty="0">
                <a:latin typeface="Times New Roman" pitchFamily="18" charset="0"/>
              </a:rPr>
              <a:t>відповідне значення іншої </a:t>
            </a:r>
            <a:r>
              <a:rPr lang="uk-UA" sz="3600" b="1" dirty="0" smtClean="0">
                <a:latin typeface="Times New Roman" pitchFamily="18" charset="0"/>
              </a:rPr>
              <a:t>змінної.</a:t>
            </a:r>
            <a:endParaRPr lang="uk-UA" sz="3600" b="1" dirty="0" smtClean="0">
              <a:latin typeface="Times New Roman" pitchFamily="18" charset="0"/>
            </a:endParaRPr>
          </a:p>
          <a:p>
            <a:pPr eaLnBrk="0" hangingPunct="0">
              <a:buFontTx/>
              <a:buChar char="•"/>
            </a:pPr>
            <a:r>
              <a:rPr lang="uk-UA" sz="3600" b="1" dirty="0" smtClean="0">
                <a:latin typeface="Times New Roman" pitchFamily="18" charset="0"/>
                <a:cs typeface="Arial" charset="0"/>
              </a:rPr>
              <a:t> Записати відповідь.</a:t>
            </a:r>
            <a:endParaRPr lang="uk-UA" sz="36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WordArt 1"/>
          <p:cNvSpPr>
            <a:spLocks noChangeArrowheads="1" noChangeShapeType="1" noTextEdit="1"/>
          </p:cNvSpPr>
          <p:nvPr/>
        </p:nvSpPr>
        <p:spPr bwMode="auto">
          <a:xfrm>
            <a:off x="2133600" y="457200"/>
            <a:ext cx="6248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00206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4" name="AutoShape 4"/>
          <p:cNvSpPr>
            <a:spLocks/>
          </p:cNvSpPr>
          <p:nvPr/>
        </p:nvSpPr>
        <p:spPr bwMode="auto">
          <a:xfrm>
            <a:off x="3743779" y="833437"/>
            <a:ext cx="215900" cy="576263"/>
          </a:xfrm>
          <a:prstGeom prst="leftBrace">
            <a:avLst>
              <a:gd name="adj1" fmla="val 22243"/>
              <a:gd name="adj2" fmla="val 5013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76400" y="84932"/>
            <a:ext cx="535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3200" b="1" dirty="0">
                <a:latin typeface="Calibri" pitchFamily="34" charset="0"/>
              </a:rPr>
              <a:t>Розв’язати  систему  рівнянь: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49700" y="662918"/>
            <a:ext cx="1371600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x+3y=5,</a:t>
            </a:r>
            <a:b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+mn-lt"/>
              </a:rPr>
            </a:br>
            <a:r>
              <a:rPr lang="en-US" sz="2400" b="1" i="1" dirty="0" err="1">
                <a:solidFill>
                  <a:schemeClr val="bg2">
                    <a:lumMod val="10000"/>
                  </a:schemeClr>
                </a:solidFill>
                <a:latin typeface="+mn-lt"/>
              </a:rPr>
              <a:t>xy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=2</a:t>
            </a:r>
            <a:r>
              <a:rPr lang="en-US" i="1" dirty="0">
                <a:solidFill>
                  <a:srgbClr val="FF33CC"/>
                </a:solidFill>
                <a:latin typeface="+mn-lt"/>
              </a:rPr>
              <a:t>.</a:t>
            </a:r>
            <a:endParaRPr lang="uk-UA" dirty="0">
              <a:latin typeface="+mn-lt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50520" y="1741486"/>
            <a:ext cx="893141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3600" b="1" dirty="0" smtClean="0">
                <a:latin typeface="Calibri" pitchFamily="34" charset="0"/>
              </a:rPr>
              <a:t>1. Виразимо </a:t>
            </a:r>
            <a:r>
              <a:rPr lang="uk-UA" sz="3600" b="1" dirty="0">
                <a:latin typeface="Calibri" pitchFamily="34" charset="0"/>
              </a:rPr>
              <a:t>х через у з першого рівняння:  </a:t>
            </a:r>
            <a:endParaRPr lang="uk-UA" sz="3600" b="1" dirty="0" smtClean="0">
              <a:latin typeface="Calibri" pitchFamily="34" charset="0"/>
            </a:endParaRPr>
          </a:p>
          <a:p>
            <a:r>
              <a:rPr lang="uk-UA" sz="3600" b="1" i="1" dirty="0">
                <a:solidFill>
                  <a:srgbClr val="800000"/>
                </a:solidFill>
                <a:latin typeface="Calibri" pitchFamily="34" charset="0"/>
              </a:rPr>
              <a:t> 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</a:rPr>
              <a:t>     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</a:rPr>
              <a:t>x=5-3y</a:t>
            </a: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</a:rPr>
              <a:t>.</a:t>
            </a:r>
            <a:endParaRPr lang="uk-UA" sz="3600" b="1" dirty="0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30926" y="2941815"/>
            <a:ext cx="824777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3600" b="1" dirty="0">
                <a:latin typeface="Calibri" pitchFamily="34" charset="0"/>
              </a:rPr>
              <a:t>2. Підставимо отриманий вираз у друге </a:t>
            </a:r>
            <a:endParaRPr lang="uk-UA" sz="3600" b="1" dirty="0" smtClean="0">
              <a:latin typeface="Calibri" pitchFamily="34" charset="0"/>
            </a:endParaRPr>
          </a:p>
          <a:p>
            <a:r>
              <a:rPr lang="uk-UA" sz="3600" b="1" dirty="0">
                <a:latin typeface="Calibri" pitchFamily="34" charset="0"/>
              </a:rPr>
              <a:t> </a:t>
            </a:r>
            <a:r>
              <a:rPr lang="uk-UA" sz="3600" b="1" dirty="0" smtClean="0">
                <a:latin typeface="Calibri" pitchFamily="34" charset="0"/>
              </a:rPr>
              <a:t>   </a:t>
            </a:r>
            <a:r>
              <a:rPr lang="uk-UA" sz="3600" b="1" dirty="0" smtClean="0">
                <a:latin typeface="Calibri" pitchFamily="34" charset="0"/>
              </a:rPr>
              <a:t>рівняння: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</a:rPr>
              <a:t>(</a:t>
            </a:r>
            <a:r>
              <a:rPr lang="en-US" sz="3600" b="1" i="1" dirty="0">
                <a:solidFill>
                  <a:srgbClr val="800000"/>
                </a:solidFill>
                <a:latin typeface="Calibri" pitchFamily="34" charset="0"/>
              </a:rPr>
              <a:t>5-3y)y=</a:t>
            </a:r>
            <a:r>
              <a:rPr lang="ru-RU" sz="3600" b="1" i="1" dirty="0" smtClean="0">
                <a:solidFill>
                  <a:srgbClr val="800000"/>
                </a:solidFill>
                <a:latin typeface="Calibri" pitchFamily="34" charset="0"/>
              </a:rPr>
              <a:t>2.</a:t>
            </a:r>
            <a:endParaRPr lang="uk-UA" sz="3600" b="1" dirty="0"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4114800"/>
            <a:ext cx="8382000" cy="2419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uk-UA" sz="3600" b="1" dirty="0">
                <a:latin typeface="Calibri" pitchFamily="34" charset="0"/>
              </a:rPr>
              <a:t>3. Розв’яжемо отримане рівняння: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</a:rPr>
              <a:t>          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</a:rPr>
              <a:t>5y-3y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²=2</a:t>
            </a:r>
            <a:endParaRPr lang="ru-RU" sz="3600" b="1" i="1" dirty="0" smtClean="0">
              <a:solidFill>
                <a:srgbClr val="800000"/>
              </a:solidFill>
              <a:latin typeface="Calibri" pitchFamily="34" charset="0"/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         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3y²-5y+2=0</a:t>
            </a:r>
            <a:endParaRPr lang="ru-RU" sz="3600" b="1" i="1" dirty="0" smtClean="0">
              <a:solidFill>
                <a:srgbClr val="800000"/>
              </a:solidFill>
              <a:latin typeface="Calibri" pitchFamily="34" charset="0"/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         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y</a:t>
            </a:r>
            <a:r>
              <a:rPr lang="en-US" sz="3600" b="1" i="1" baseline="-25000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1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=1</a:t>
            </a:r>
            <a:r>
              <a:rPr lang="ru-RU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;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ru-RU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y</a:t>
            </a:r>
            <a:r>
              <a:rPr lang="en-US" sz="3600" b="1" i="1" baseline="-25000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2</a:t>
            </a:r>
            <a:r>
              <a:rPr lang="en-US" sz="3600" b="1" i="1" dirty="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=2/3</a:t>
            </a:r>
            <a:endParaRPr lang="en-US" sz="3600" b="1" i="1" dirty="0">
              <a:solidFill>
                <a:srgbClr val="800000"/>
              </a:solidFill>
              <a:latin typeface="Calibri" pitchFamily="34" charset="0"/>
              <a:cs typeface="Arial" charset="0"/>
            </a:endParaRPr>
          </a:p>
          <a:p>
            <a:endParaRPr lang="uk-UA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animBg="1"/>
      <p:bldP spid="4" grpId="0" animBg="1"/>
      <p:bldP spid="5" grpId="0"/>
      <p:bldP spid="6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</TotalTime>
  <Words>496</Words>
  <Application>Microsoft Office PowerPoint</Application>
  <PresentationFormat>Экран (4:3)</PresentationFormat>
  <Paragraphs>90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Impact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Алгоритм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Леся</dc:creator>
  <cp:lastModifiedBy>Світлана</cp:lastModifiedBy>
  <cp:revision>74</cp:revision>
  <dcterms:created xsi:type="dcterms:W3CDTF">2013-01-12T22:09:26Z</dcterms:created>
  <dcterms:modified xsi:type="dcterms:W3CDTF">2022-01-23T14:32:26Z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000800f208000000000001024140</vt:lpwstr>
  </property>
</Properties>
</file>