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3" r:id="rId1"/>
  </p:sldMasterIdLst>
  <p:notesMasterIdLst>
    <p:notesMasterId r:id="rId20"/>
  </p:notesMasterIdLst>
  <p:sldIdLst>
    <p:sldId id="256" r:id="rId2"/>
    <p:sldId id="259" r:id="rId3"/>
    <p:sldId id="261" r:id="rId4"/>
    <p:sldId id="274" r:id="rId5"/>
    <p:sldId id="260" r:id="rId6"/>
    <p:sldId id="273" r:id="rId7"/>
    <p:sldId id="266" r:id="rId8"/>
    <p:sldId id="271" r:id="rId9"/>
    <p:sldId id="267" r:id="rId10"/>
    <p:sldId id="272" r:id="rId11"/>
    <p:sldId id="269" r:id="rId12"/>
    <p:sldId id="270" r:id="rId13"/>
    <p:sldId id="278" r:id="rId14"/>
    <p:sldId id="279" r:id="rId15"/>
    <p:sldId id="276" r:id="rId16"/>
    <p:sldId id="280" r:id="rId17"/>
    <p:sldId id="275" r:id="rId18"/>
    <p:sldId id="28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95" autoAdjust="0"/>
    <p:restoredTop sz="94660"/>
  </p:normalViewPr>
  <p:slideViewPr>
    <p:cSldViewPr>
      <p:cViewPr varScale="1">
        <p:scale>
          <a:sx n="110" d="100"/>
          <a:sy n="110" d="100"/>
        </p:scale>
        <p:origin x="160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1" d="100"/>
        <a:sy n="61" d="100"/>
      </p:scale>
      <p:origin x="0" y="2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618B5-F6CF-4DBB-B434-F4F33A574DF5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D53BE-6FB0-480F-975B-C1526EFA5A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994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D53BE-6FB0-480F-975B-C1526EFA5AF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240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D53BE-6FB0-480F-975B-C1526EFA5AF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20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D53BE-6FB0-480F-975B-C1526EFA5AF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324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D53BE-6FB0-480F-975B-C1526EFA5AF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247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D53BE-6FB0-480F-975B-C1526EFA5AFC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058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D53BE-6FB0-480F-975B-C1526EFA5AFC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68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808210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682195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881015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119008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689299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675660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052550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020983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497873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079094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022667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A9FBF-E137-4FDE-980F-3FC327E62D4C}" type="datetimeFigureOut">
              <a:rPr lang="ru-RU" smtClean="0"/>
              <a:pPr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B40CF-C525-46F9-A3D0-DECDE8649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98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  <p:sldLayoutId id="2147484092" r:id="rId9"/>
    <p:sldLayoutId id="2147484093" r:id="rId10"/>
    <p:sldLayoutId id="2147484094" r:id="rId11"/>
  </p:sldLayoutIdLst>
  <p:transition spd="med">
    <p:wheel spokes="8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5.pn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08614" y="1772816"/>
            <a:ext cx="535386" cy="1800000"/>
          </a:xfrm>
          <a:prstGeom prst="rect">
            <a:avLst/>
          </a:prstGeom>
          <a:noFill/>
        </p:spPr>
      </p:pic>
      <p:pic>
        <p:nvPicPr>
          <p:cNvPr id="12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4772259" y="5690307"/>
            <a:ext cx="535386" cy="1800000"/>
          </a:xfrm>
          <a:prstGeom prst="rect">
            <a:avLst/>
          </a:prstGeom>
          <a:noFill/>
        </p:spPr>
      </p:pic>
      <p:pic>
        <p:nvPicPr>
          <p:cNvPr id="13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2972059" y="5690307"/>
            <a:ext cx="535386" cy="1800000"/>
          </a:xfrm>
          <a:prstGeom prst="rect">
            <a:avLst/>
          </a:prstGeom>
          <a:noFill/>
        </p:spPr>
      </p:pic>
      <p:pic>
        <p:nvPicPr>
          <p:cNvPr id="14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171859" y="5690307"/>
            <a:ext cx="535386" cy="1800000"/>
          </a:xfrm>
          <a:prstGeom prst="rect">
            <a:avLst/>
          </a:prstGeom>
          <a:noFill/>
        </p:spPr>
      </p:pic>
      <p:pic>
        <p:nvPicPr>
          <p:cNvPr id="16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08614" y="3573016"/>
            <a:ext cx="535386" cy="1800000"/>
          </a:xfrm>
          <a:prstGeom prst="rect">
            <a:avLst/>
          </a:prstGeom>
          <a:noFill/>
        </p:spPr>
      </p:pic>
      <p:pic>
        <p:nvPicPr>
          <p:cNvPr id="17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0" y="5058000"/>
            <a:ext cx="535386" cy="1800000"/>
          </a:xfrm>
          <a:prstGeom prst="rect">
            <a:avLst/>
          </a:prstGeom>
          <a:noFill/>
        </p:spPr>
      </p:pic>
      <p:pic>
        <p:nvPicPr>
          <p:cNvPr id="18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0" y="3573016"/>
            <a:ext cx="535386" cy="1800000"/>
          </a:xfrm>
          <a:prstGeom prst="rect">
            <a:avLst/>
          </a:prstGeom>
          <a:noFill/>
        </p:spPr>
      </p:pic>
      <p:pic>
        <p:nvPicPr>
          <p:cNvPr id="19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0" y="1772816"/>
            <a:ext cx="535386" cy="1800000"/>
          </a:xfrm>
          <a:prstGeom prst="rect">
            <a:avLst/>
          </a:prstGeom>
          <a:noFill/>
        </p:spPr>
      </p:pic>
      <p:pic>
        <p:nvPicPr>
          <p:cNvPr id="20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0" y="0"/>
            <a:ext cx="535386" cy="1800000"/>
          </a:xfrm>
          <a:prstGeom prst="rect">
            <a:avLst/>
          </a:prstGeom>
          <a:noFill/>
        </p:spPr>
      </p:pic>
      <p:pic>
        <p:nvPicPr>
          <p:cNvPr id="21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6572459" y="5690307"/>
            <a:ext cx="535386" cy="1800000"/>
          </a:xfrm>
          <a:prstGeom prst="rect">
            <a:avLst/>
          </a:prstGeom>
          <a:noFill/>
        </p:spPr>
      </p:pic>
      <p:pic>
        <p:nvPicPr>
          <p:cNvPr id="22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1171859" y="-632307"/>
            <a:ext cx="535386" cy="1800000"/>
          </a:xfrm>
          <a:prstGeom prst="rect">
            <a:avLst/>
          </a:prstGeom>
          <a:noFill/>
        </p:spPr>
      </p:pic>
      <p:pic>
        <p:nvPicPr>
          <p:cNvPr id="23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2972059" y="-632307"/>
            <a:ext cx="535386" cy="1800000"/>
          </a:xfrm>
          <a:prstGeom prst="rect">
            <a:avLst/>
          </a:prstGeom>
          <a:noFill/>
        </p:spPr>
      </p:pic>
      <p:pic>
        <p:nvPicPr>
          <p:cNvPr id="24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742435" y="5672459"/>
            <a:ext cx="535386" cy="1835696"/>
          </a:xfrm>
          <a:prstGeom prst="rect">
            <a:avLst/>
          </a:prstGeom>
          <a:noFill/>
        </p:spPr>
      </p:pic>
      <p:pic>
        <p:nvPicPr>
          <p:cNvPr id="25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6572459" y="-632307"/>
            <a:ext cx="535386" cy="1800000"/>
          </a:xfrm>
          <a:prstGeom prst="rect">
            <a:avLst/>
          </a:prstGeom>
          <a:noFill/>
        </p:spPr>
      </p:pic>
      <p:pic>
        <p:nvPicPr>
          <p:cNvPr id="26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4772259" y="-632307"/>
            <a:ext cx="535386" cy="1800000"/>
          </a:xfrm>
          <a:prstGeom prst="rect">
            <a:avLst/>
          </a:prstGeom>
          <a:noFill/>
        </p:spPr>
      </p:pic>
      <p:pic>
        <p:nvPicPr>
          <p:cNvPr id="27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7778439" y="-614151"/>
            <a:ext cx="535386" cy="1763688"/>
          </a:xfrm>
          <a:prstGeom prst="rect">
            <a:avLst/>
          </a:prstGeom>
          <a:noFill/>
        </p:spPr>
      </p:pic>
      <p:sp>
        <p:nvSpPr>
          <p:cNvPr id="28" name="Прямоугольник 27"/>
          <p:cNvSpPr/>
          <p:nvPr/>
        </p:nvSpPr>
        <p:spPr>
          <a:xfrm>
            <a:off x="467544" y="1124744"/>
            <a:ext cx="813690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рівнянь з двома                змінними як математична </a:t>
            </a:r>
          </a:p>
          <a:p>
            <a:pPr algn="ctr">
              <a:lnSpc>
                <a:spcPct val="150000"/>
              </a:lnSpc>
            </a:pPr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uk-UA" sz="4400" b="1" dirty="0" err="1" smtClean="0">
                <a:latin typeface="Times New Roman" pitchFamily="18" charset="0"/>
                <a:cs typeface="Times New Roman" pitchFamily="18" charset="0"/>
              </a:rPr>
              <a:t>прикладно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ї</a:t>
            </a:r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задачі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04448" y="0"/>
            <a:ext cx="535386" cy="1800000"/>
          </a:xfrm>
          <a:prstGeom prst="rect">
            <a:avLst/>
          </a:prstGeom>
          <a:noFill/>
        </p:spPr>
      </p:pic>
      <p:pic>
        <p:nvPicPr>
          <p:cNvPr id="15" name="Picture 2" descr="C:\Users\ASUS\Desktop\images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08614" y="5058000"/>
            <a:ext cx="535386" cy="1800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764704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Алгоритм розв’язання задачі за допомогою</a:t>
            </a:r>
          </a:p>
          <a:p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системи двох рівнянь:</a:t>
            </a:r>
          </a:p>
          <a:p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</a:t>
            </a:r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позначити невідомі величини (шукані або</a:t>
            </a:r>
          </a:p>
          <a:p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ті, через які можна виразити шукані величини)</a:t>
            </a:r>
          </a:p>
          <a:p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змінними х і у;</a:t>
            </a:r>
          </a:p>
          <a:p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</a:t>
            </a:r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виділити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умовою задачі дві ситуац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ії</a:t>
            </a:r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описати ці ситуації за допомогою системи двох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рівнянь - створити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математичну модель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задачі; 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язати систему рівнянь;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) перевірити, чи задовольняють розв</a:t>
            </a:r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язки 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системи умову задачі;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6)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записати відповідь.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671909"/>
            <a:ext cx="1805830" cy="540000"/>
          </a:xfrm>
          <a:prstGeom prst="rect">
            <a:avLst/>
          </a:prstGeom>
          <a:noFill/>
        </p:spPr>
      </p:pic>
      <p:pic>
        <p:nvPicPr>
          <p:cNvPr id="6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05830" cy="540000"/>
          </a:xfrm>
          <a:prstGeom prst="rect">
            <a:avLst/>
          </a:prstGeom>
          <a:noFill/>
        </p:spPr>
      </p:pic>
      <p:pic>
        <p:nvPicPr>
          <p:cNvPr id="7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5430067"/>
            <a:ext cx="1805830" cy="540000"/>
          </a:xfrm>
          <a:prstGeom prst="rect">
            <a:avLst/>
          </a:prstGeom>
          <a:noFill/>
        </p:spPr>
      </p:pic>
      <p:pic>
        <p:nvPicPr>
          <p:cNvPr id="8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4277939"/>
            <a:ext cx="1805830" cy="540000"/>
          </a:xfrm>
          <a:prstGeom prst="rect">
            <a:avLst/>
          </a:prstGeom>
          <a:noFill/>
        </p:spPr>
      </p:pic>
      <p:pic>
        <p:nvPicPr>
          <p:cNvPr id="9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2477739"/>
            <a:ext cx="1805830" cy="540000"/>
          </a:xfrm>
          <a:prstGeom prst="rect">
            <a:avLst/>
          </a:prstGeom>
          <a:noFill/>
        </p:spPr>
      </p:pic>
      <p:pic>
        <p:nvPicPr>
          <p:cNvPr id="10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3563888" y="0"/>
            <a:ext cx="1805830" cy="540000"/>
          </a:xfrm>
          <a:prstGeom prst="rect">
            <a:avLst/>
          </a:prstGeom>
          <a:noFill/>
        </p:spPr>
      </p:pic>
      <p:pic>
        <p:nvPicPr>
          <p:cNvPr id="11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763688" y="0"/>
            <a:ext cx="1805830" cy="540000"/>
          </a:xfrm>
          <a:prstGeom prst="rect">
            <a:avLst/>
          </a:prstGeom>
          <a:noFill/>
        </p:spPr>
      </p:pic>
      <p:pic>
        <p:nvPicPr>
          <p:cNvPr id="12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5286051"/>
            <a:ext cx="1805830" cy="540000"/>
          </a:xfrm>
          <a:prstGeom prst="rect">
            <a:avLst/>
          </a:prstGeom>
          <a:noFill/>
        </p:spPr>
      </p:pic>
      <p:pic>
        <p:nvPicPr>
          <p:cNvPr id="13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4205931"/>
            <a:ext cx="1805830" cy="540000"/>
          </a:xfrm>
          <a:prstGeom prst="rect">
            <a:avLst/>
          </a:prstGeom>
          <a:noFill/>
        </p:spPr>
      </p:pic>
      <p:pic>
        <p:nvPicPr>
          <p:cNvPr id="14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2405731"/>
            <a:ext cx="1805830" cy="540000"/>
          </a:xfrm>
          <a:prstGeom prst="rect">
            <a:avLst/>
          </a:prstGeom>
          <a:noFill/>
        </p:spPr>
      </p:pic>
      <p:pic>
        <p:nvPicPr>
          <p:cNvPr id="15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18000"/>
            <a:ext cx="1805830" cy="540000"/>
          </a:xfrm>
          <a:prstGeom prst="rect">
            <a:avLst/>
          </a:prstGeom>
          <a:noFill/>
        </p:spPr>
      </p:pic>
      <p:pic>
        <p:nvPicPr>
          <p:cNvPr id="17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5364088" y="0"/>
            <a:ext cx="1805830" cy="540000"/>
          </a:xfrm>
          <a:prstGeom prst="rect">
            <a:avLst/>
          </a:prstGeom>
          <a:noFill/>
        </p:spPr>
      </p:pic>
      <p:pic>
        <p:nvPicPr>
          <p:cNvPr id="5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632915"/>
            <a:ext cx="1805830" cy="540000"/>
          </a:xfrm>
          <a:prstGeom prst="rect">
            <a:avLst/>
          </a:prstGeom>
          <a:noFill/>
        </p:spPr>
      </p:pic>
      <p:pic>
        <p:nvPicPr>
          <p:cNvPr id="19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318000"/>
            <a:ext cx="1979712" cy="540000"/>
          </a:xfrm>
          <a:prstGeom prst="rect">
            <a:avLst/>
          </a:prstGeom>
          <a:noFill/>
        </p:spPr>
      </p:pic>
      <p:pic>
        <p:nvPicPr>
          <p:cNvPr id="20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6318000"/>
            <a:ext cx="1805830" cy="540000"/>
          </a:xfrm>
          <a:prstGeom prst="rect">
            <a:avLst/>
          </a:prstGeom>
          <a:noFill/>
        </p:spPr>
      </p:pic>
      <p:pic>
        <p:nvPicPr>
          <p:cNvPr id="21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6318000"/>
            <a:ext cx="1805830" cy="540000"/>
          </a:xfrm>
          <a:prstGeom prst="rect">
            <a:avLst/>
          </a:prstGeom>
          <a:noFill/>
        </p:spPr>
      </p:pic>
      <p:pic>
        <p:nvPicPr>
          <p:cNvPr id="22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6318000"/>
            <a:ext cx="1805830" cy="540000"/>
          </a:xfrm>
          <a:prstGeom prst="rect">
            <a:avLst/>
          </a:prstGeom>
          <a:noFill/>
        </p:spPr>
      </p:pic>
      <p:pic>
        <p:nvPicPr>
          <p:cNvPr id="16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7164288" y="0"/>
            <a:ext cx="1979712" cy="540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8136904" cy="50783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Обрати правильну математичну модель задачі, позначивши за х км довжину шляху, який пройшла перша група, а за у км – друга. </a:t>
            </a:r>
          </a:p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Із пункту А вийшли одночасно дві групи туристів. 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   група попрямувала на північ, а інша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схід.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4 години відстань між ними становила 24 км, 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причому перша група пройшла на 2 км більше.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якою швидкістю йшла кожна група?</a:t>
            </a:r>
          </a:p>
          <a:p>
            <a:pPr algn="ctr"/>
            <a:endParaRPr lang="uk-UA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а)   х-у=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         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  х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                    </a:t>
            </a:r>
            <a:endParaRPr lang="uk-UA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            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576     </a:t>
            </a:r>
          </a:p>
          <a:p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/>
              <a:t>  </a:t>
            </a:r>
            <a:endParaRPr lang="ru-RU" sz="2400" dirty="0"/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1331640" y="4149080"/>
            <a:ext cx="252000" cy="720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3491880" y="4149080"/>
            <a:ext cx="252000" cy="720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Левая фигурная скобка 4"/>
          <p:cNvSpPr/>
          <p:nvPr/>
        </p:nvSpPr>
        <p:spPr>
          <a:xfrm>
            <a:off x="1331640" y="5085184"/>
            <a:ext cx="252000" cy="720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3563888" y="5085184"/>
            <a:ext cx="252000" cy="720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4941168"/>
            <a:ext cx="1741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 х-у=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75656" y="5373216"/>
            <a:ext cx="21034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576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63888" y="5373216"/>
            <a:ext cx="17281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4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+4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24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31840" y="4941168"/>
            <a:ext cx="1552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х-у=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99592" y="4941168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в)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987824" y="4941168"/>
            <a:ext cx="6479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г)</a:t>
            </a:r>
            <a:endParaRPr lang="ru-RU" sz="2800" dirty="0"/>
          </a:p>
        </p:txBody>
      </p:sp>
      <p:pic>
        <p:nvPicPr>
          <p:cNvPr id="38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868436" y="868438"/>
            <a:ext cx="2276873" cy="540000"/>
          </a:xfrm>
          <a:prstGeom prst="rect">
            <a:avLst/>
          </a:prstGeom>
          <a:noFill/>
        </p:spPr>
      </p:pic>
      <p:pic>
        <p:nvPicPr>
          <p:cNvPr id="39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735564" y="868436"/>
            <a:ext cx="2276873" cy="540000"/>
          </a:xfrm>
          <a:prstGeom prst="rect">
            <a:avLst/>
          </a:prstGeom>
          <a:noFill/>
        </p:spPr>
      </p:pic>
      <p:pic>
        <p:nvPicPr>
          <p:cNvPr id="41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868435" y="5233541"/>
            <a:ext cx="2276873" cy="540000"/>
          </a:xfrm>
          <a:prstGeom prst="rect">
            <a:avLst/>
          </a:prstGeom>
          <a:noFill/>
        </p:spPr>
      </p:pic>
      <p:pic>
        <p:nvPicPr>
          <p:cNvPr id="42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868437" y="3073301"/>
            <a:ext cx="2276873" cy="540000"/>
          </a:xfrm>
          <a:prstGeom prst="rect">
            <a:avLst/>
          </a:prstGeom>
          <a:noFill/>
        </p:spPr>
      </p:pic>
      <p:pic>
        <p:nvPicPr>
          <p:cNvPr id="40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6318000"/>
            <a:ext cx="2276873" cy="540000"/>
          </a:xfrm>
          <a:prstGeom prst="rect">
            <a:avLst/>
          </a:prstGeom>
          <a:noFill/>
        </p:spPr>
      </p:pic>
      <p:pic>
        <p:nvPicPr>
          <p:cNvPr id="43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76873" cy="540000"/>
          </a:xfrm>
          <a:prstGeom prst="rect">
            <a:avLst/>
          </a:prstGeom>
          <a:noFill/>
        </p:spPr>
      </p:pic>
      <p:pic>
        <p:nvPicPr>
          <p:cNvPr id="44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4499992" y="6318000"/>
            <a:ext cx="2276873" cy="540000"/>
          </a:xfrm>
          <a:prstGeom prst="rect">
            <a:avLst/>
          </a:prstGeom>
          <a:noFill/>
        </p:spPr>
      </p:pic>
      <p:pic>
        <p:nvPicPr>
          <p:cNvPr id="45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267744" y="6318000"/>
            <a:ext cx="2276873" cy="540000"/>
          </a:xfrm>
          <a:prstGeom prst="rect">
            <a:avLst/>
          </a:prstGeom>
          <a:noFill/>
        </p:spPr>
      </p:pic>
      <p:pic>
        <p:nvPicPr>
          <p:cNvPr id="46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699558" y="5413561"/>
            <a:ext cx="2348883" cy="540000"/>
          </a:xfrm>
          <a:prstGeom prst="rect">
            <a:avLst/>
          </a:prstGeom>
          <a:noFill/>
        </p:spPr>
      </p:pic>
      <p:pic>
        <p:nvPicPr>
          <p:cNvPr id="47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735563" y="3145309"/>
            <a:ext cx="2276873" cy="540000"/>
          </a:xfrm>
          <a:prstGeom prst="rect">
            <a:avLst/>
          </a:prstGeom>
          <a:noFill/>
        </p:spPr>
      </p:pic>
      <p:pic>
        <p:nvPicPr>
          <p:cNvPr id="48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6732240" y="6318000"/>
            <a:ext cx="2411760" cy="540000"/>
          </a:xfrm>
          <a:prstGeom prst="rect">
            <a:avLst/>
          </a:prstGeom>
          <a:noFill/>
        </p:spPr>
      </p:pic>
      <p:pic>
        <p:nvPicPr>
          <p:cNvPr id="50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0"/>
            <a:ext cx="2411760" cy="540000"/>
          </a:xfrm>
          <a:prstGeom prst="rect">
            <a:avLst/>
          </a:prstGeom>
          <a:noFill/>
        </p:spPr>
      </p:pic>
      <p:pic>
        <p:nvPicPr>
          <p:cNvPr id="51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0"/>
            <a:ext cx="2276873" cy="540000"/>
          </a:xfrm>
          <a:prstGeom prst="rect">
            <a:avLst/>
          </a:prstGeom>
          <a:noFill/>
        </p:spPr>
      </p:pic>
      <p:pic>
        <p:nvPicPr>
          <p:cNvPr id="52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2276873" cy="540000"/>
          </a:xfrm>
          <a:prstGeom prst="rect">
            <a:avLst/>
          </a:prstGeom>
          <a:noFill/>
        </p:spPr>
      </p:pic>
      <p:cxnSp>
        <p:nvCxnSpPr>
          <p:cNvPr id="29" name="Прямая соединительная линия 28"/>
          <p:cNvCxnSpPr/>
          <p:nvPr/>
        </p:nvCxnSpPr>
        <p:spPr>
          <a:xfrm>
            <a:off x="827584" y="3789040"/>
            <a:ext cx="4536504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29947" y="2502979"/>
            <a:ext cx="1872208" cy="555898"/>
          </a:xfrm>
          <a:prstGeom prst="rect">
            <a:avLst/>
          </a:prstGeom>
          <a:noFill/>
        </p:spPr>
      </p:pic>
      <p:pic>
        <p:nvPicPr>
          <p:cNvPr id="6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622151" y="4339183"/>
            <a:ext cx="1800200" cy="555898"/>
          </a:xfrm>
          <a:prstGeom prst="rect">
            <a:avLst/>
          </a:prstGeom>
          <a:noFill/>
        </p:spPr>
      </p:pic>
      <p:pic>
        <p:nvPicPr>
          <p:cNvPr id="7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658155" y="2502979"/>
            <a:ext cx="1872208" cy="555898"/>
          </a:xfrm>
          <a:prstGeom prst="rect">
            <a:avLst/>
          </a:prstGeom>
          <a:noFill/>
        </p:spPr>
      </p:pic>
      <p:pic>
        <p:nvPicPr>
          <p:cNvPr id="8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29947" y="4375187"/>
            <a:ext cx="1872208" cy="555898"/>
          </a:xfrm>
          <a:prstGeom prst="rect">
            <a:avLst/>
          </a:prstGeom>
          <a:noFill/>
        </p:spPr>
      </p:pic>
      <p:pic>
        <p:nvPicPr>
          <p:cNvPr id="10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3491880" y="0"/>
            <a:ext cx="1722116" cy="540000"/>
          </a:xfrm>
          <a:prstGeom prst="rect">
            <a:avLst/>
          </a:prstGeom>
          <a:noFill/>
        </p:spPr>
      </p:pic>
      <p:pic>
        <p:nvPicPr>
          <p:cNvPr id="11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1763688" y="0"/>
            <a:ext cx="1722116" cy="540000"/>
          </a:xfrm>
          <a:prstGeom prst="rect">
            <a:avLst/>
          </a:prstGeom>
          <a:noFill/>
        </p:spPr>
      </p:pic>
      <p:pic>
        <p:nvPicPr>
          <p:cNvPr id="12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763688" cy="540000"/>
          </a:xfrm>
          <a:prstGeom prst="rect">
            <a:avLst/>
          </a:prstGeom>
          <a:noFill/>
        </p:spPr>
      </p:pic>
      <p:pic>
        <p:nvPicPr>
          <p:cNvPr id="13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5220072" y="0"/>
            <a:ext cx="1821508" cy="540000"/>
          </a:xfrm>
          <a:prstGeom prst="rect">
            <a:avLst/>
          </a:prstGeom>
          <a:noFill/>
        </p:spPr>
      </p:pic>
      <p:pic>
        <p:nvPicPr>
          <p:cNvPr id="14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0"/>
            <a:ext cx="2060934" cy="540000"/>
          </a:xfrm>
          <a:prstGeom prst="rect">
            <a:avLst/>
          </a:prstGeom>
          <a:noFill/>
        </p:spPr>
      </p:pic>
      <p:pic>
        <p:nvPicPr>
          <p:cNvPr id="15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50700" y="6318000"/>
            <a:ext cx="1722116" cy="540000"/>
          </a:xfrm>
          <a:prstGeom prst="rect">
            <a:avLst/>
          </a:prstGeom>
          <a:noFill/>
        </p:spPr>
      </p:pic>
      <p:pic>
        <p:nvPicPr>
          <p:cNvPr id="16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1763688" y="6318000"/>
            <a:ext cx="1722116" cy="540000"/>
          </a:xfrm>
          <a:prstGeom prst="rect">
            <a:avLst/>
          </a:prstGeom>
          <a:noFill/>
        </p:spPr>
      </p:pic>
      <p:pic>
        <p:nvPicPr>
          <p:cNvPr id="17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3470572" y="6318000"/>
            <a:ext cx="1722116" cy="540000"/>
          </a:xfrm>
          <a:prstGeom prst="rect">
            <a:avLst/>
          </a:prstGeom>
          <a:noFill/>
        </p:spPr>
      </p:pic>
      <p:pic>
        <p:nvPicPr>
          <p:cNvPr id="18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5198764" y="6318000"/>
            <a:ext cx="1722116" cy="540000"/>
          </a:xfrm>
          <a:prstGeom prst="rect">
            <a:avLst/>
          </a:prstGeom>
          <a:noFill/>
        </p:spPr>
      </p:pic>
      <p:pic>
        <p:nvPicPr>
          <p:cNvPr id="19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6941110" y="6318000"/>
            <a:ext cx="1807354" cy="540000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683568" y="692696"/>
            <a:ext cx="77768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endParaRPr lang="ru-RU" sz="3600" dirty="0"/>
          </a:p>
        </p:txBody>
      </p:sp>
      <p:pic>
        <p:nvPicPr>
          <p:cNvPr id="9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79643" y="5693643"/>
            <a:ext cx="1772816" cy="555898"/>
          </a:xfrm>
          <a:prstGeom prst="rect">
            <a:avLst/>
          </a:prstGeom>
          <a:noFill/>
        </p:spPr>
      </p:pic>
      <p:pic>
        <p:nvPicPr>
          <p:cNvPr id="5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658155" y="5643947"/>
            <a:ext cx="1872208" cy="555898"/>
          </a:xfrm>
          <a:prstGeom prst="rect">
            <a:avLst/>
          </a:prstGeom>
          <a:noFill/>
        </p:spPr>
      </p:pic>
      <p:pic>
        <p:nvPicPr>
          <p:cNvPr id="4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29947" y="658155"/>
            <a:ext cx="1872208" cy="555898"/>
          </a:xfrm>
          <a:prstGeom prst="rect">
            <a:avLst/>
          </a:prstGeom>
          <a:noFill/>
        </p:spPr>
      </p:pic>
      <p:pic>
        <p:nvPicPr>
          <p:cNvPr id="2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658155" y="658155"/>
            <a:ext cx="1872208" cy="555898"/>
          </a:xfrm>
          <a:prstGeom prst="rect">
            <a:avLst/>
          </a:prstGeom>
          <a:noFill/>
        </p:spPr>
      </p:pic>
      <p:sp>
        <p:nvSpPr>
          <p:cNvPr id="21" name="Блок-схема: узел 20"/>
          <p:cNvSpPr/>
          <p:nvPr/>
        </p:nvSpPr>
        <p:spPr>
          <a:xfrm flipH="1" flipV="1">
            <a:off x="1259632" y="5733256"/>
            <a:ext cx="108024" cy="108000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 rot="10800000">
            <a:off x="1259632" y="2060848"/>
            <a:ext cx="144000" cy="360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 rot="16200000">
            <a:off x="2771648" y="4365256"/>
            <a:ext cx="144000" cy="28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99592" y="5589240"/>
            <a:ext cx="648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99592" y="1412776"/>
            <a:ext cx="10081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Пн.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355976" y="5445224"/>
            <a:ext cx="8643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Сх.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 rot="16200000">
            <a:off x="948652" y="4028013"/>
            <a:ext cx="12891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1група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123728" y="5229200"/>
            <a:ext cx="13789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група</a:t>
            </a:r>
            <a:endParaRPr lang="ru-RU" sz="2800" dirty="0">
              <a:solidFill>
                <a:srgbClr val="002060"/>
              </a:solidFill>
            </a:endParaRPr>
          </a:p>
        </p:txBody>
      </p:sp>
      <p:cxnSp>
        <p:nvCxnSpPr>
          <p:cNvPr id="30" name="Прямая соединительная линия 29"/>
          <p:cNvCxnSpPr>
            <a:stCxn id="22" idx="2"/>
            <a:endCxn id="23" idx="2"/>
          </p:cNvCxnSpPr>
          <p:nvPr/>
        </p:nvCxnSpPr>
        <p:spPr>
          <a:xfrm>
            <a:off x="1331632" y="2060848"/>
            <a:ext cx="2952016" cy="37444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 rot="16200000">
            <a:off x="471651" y="3928949"/>
            <a:ext cx="10086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 км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123728" y="5733256"/>
            <a:ext cx="13681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 км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 rot="3140617">
            <a:off x="2479119" y="3435673"/>
            <a:ext cx="12137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24 км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907705" y="692696"/>
            <a:ext cx="67687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Нехай х км</a:t>
            </a:r>
            <a:r>
              <a:rPr lang="uk-UA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довжина шляху, який пройшла</a:t>
            </a:r>
          </a:p>
          <a:p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перша група,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а у км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друга. Перше рівняння 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системи матиме вигляд: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                          х-у=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2. (Чому?)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Схематично зображуємо шляхи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обидвох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груп і з’єднуємо їх кінці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відрізком. Друге рівняння  системи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матиме вигляд: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+у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?)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Математичною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моделлю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дано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ї прикладної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задачі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система: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у=2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</a:p>
        </p:txBody>
      </p:sp>
      <p:sp>
        <p:nvSpPr>
          <p:cNvPr id="47" name="Левая фигурная скобка 46"/>
          <p:cNvSpPr/>
          <p:nvPr/>
        </p:nvSpPr>
        <p:spPr>
          <a:xfrm>
            <a:off x="5580112" y="5373216"/>
            <a:ext cx="180000" cy="684000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652120" y="5661248"/>
            <a:ext cx="15006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+у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=576</a:t>
            </a:r>
            <a:endParaRPr lang="ru-RU" sz="2400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796427" y="796430"/>
            <a:ext cx="2132855" cy="540000"/>
          </a:xfrm>
          <a:prstGeom prst="rect">
            <a:avLst/>
          </a:prstGeom>
          <a:noFill/>
        </p:spPr>
      </p:pic>
      <p:pic>
        <p:nvPicPr>
          <p:cNvPr id="3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18000"/>
            <a:ext cx="2132855" cy="540000"/>
          </a:xfrm>
          <a:prstGeom prst="rect">
            <a:avLst/>
          </a:prstGeom>
          <a:noFill/>
        </p:spPr>
      </p:pic>
      <p:pic>
        <p:nvPicPr>
          <p:cNvPr id="4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796428" y="5017516"/>
            <a:ext cx="2132855" cy="540000"/>
          </a:xfrm>
          <a:prstGeom prst="rect">
            <a:avLst/>
          </a:prstGeom>
          <a:noFill/>
        </p:spPr>
      </p:pic>
      <p:pic>
        <p:nvPicPr>
          <p:cNvPr id="5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796428" y="2929284"/>
            <a:ext cx="2132855" cy="540000"/>
          </a:xfrm>
          <a:prstGeom prst="rect">
            <a:avLst/>
          </a:prstGeom>
          <a:noFill/>
        </p:spPr>
      </p:pic>
      <p:pic>
        <p:nvPicPr>
          <p:cNvPr id="6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32855" cy="540000"/>
          </a:xfrm>
          <a:prstGeom prst="rect">
            <a:avLst/>
          </a:prstGeom>
          <a:noFill/>
        </p:spPr>
      </p:pic>
      <p:pic>
        <p:nvPicPr>
          <p:cNvPr id="7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6300192" y="6318000"/>
            <a:ext cx="2132855" cy="540000"/>
          </a:xfrm>
          <a:prstGeom prst="rect">
            <a:avLst/>
          </a:prstGeom>
          <a:noFill/>
        </p:spPr>
      </p:pic>
      <p:pic>
        <p:nvPicPr>
          <p:cNvPr id="8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4211960" y="6318000"/>
            <a:ext cx="2132855" cy="540000"/>
          </a:xfrm>
          <a:prstGeom prst="rect">
            <a:avLst/>
          </a:prstGeom>
          <a:noFill/>
        </p:spPr>
      </p:pic>
      <p:pic>
        <p:nvPicPr>
          <p:cNvPr id="9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123728" y="6318000"/>
            <a:ext cx="2132855" cy="540000"/>
          </a:xfrm>
          <a:prstGeom prst="rect">
            <a:avLst/>
          </a:prstGeom>
          <a:noFill/>
        </p:spPr>
      </p:pic>
      <p:pic>
        <p:nvPicPr>
          <p:cNvPr id="10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6804247" y="6318000"/>
            <a:ext cx="2339752" cy="540000"/>
          </a:xfrm>
          <a:prstGeom prst="rect">
            <a:avLst/>
          </a:prstGeom>
          <a:noFill/>
        </p:spPr>
      </p:pic>
      <p:pic>
        <p:nvPicPr>
          <p:cNvPr id="11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807572" y="5017516"/>
            <a:ext cx="2132855" cy="540000"/>
          </a:xfrm>
          <a:prstGeom prst="rect">
            <a:avLst/>
          </a:prstGeom>
          <a:noFill/>
        </p:spPr>
      </p:pic>
      <p:pic>
        <p:nvPicPr>
          <p:cNvPr id="12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807573" y="2929284"/>
            <a:ext cx="2132855" cy="540000"/>
          </a:xfrm>
          <a:prstGeom prst="rect">
            <a:avLst/>
          </a:prstGeom>
          <a:noFill/>
        </p:spPr>
      </p:pic>
      <p:pic>
        <p:nvPicPr>
          <p:cNvPr id="13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807573" y="796428"/>
            <a:ext cx="2132855" cy="540000"/>
          </a:xfrm>
          <a:prstGeom prst="rect">
            <a:avLst/>
          </a:prstGeom>
          <a:noFill/>
        </p:spPr>
      </p:pic>
      <p:pic>
        <p:nvPicPr>
          <p:cNvPr id="14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1145" y="0"/>
            <a:ext cx="2132855" cy="540000"/>
          </a:xfrm>
          <a:prstGeom prst="rect">
            <a:avLst/>
          </a:prstGeom>
          <a:noFill/>
        </p:spPr>
      </p:pic>
      <p:pic>
        <p:nvPicPr>
          <p:cNvPr id="15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0"/>
            <a:ext cx="2304256" cy="540000"/>
          </a:xfrm>
          <a:prstGeom prst="rect">
            <a:avLst/>
          </a:prstGeom>
          <a:noFill/>
        </p:spPr>
      </p:pic>
      <p:pic>
        <p:nvPicPr>
          <p:cNvPr id="16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0"/>
            <a:ext cx="2132855" cy="540000"/>
          </a:xfrm>
          <a:prstGeom prst="rect">
            <a:avLst/>
          </a:prstGeom>
          <a:noFill/>
        </p:spPr>
      </p:pic>
      <p:pic>
        <p:nvPicPr>
          <p:cNvPr id="17" name="Picture 2" descr="C:\Users\ASUS\Desktop\Без назван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0"/>
            <a:ext cx="2132855" cy="540000"/>
          </a:xfrm>
          <a:prstGeom prst="rect">
            <a:avLst/>
          </a:prstGeom>
          <a:noFill/>
        </p:spPr>
      </p:pic>
      <p:sp>
        <p:nvSpPr>
          <p:cNvPr id="18" name="Прямоугольник 17"/>
          <p:cNvSpPr/>
          <p:nvPr/>
        </p:nvSpPr>
        <p:spPr>
          <a:xfrm>
            <a:off x="539553" y="548680"/>
            <a:ext cx="8064895" cy="790985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Задача  </a:t>
            </a:r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14.3         </a:t>
            </a:r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Розв’язання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Нехай  х м</a:t>
            </a:r>
            <a:r>
              <a:rPr lang="uk-UA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довжина ділянки, а у м</a:t>
            </a:r>
            <a:r>
              <a:rPr lang="uk-UA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ширина.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х м</a:t>
            </a:r>
          </a:p>
          <a:p>
            <a:pPr marL="457200" indent="-457200">
              <a:buAutoNum type="arabicParenR"/>
            </a:pPr>
            <a:endParaRPr lang="uk-UA" sz="2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у м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</a:t>
            </a:r>
          </a:p>
          <a:p>
            <a:pPr marL="457200" indent="-457200"/>
            <a:endParaRPr lang="uk-UA" sz="2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2) Оскільки ділянка має прямокутну форму, то її площа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дорівнює добутку довжини на ширину. Складаємо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перше рівняння системи: ху=2400.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Огорожа навколо ділянки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периметр прямокутника. 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Складаємо друге рівняння системи: 2х+2у=220.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3) Математичною моделлю даної прикладної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задачі є 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система:     ху=2400                  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2(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х+у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)=220.      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</a:t>
            </a:r>
          </a:p>
          <a:p>
            <a:pPr marL="457200" indent="-457200"/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ru-RU" sz="2400" dirty="0"/>
          </a:p>
        </p:txBody>
      </p:sp>
      <p:sp>
        <p:nvSpPr>
          <p:cNvPr id="19" name="Левая фигурная скобка 18"/>
          <p:cNvSpPr/>
          <p:nvPr/>
        </p:nvSpPr>
        <p:spPr>
          <a:xfrm>
            <a:off x="2267744" y="5517232"/>
            <a:ext cx="252000" cy="612000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491880" y="1844824"/>
            <a:ext cx="2880000" cy="108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12800" y="5365936"/>
            <a:ext cx="1980000" cy="554400"/>
          </a:xfrm>
          <a:prstGeom prst="rect">
            <a:avLst/>
          </a:prstGeom>
          <a:noFill/>
        </p:spPr>
      </p:pic>
      <p:pic>
        <p:nvPicPr>
          <p:cNvPr id="5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6303600"/>
            <a:ext cx="1980000" cy="554400"/>
          </a:xfrm>
          <a:prstGeom prst="rect">
            <a:avLst/>
          </a:prstGeom>
          <a:noFill/>
        </p:spPr>
      </p:pic>
      <p:pic>
        <p:nvPicPr>
          <p:cNvPr id="6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6303600"/>
            <a:ext cx="1980000" cy="554400"/>
          </a:xfrm>
          <a:prstGeom prst="rect">
            <a:avLst/>
          </a:prstGeom>
          <a:noFill/>
        </p:spPr>
      </p:pic>
      <p:pic>
        <p:nvPicPr>
          <p:cNvPr id="7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6303600"/>
            <a:ext cx="1980000" cy="554400"/>
          </a:xfrm>
          <a:prstGeom prst="rect">
            <a:avLst/>
          </a:prstGeom>
          <a:noFill/>
        </p:spPr>
      </p:pic>
      <p:pic>
        <p:nvPicPr>
          <p:cNvPr id="10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5364088" y="0"/>
            <a:ext cx="1980000" cy="554400"/>
          </a:xfrm>
          <a:prstGeom prst="rect">
            <a:avLst/>
          </a:prstGeom>
          <a:noFill/>
        </p:spPr>
      </p:pic>
      <p:pic>
        <p:nvPicPr>
          <p:cNvPr id="11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3563888" y="0"/>
            <a:ext cx="1980000" cy="554400"/>
          </a:xfrm>
          <a:prstGeom prst="rect">
            <a:avLst/>
          </a:prstGeom>
          <a:noFill/>
        </p:spPr>
      </p:pic>
      <p:pic>
        <p:nvPicPr>
          <p:cNvPr id="12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763688" y="0"/>
            <a:ext cx="1980000" cy="554400"/>
          </a:xfrm>
          <a:prstGeom prst="rect">
            <a:avLst/>
          </a:prstGeom>
          <a:noFill/>
        </p:spPr>
      </p:pic>
      <p:pic>
        <p:nvPicPr>
          <p:cNvPr id="14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12800" y="4213808"/>
            <a:ext cx="1980000" cy="554400"/>
          </a:xfrm>
          <a:prstGeom prst="rect">
            <a:avLst/>
          </a:prstGeom>
          <a:noFill/>
        </p:spPr>
      </p:pic>
      <p:pic>
        <p:nvPicPr>
          <p:cNvPr id="15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12800" y="2413608"/>
            <a:ext cx="1980000" cy="554400"/>
          </a:xfrm>
          <a:prstGeom prst="rect">
            <a:avLst/>
          </a:prstGeom>
          <a:noFill/>
        </p:spPr>
      </p:pic>
      <p:pic>
        <p:nvPicPr>
          <p:cNvPr id="2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12800" y="712800"/>
            <a:ext cx="1980000" cy="554400"/>
          </a:xfrm>
          <a:prstGeom prst="rect">
            <a:avLst/>
          </a:prstGeom>
          <a:noFill/>
        </p:spPr>
      </p:pic>
      <p:pic>
        <p:nvPicPr>
          <p:cNvPr id="8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03600"/>
            <a:ext cx="1980000" cy="554400"/>
          </a:xfrm>
          <a:prstGeom prst="rect">
            <a:avLst/>
          </a:prstGeom>
          <a:noFill/>
        </p:spPr>
      </p:pic>
      <p:pic>
        <p:nvPicPr>
          <p:cNvPr id="13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1980000" cy="554400"/>
          </a:xfrm>
          <a:prstGeom prst="rect">
            <a:avLst/>
          </a:prstGeom>
          <a:noFill/>
        </p:spPr>
      </p:pic>
      <p:pic>
        <p:nvPicPr>
          <p:cNvPr id="16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76800" y="5590800"/>
            <a:ext cx="1980000" cy="554400"/>
          </a:xfrm>
          <a:prstGeom prst="rect">
            <a:avLst/>
          </a:prstGeom>
          <a:noFill/>
        </p:spPr>
      </p:pic>
      <p:pic>
        <p:nvPicPr>
          <p:cNvPr id="18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76800" y="4285816"/>
            <a:ext cx="1980000" cy="554400"/>
          </a:xfrm>
          <a:prstGeom prst="rect">
            <a:avLst/>
          </a:prstGeom>
          <a:noFill/>
        </p:spPr>
      </p:pic>
      <p:pic>
        <p:nvPicPr>
          <p:cNvPr id="19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76800" y="2485616"/>
            <a:ext cx="1980000" cy="554400"/>
          </a:xfrm>
          <a:prstGeom prst="rect">
            <a:avLst/>
          </a:prstGeom>
          <a:noFill/>
        </p:spPr>
      </p:pic>
      <p:pic>
        <p:nvPicPr>
          <p:cNvPr id="20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76800" y="712800"/>
            <a:ext cx="1980000" cy="554400"/>
          </a:xfrm>
          <a:prstGeom prst="rect">
            <a:avLst/>
          </a:prstGeom>
          <a:noFill/>
        </p:spPr>
      </p:pic>
      <p:pic>
        <p:nvPicPr>
          <p:cNvPr id="9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7164000" y="0"/>
            <a:ext cx="1980000" cy="554400"/>
          </a:xfrm>
          <a:prstGeom prst="rect">
            <a:avLst/>
          </a:prstGeom>
          <a:noFill/>
        </p:spPr>
      </p:pic>
      <p:pic>
        <p:nvPicPr>
          <p:cNvPr id="4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000" y="6303600"/>
            <a:ext cx="1980000" cy="554400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611560" y="692696"/>
            <a:ext cx="78488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arenR" startAt="4"/>
            </a:pP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ху=2400                 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ху=2400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х=110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2(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х+у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)=220  :2        х+у=110         (110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у)у=2400</a:t>
            </a:r>
          </a:p>
          <a:p>
            <a:pPr>
              <a:lnSpc>
                <a:spcPct val="150000"/>
              </a:lnSpc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110у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²=2400;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²+110у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2400=0;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110у+2400=0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зведене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квадратне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рівняння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(а=1; в=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110; с=2400).</a:t>
            </a:r>
          </a:p>
          <a:p>
            <a:pPr>
              <a:lnSpc>
                <a:spcPct val="150000"/>
              </a:lnSpc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За оберненою теоремою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Вієта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+у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=110       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=30         х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=110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=110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30=80;  </a:t>
            </a:r>
          </a:p>
          <a:p>
            <a:pPr>
              <a:lnSpc>
                <a:spcPct val="150000"/>
              </a:lnSpc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=2400       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=80         х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=110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=110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80=30. </a:t>
            </a:r>
          </a:p>
          <a:p>
            <a:pPr>
              <a:lnSpc>
                <a:spcPct val="150000"/>
              </a:lnSpc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(30;80), (80;30)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uk-UA" sz="24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язки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системи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5) Умову задачі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задовільняє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розв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язок (80;30).</a:t>
            </a:r>
          </a:p>
          <a:p>
            <a:pPr>
              <a:lnSpc>
                <a:spcPct val="150000"/>
              </a:lnSpc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6) Відповідь: 80м, 30м.</a:t>
            </a:r>
          </a:p>
          <a:p>
            <a:pPr>
              <a:lnSpc>
                <a:spcPct val="150000"/>
              </a:lnSpc>
            </a:pP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22" name="Левая фигурная скобка 21"/>
          <p:cNvSpPr/>
          <p:nvPr/>
        </p:nvSpPr>
        <p:spPr>
          <a:xfrm>
            <a:off x="1043608" y="908720"/>
            <a:ext cx="252000" cy="864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2771800" y="1484784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Левая фигурная скобка 26"/>
          <p:cNvSpPr/>
          <p:nvPr/>
        </p:nvSpPr>
        <p:spPr>
          <a:xfrm>
            <a:off x="3491880" y="908720"/>
            <a:ext cx="252000" cy="828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Левая фигурная скобка 27"/>
          <p:cNvSpPr/>
          <p:nvPr/>
        </p:nvSpPr>
        <p:spPr>
          <a:xfrm>
            <a:off x="5292080" y="908720"/>
            <a:ext cx="252000" cy="828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Левая фигурная скобка 30"/>
          <p:cNvSpPr/>
          <p:nvPr/>
        </p:nvSpPr>
        <p:spPr>
          <a:xfrm>
            <a:off x="1043608" y="3645024"/>
            <a:ext cx="252000" cy="828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Левая фигурная скобка 31"/>
          <p:cNvSpPr/>
          <p:nvPr/>
        </p:nvSpPr>
        <p:spPr>
          <a:xfrm>
            <a:off x="2771800" y="3645024"/>
            <a:ext cx="252000" cy="828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451226" y="451226"/>
            <a:ext cx="1440000" cy="537548"/>
          </a:xfrm>
          <a:prstGeom prst="rect">
            <a:avLst/>
          </a:prstGeom>
          <a:noFill/>
        </p:spPr>
      </p:pic>
      <p:pic>
        <p:nvPicPr>
          <p:cNvPr id="3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8155226" y="451226"/>
            <a:ext cx="1440000" cy="537548"/>
          </a:xfrm>
          <a:prstGeom prst="rect">
            <a:avLst/>
          </a:prstGeom>
          <a:noFill/>
        </p:spPr>
      </p:pic>
      <p:pic>
        <p:nvPicPr>
          <p:cNvPr id="4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451226" y="5869226"/>
            <a:ext cx="1440000" cy="537548"/>
          </a:xfrm>
          <a:prstGeom prst="rect">
            <a:avLst/>
          </a:prstGeom>
          <a:noFill/>
        </p:spPr>
      </p:pic>
      <p:pic>
        <p:nvPicPr>
          <p:cNvPr id="5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451226" y="4744322"/>
            <a:ext cx="1440000" cy="537548"/>
          </a:xfrm>
          <a:prstGeom prst="rect">
            <a:avLst/>
          </a:prstGeom>
          <a:noFill/>
        </p:spPr>
      </p:pic>
      <p:pic>
        <p:nvPicPr>
          <p:cNvPr id="6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451226" y="3304162"/>
            <a:ext cx="1440000" cy="537548"/>
          </a:xfrm>
          <a:prstGeom prst="rect">
            <a:avLst/>
          </a:prstGeom>
          <a:noFill/>
        </p:spPr>
      </p:pic>
      <p:pic>
        <p:nvPicPr>
          <p:cNvPr id="7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451226" y="1864002"/>
            <a:ext cx="1440000" cy="537548"/>
          </a:xfrm>
          <a:prstGeom prst="rect">
            <a:avLst/>
          </a:prstGeom>
          <a:noFill/>
        </p:spPr>
      </p:pic>
      <p:pic>
        <p:nvPicPr>
          <p:cNvPr id="9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8155226" y="5869226"/>
            <a:ext cx="1440000" cy="537548"/>
          </a:xfrm>
          <a:prstGeom prst="rect">
            <a:avLst/>
          </a:prstGeom>
          <a:noFill/>
        </p:spPr>
      </p:pic>
      <p:pic>
        <p:nvPicPr>
          <p:cNvPr id="10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8155226" y="4744322"/>
            <a:ext cx="1440000" cy="537548"/>
          </a:xfrm>
          <a:prstGeom prst="rect">
            <a:avLst/>
          </a:prstGeom>
          <a:noFill/>
        </p:spPr>
      </p:pic>
      <p:pic>
        <p:nvPicPr>
          <p:cNvPr id="11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8155226" y="3304162"/>
            <a:ext cx="1440000" cy="537548"/>
          </a:xfrm>
          <a:prstGeom prst="rect">
            <a:avLst/>
          </a:prstGeom>
          <a:noFill/>
        </p:spPr>
      </p:pic>
      <p:pic>
        <p:nvPicPr>
          <p:cNvPr id="12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8155226" y="1864002"/>
            <a:ext cx="1440000" cy="537548"/>
          </a:xfrm>
          <a:prstGeom prst="rect">
            <a:avLst/>
          </a:prstGeom>
          <a:noFill/>
        </p:spPr>
      </p:pic>
      <p:pic>
        <p:nvPicPr>
          <p:cNvPr id="13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7704000" y="0"/>
            <a:ext cx="1440000" cy="537548"/>
          </a:xfrm>
          <a:prstGeom prst="rect">
            <a:avLst/>
          </a:prstGeom>
          <a:noFill/>
        </p:spPr>
      </p:pic>
      <p:pic>
        <p:nvPicPr>
          <p:cNvPr id="14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7164288" y="0"/>
            <a:ext cx="1440000" cy="537548"/>
          </a:xfrm>
          <a:prstGeom prst="rect">
            <a:avLst/>
          </a:prstGeom>
          <a:noFill/>
        </p:spPr>
      </p:pic>
      <p:pic>
        <p:nvPicPr>
          <p:cNvPr id="15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5724128" y="0"/>
            <a:ext cx="1440000" cy="537548"/>
          </a:xfrm>
          <a:prstGeom prst="rect">
            <a:avLst/>
          </a:prstGeom>
          <a:noFill/>
        </p:spPr>
      </p:pic>
      <p:pic>
        <p:nvPicPr>
          <p:cNvPr id="16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4283968" y="0"/>
            <a:ext cx="1440000" cy="537548"/>
          </a:xfrm>
          <a:prstGeom prst="rect">
            <a:avLst/>
          </a:prstGeom>
          <a:noFill/>
        </p:spPr>
      </p:pic>
      <p:pic>
        <p:nvPicPr>
          <p:cNvPr id="17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2843808" y="0"/>
            <a:ext cx="1440000" cy="537548"/>
          </a:xfrm>
          <a:prstGeom prst="rect">
            <a:avLst/>
          </a:prstGeom>
          <a:noFill/>
        </p:spPr>
      </p:pic>
      <p:pic>
        <p:nvPicPr>
          <p:cNvPr id="18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1403648" y="0"/>
            <a:ext cx="1440000" cy="537548"/>
          </a:xfrm>
          <a:prstGeom prst="rect">
            <a:avLst/>
          </a:prstGeom>
          <a:noFill/>
        </p:spPr>
      </p:pic>
      <p:pic>
        <p:nvPicPr>
          <p:cNvPr id="19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0" y="0"/>
            <a:ext cx="1440000" cy="537548"/>
          </a:xfrm>
          <a:prstGeom prst="rect">
            <a:avLst/>
          </a:prstGeom>
          <a:noFill/>
        </p:spPr>
      </p:pic>
      <p:pic>
        <p:nvPicPr>
          <p:cNvPr id="20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04000" y="6320452"/>
            <a:ext cx="1440000" cy="537548"/>
          </a:xfrm>
          <a:prstGeom prst="rect">
            <a:avLst/>
          </a:prstGeom>
          <a:noFill/>
        </p:spPr>
      </p:pic>
      <p:pic>
        <p:nvPicPr>
          <p:cNvPr id="21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6320452"/>
            <a:ext cx="1440000" cy="537548"/>
          </a:xfrm>
          <a:prstGeom prst="rect">
            <a:avLst/>
          </a:prstGeom>
          <a:noFill/>
        </p:spPr>
      </p:pic>
      <p:pic>
        <p:nvPicPr>
          <p:cNvPr id="22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320452"/>
            <a:ext cx="1440000" cy="537548"/>
          </a:xfrm>
          <a:prstGeom prst="rect">
            <a:avLst/>
          </a:prstGeom>
          <a:noFill/>
        </p:spPr>
      </p:pic>
      <p:pic>
        <p:nvPicPr>
          <p:cNvPr id="23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6320452"/>
            <a:ext cx="1440000" cy="537548"/>
          </a:xfrm>
          <a:prstGeom prst="rect">
            <a:avLst/>
          </a:prstGeom>
          <a:noFill/>
        </p:spPr>
      </p:pic>
      <p:pic>
        <p:nvPicPr>
          <p:cNvPr id="24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6320452"/>
            <a:ext cx="1440000" cy="537548"/>
          </a:xfrm>
          <a:prstGeom prst="rect">
            <a:avLst/>
          </a:prstGeom>
          <a:noFill/>
        </p:spPr>
      </p:pic>
      <p:pic>
        <p:nvPicPr>
          <p:cNvPr id="25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6320452"/>
            <a:ext cx="1440000" cy="537548"/>
          </a:xfrm>
          <a:prstGeom prst="rect">
            <a:avLst/>
          </a:prstGeom>
          <a:noFill/>
        </p:spPr>
      </p:pic>
      <p:pic>
        <p:nvPicPr>
          <p:cNvPr id="26" name="Picture 2" descr="C:\Users\ASUS\Desktop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20452"/>
            <a:ext cx="1440000" cy="537548"/>
          </a:xfrm>
          <a:prstGeom prst="rect">
            <a:avLst/>
          </a:prstGeom>
          <a:noFill/>
        </p:spPr>
      </p:pic>
      <p:sp>
        <p:nvSpPr>
          <p:cNvPr id="27" name="Прямоугольник 26"/>
          <p:cNvSpPr/>
          <p:nvPr/>
        </p:nvSpPr>
        <p:spPr>
          <a:xfrm>
            <a:off x="611560" y="476672"/>
            <a:ext cx="18939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Задача 14.18</a:t>
            </a:r>
            <a:endParaRPr lang="ru-RU" sz="24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491880" y="476672"/>
            <a:ext cx="23382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Розв’язання. </a:t>
            </a:r>
            <a:endParaRPr lang="ru-RU" sz="28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539552" y="764704"/>
            <a:ext cx="806489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Нехай х м/</a:t>
            </a:r>
            <a:r>
              <a:rPr lang="uk-UA" sz="24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хв</a:t>
            </a:r>
            <a:r>
              <a:rPr lang="uk-UA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швидкість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</a:t>
            </a:r>
            <a:r>
              <a:rPr lang="uk-UA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 ковзаняра, а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 м/хв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го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(х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&gt;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у).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2) Один ковзаняр пробігає коло швидше за іншого на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24с=24/60хв=2/5хв (різниця в часі 2/5хв). Тоді час, за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який 1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й ковзаняр пробігає коло дорівнює 800/х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, а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час 2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800/у хв. Складаємо перше рівняння системи:  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800/у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800/х=2/5.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1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й ковзаняр наздоганяє 2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го кожні 8хв. За цей час 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він пробігає відстань 8х м. 2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ий ковзаняр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8у м. 1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ий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ковзаняр наздожене 2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го, коли пробіжить повне коло.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Складаємо друге рівняння системи: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8х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8у=800.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3) М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атематичною моделлю дано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ї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задачі є система: </a:t>
            </a:r>
          </a:p>
          <a:p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800/у</a:t>
            </a:r>
            <a:r>
              <a:rPr lang="uk-UA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800/х=2/5</a:t>
            </a:r>
          </a:p>
          <a:p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8х</a:t>
            </a:r>
            <a:r>
              <a:rPr lang="uk-UA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8у=800.                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30" name="Левая фигурная скобка 29"/>
          <p:cNvSpPr/>
          <p:nvPr/>
        </p:nvSpPr>
        <p:spPr>
          <a:xfrm>
            <a:off x="3563888" y="5589240"/>
            <a:ext cx="252000" cy="684000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6156176" y="0"/>
            <a:ext cx="1718228" cy="540000"/>
          </a:xfrm>
          <a:prstGeom prst="rect">
            <a:avLst/>
          </a:prstGeom>
          <a:noFill/>
        </p:spPr>
      </p:pic>
      <p:pic>
        <p:nvPicPr>
          <p:cNvPr id="4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7164288" y="0"/>
            <a:ext cx="1718228" cy="540000"/>
          </a:xfrm>
          <a:prstGeom prst="rect">
            <a:avLst/>
          </a:prstGeom>
          <a:noFill/>
        </p:spPr>
      </p:pic>
      <p:pic>
        <p:nvPicPr>
          <p:cNvPr id="5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4788024" y="0"/>
            <a:ext cx="1718228" cy="540000"/>
          </a:xfrm>
          <a:prstGeom prst="rect">
            <a:avLst/>
          </a:prstGeom>
          <a:noFill/>
        </p:spPr>
      </p:pic>
      <p:pic>
        <p:nvPicPr>
          <p:cNvPr id="6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3059832" y="0"/>
            <a:ext cx="1718228" cy="540000"/>
          </a:xfrm>
          <a:prstGeom prst="rect">
            <a:avLst/>
          </a:prstGeom>
          <a:noFill/>
        </p:spPr>
      </p:pic>
      <p:pic>
        <p:nvPicPr>
          <p:cNvPr id="7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691680" y="0"/>
            <a:ext cx="1718228" cy="540000"/>
          </a:xfrm>
          <a:prstGeom prst="rect">
            <a:avLst/>
          </a:prstGeom>
          <a:noFill/>
        </p:spPr>
      </p:pic>
      <p:pic>
        <p:nvPicPr>
          <p:cNvPr id="9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589114" y="5314258"/>
            <a:ext cx="1718228" cy="540000"/>
          </a:xfrm>
          <a:prstGeom prst="rect">
            <a:avLst/>
          </a:prstGeom>
          <a:noFill/>
        </p:spPr>
      </p:pic>
      <p:pic>
        <p:nvPicPr>
          <p:cNvPr id="10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589114" y="3946106"/>
            <a:ext cx="1718228" cy="540000"/>
          </a:xfrm>
          <a:prstGeom prst="rect">
            <a:avLst/>
          </a:prstGeom>
          <a:noFill/>
        </p:spPr>
      </p:pic>
      <p:pic>
        <p:nvPicPr>
          <p:cNvPr id="11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589114" y="2289922"/>
            <a:ext cx="1718228" cy="540000"/>
          </a:xfrm>
          <a:prstGeom prst="rect">
            <a:avLst/>
          </a:prstGeom>
          <a:noFill/>
        </p:spPr>
      </p:pic>
      <p:pic>
        <p:nvPicPr>
          <p:cNvPr id="2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589114" y="589114"/>
            <a:ext cx="1718228" cy="540000"/>
          </a:xfrm>
          <a:prstGeom prst="rect">
            <a:avLst/>
          </a:prstGeom>
          <a:noFill/>
        </p:spPr>
      </p:pic>
      <p:pic>
        <p:nvPicPr>
          <p:cNvPr id="12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6318000"/>
            <a:ext cx="1718228" cy="540000"/>
          </a:xfrm>
          <a:prstGeom prst="rect">
            <a:avLst/>
          </a:prstGeom>
          <a:noFill/>
        </p:spPr>
      </p:pic>
      <p:pic>
        <p:nvPicPr>
          <p:cNvPr id="13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014886" y="5728886"/>
            <a:ext cx="1718228" cy="540000"/>
          </a:xfrm>
          <a:prstGeom prst="rect">
            <a:avLst/>
          </a:prstGeom>
          <a:noFill/>
        </p:spPr>
      </p:pic>
      <p:pic>
        <p:nvPicPr>
          <p:cNvPr id="14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014886" y="5026226"/>
            <a:ext cx="1718228" cy="540000"/>
          </a:xfrm>
          <a:prstGeom prst="rect">
            <a:avLst/>
          </a:prstGeom>
          <a:noFill/>
        </p:spPr>
      </p:pic>
      <p:pic>
        <p:nvPicPr>
          <p:cNvPr id="15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014886" y="3658074"/>
            <a:ext cx="1718228" cy="540000"/>
          </a:xfrm>
          <a:prstGeom prst="rect">
            <a:avLst/>
          </a:prstGeom>
          <a:noFill/>
        </p:spPr>
      </p:pic>
      <p:pic>
        <p:nvPicPr>
          <p:cNvPr id="16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014886" y="2289922"/>
            <a:ext cx="1718228" cy="540000"/>
          </a:xfrm>
          <a:prstGeom prst="rect">
            <a:avLst/>
          </a:prstGeom>
          <a:noFill/>
        </p:spPr>
      </p:pic>
      <p:pic>
        <p:nvPicPr>
          <p:cNvPr id="17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014886" y="589114"/>
            <a:ext cx="1718228" cy="540000"/>
          </a:xfrm>
          <a:prstGeom prst="rect">
            <a:avLst/>
          </a:prstGeom>
          <a:noFill/>
        </p:spPr>
      </p:pic>
      <p:pic>
        <p:nvPicPr>
          <p:cNvPr id="8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1718228" cy="540000"/>
          </a:xfrm>
          <a:prstGeom prst="rect">
            <a:avLst/>
          </a:prstGeom>
          <a:noFill/>
        </p:spPr>
      </p:pic>
      <p:pic>
        <p:nvPicPr>
          <p:cNvPr id="18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7425772" y="6318000"/>
            <a:ext cx="1718228" cy="540000"/>
          </a:xfrm>
          <a:prstGeom prst="rect">
            <a:avLst/>
          </a:prstGeom>
          <a:noFill/>
        </p:spPr>
      </p:pic>
      <p:pic>
        <p:nvPicPr>
          <p:cNvPr id="19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6228184" y="6318000"/>
            <a:ext cx="1718228" cy="540000"/>
          </a:xfrm>
          <a:prstGeom prst="rect">
            <a:avLst/>
          </a:prstGeom>
          <a:noFill/>
        </p:spPr>
      </p:pic>
      <p:pic>
        <p:nvPicPr>
          <p:cNvPr id="20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4788024" y="6318000"/>
            <a:ext cx="1718228" cy="540000"/>
          </a:xfrm>
          <a:prstGeom prst="rect">
            <a:avLst/>
          </a:prstGeom>
          <a:noFill/>
        </p:spPr>
      </p:pic>
      <p:pic>
        <p:nvPicPr>
          <p:cNvPr id="21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3059832" y="6318000"/>
            <a:ext cx="1718228" cy="540000"/>
          </a:xfrm>
          <a:prstGeom prst="rect">
            <a:avLst/>
          </a:prstGeom>
          <a:noFill/>
        </p:spPr>
      </p:pic>
      <p:pic>
        <p:nvPicPr>
          <p:cNvPr id="22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691680" y="6318000"/>
            <a:ext cx="1718228" cy="540000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683568" y="692696"/>
            <a:ext cx="799288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4)    800     800     2       800х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800у 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2      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5(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800х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800у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)=2ху       </a:t>
            </a:r>
          </a:p>
          <a:p>
            <a:pPr marL="457200" indent="-45720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у         х       5             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ух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5       х=100+у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8х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8у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800  :8        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у=100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4000х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4000у=2ху  :2     2000х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2000у=ху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х=100+у                        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х=100+у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х=100+у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2000(100+у)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2000у=(100+у)у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200000+2000у-2000у=100у+у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100у+200000=0;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²+100у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200000=0; у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=400, у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500.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х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=100+у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=100+400=500, х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=100+у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=100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500=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400.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(500;400), (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400;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500)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uk-UA" sz="24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язки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системи.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5) (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400;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500)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задовільняє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умову задачі.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6) Відповідь: 500 м/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, 400 м/хв.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uk-UA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  <a:p>
            <a:endParaRPr lang="uk-UA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ru-RU" sz="2400" dirty="0"/>
          </a:p>
        </p:txBody>
      </p:sp>
      <p:sp>
        <p:nvSpPr>
          <p:cNvPr id="24" name="Левая фигурная скобка 23"/>
          <p:cNvSpPr/>
          <p:nvPr/>
        </p:nvSpPr>
        <p:spPr>
          <a:xfrm>
            <a:off x="1115616" y="764704"/>
            <a:ext cx="252000" cy="1044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1331640" y="11247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123728" y="1124744"/>
            <a:ext cx="4320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915816" y="1124744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Равно 57"/>
          <p:cNvSpPr/>
          <p:nvPr/>
        </p:nvSpPr>
        <p:spPr>
          <a:xfrm>
            <a:off x="2627784" y="1052736"/>
            <a:ext cx="288000" cy="180000"/>
          </a:xfrm>
          <a:prstGeom prst="mathEqual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1835696" y="1124744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Левая фигурная скобка 62"/>
          <p:cNvSpPr/>
          <p:nvPr/>
        </p:nvSpPr>
        <p:spPr>
          <a:xfrm>
            <a:off x="3419872" y="791741"/>
            <a:ext cx="252000" cy="1044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3635896" y="1124744"/>
            <a:ext cx="12961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Равно 67"/>
          <p:cNvSpPr/>
          <p:nvPr/>
        </p:nvSpPr>
        <p:spPr>
          <a:xfrm>
            <a:off x="5004048" y="1052736"/>
            <a:ext cx="288000" cy="180000"/>
          </a:xfrm>
          <a:prstGeom prst="mathEqual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5364088" y="1124744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71800" y="1556792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Левая фигурная скобка 72"/>
          <p:cNvSpPr/>
          <p:nvPr/>
        </p:nvSpPr>
        <p:spPr>
          <a:xfrm>
            <a:off x="5868144" y="764704"/>
            <a:ext cx="252000" cy="684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Левая фигурная скобка 73"/>
          <p:cNvSpPr/>
          <p:nvPr/>
        </p:nvSpPr>
        <p:spPr>
          <a:xfrm>
            <a:off x="1115616" y="2204864"/>
            <a:ext cx="252000" cy="684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>
            <a:off x="3635896" y="2276872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Левая фигурная скобка 79"/>
          <p:cNvSpPr/>
          <p:nvPr/>
        </p:nvSpPr>
        <p:spPr>
          <a:xfrm>
            <a:off x="4139952" y="2204864"/>
            <a:ext cx="252000" cy="684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Левая фигурная скобка 80"/>
          <p:cNvSpPr/>
          <p:nvPr/>
        </p:nvSpPr>
        <p:spPr>
          <a:xfrm>
            <a:off x="1115616" y="3356992"/>
            <a:ext cx="252000" cy="684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3" name="Прямая соединительная линия 82"/>
          <p:cNvCxnSpPr/>
          <p:nvPr/>
        </p:nvCxnSpPr>
        <p:spPr>
          <a:xfrm flipV="1">
            <a:off x="2267744" y="4077072"/>
            <a:ext cx="648072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flipV="1">
            <a:off x="3131840" y="4077072"/>
            <a:ext cx="648072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8604000" y="3573016"/>
            <a:ext cx="540000" cy="1791063"/>
          </a:xfrm>
          <a:prstGeom prst="rect">
            <a:avLst/>
          </a:prstGeom>
          <a:noFill/>
        </p:spPr>
      </p:pic>
      <p:pic>
        <p:nvPicPr>
          <p:cNvPr id="3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8601301" y="5373215"/>
            <a:ext cx="542695" cy="1484780"/>
          </a:xfrm>
          <a:prstGeom prst="rect">
            <a:avLst/>
          </a:prstGeom>
          <a:noFill/>
        </p:spPr>
      </p:pic>
      <p:pic>
        <p:nvPicPr>
          <p:cNvPr id="4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0000" cy="1791063"/>
          </a:xfrm>
          <a:prstGeom prst="rect">
            <a:avLst/>
          </a:prstGeom>
          <a:noFill/>
        </p:spPr>
      </p:pic>
      <p:pic>
        <p:nvPicPr>
          <p:cNvPr id="5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8604000" y="1772816"/>
            <a:ext cx="540000" cy="1791063"/>
          </a:xfrm>
          <a:prstGeom prst="rect">
            <a:avLst/>
          </a:prstGeom>
          <a:noFill/>
        </p:spPr>
      </p:pic>
      <p:pic>
        <p:nvPicPr>
          <p:cNvPr id="6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8604000" y="0"/>
            <a:ext cx="540000" cy="1791063"/>
          </a:xfrm>
          <a:prstGeom prst="rect">
            <a:avLst/>
          </a:prstGeom>
          <a:noFill/>
        </p:spPr>
      </p:pic>
      <p:pic>
        <p:nvPicPr>
          <p:cNvPr id="7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73216"/>
            <a:ext cx="540000" cy="1484784"/>
          </a:xfrm>
          <a:prstGeom prst="rect">
            <a:avLst/>
          </a:prstGeom>
          <a:noFill/>
        </p:spPr>
      </p:pic>
      <p:pic>
        <p:nvPicPr>
          <p:cNvPr id="8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25531" y="-625531"/>
            <a:ext cx="540000" cy="1791063"/>
          </a:xfrm>
          <a:prstGeom prst="rect">
            <a:avLst/>
          </a:prstGeom>
          <a:noFill/>
        </p:spPr>
      </p:pic>
      <p:pic>
        <p:nvPicPr>
          <p:cNvPr id="9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389219" y="-625532"/>
            <a:ext cx="540000" cy="1791063"/>
          </a:xfrm>
          <a:prstGeom prst="rect">
            <a:avLst/>
          </a:prstGeom>
          <a:noFill/>
        </p:spPr>
      </p:pic>
      <p:pic>
        <p:nvPicPr>
          <p:cNvPr id="10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189420" y="-625532"/>
            <a:ext cx="540000" cy="1791063"/>
          </a:xfrm>
          <a:prstGeom prst="rect">
            <a:avLst/>
          </a:prstGeom>
          <a:noFill/>
        </p:spPr>
      </p:pic>
      <p:pic>
        <p:nvPicPr>
          <p:cNvPr id="11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989620" y="-625532"/>
            <a:ext cx="540000" cy="1791063"/>
          </a:xfrm>
          <a:prstGeom prst="rect">
            <a:avLst/>
          </a:prstGeom>
          <a:noFill/>
        </p:spPr>
      </p:pic>
      <p:pic>
        <p:nvPicPr>
          <p:cNvPr id="12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3016"/>
            <a:ext cx="540000" cy="1791063"/>
          </a:xfrm>
          <a:prstGeom prst="rect">
            <a:avLst/>
          </a:prstGeom>
          <a:noFill/>
        </p:spPr>
      </p:pic>
      <p:pic>
        <p:nvPicPr>
          <p:cNvPr id="13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72816"/>
            <a:ext cx="540000" cy="1791063"/>
          </a:xfrm>
          <a:prstGeom prst="rect">
            <a:avLst/>
          </a:prstGeom>
          <a:noFill/>
        </p:spPr>
      </p:pic>
      <p:pic>
        <p:nvPicPr>
          <p:cNvPr id="14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625531" y="5692468"/>
            <a:ext cx="540000" cy="1791063"/>
          </a:xfrm>
          <a:prstGeom prst="rect">
            <a:avLst/>
          </a:prstGeom>
          <a:noFill/>
        </p:spPr>
      </p:pic>
      <p:pic>
        <p:nvPicPr>
          <p:cNvPr id="15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884145" y="-719855"/>
            <a:ext cx="540000" cy="1979712"/>
          </a:xfrm>
          <a:prstGeom prst="rect">
            <a:avLst/>
          </a:prstGeom>
          <a:noFill/>
        </p:spPr>
      </p:pic>
      <p:pic>
        <p:nvPicPr>
          <p:cNvPr id="16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389220" y="5692468"/>
            <a:ext cx="540000" cy="1791063"/>
          </a:xfrm>
          <a:prstGeom prst="rect">
            <a:avLst/>
          </a:prstGeom>
          <a:noFill/>
        </p:spPr>
      </p:pic>
      <p:pic>
        <p:nvPicPr>
          <p:cNvPr id="18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4189420" y="5692468"/>
            <a:ext cx="540000" cy="1791063"/>
          </a:xfrm>
          <a:prstGeom prst="rect">
            <a:avLst/>
          </a:prstGeom>
          <a:noFill/>
        </p:spPr>
      </p:pic>
      <p:pic>
        <p:nvPicPr>
          <p:cNvPr id="19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5989620" y="5692468"/>
            <a:ext cx="540000" cy="1791063"/>
          </a:xfrm>
          <a:prstGeom prst="rect">
            <a:avLst/>
          </a:prstGeom>
          <a:noFill/>
        </p:spPr>
      </p:pic>
      <p:pic>
        <p:nvPicPr>
          <p:cNvPr id="20" name="Picture 2" descr="C:\Users\ASUS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48141" y="5562140"/>
            <a:ext cx="540000" cy="2051719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539552" y="404664"/>
            <a:ext cx="8316416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Задача </a:t>
            </a:r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.23                          </a:t>
            </a:r>
            <a:r>
              <a:rPr lang="uk-UA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Розв’язання. 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1) Нехай опір першого провідника дорівнює х Ом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(R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Ом), 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а другого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 Ом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(R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Ом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2) При паралельному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єднанні двох провідників опір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в електричному колі знаходять за формулою: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1/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R=1/R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+1/R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Складаємо перше рівняння системи: 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1/36=1/х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1/у.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При послідовному з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єднанні двох провідників опір 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в електричному колі знаходять за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формулою: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R=R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+R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Складаємо друге  рівняння системи: 150=х+у.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3) Математичною моделлю даної задачі є  система: 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х+у=150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1/х+1/у=1/36.          </a:t>
            </a:r>
          </a:p>
          <a:p>
            <a:pPr marL="514350" indent="-514350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24" name="Левая фигурная скобка 23"/>
          <p:cNvSpPr/>
          <p:nvPr/>
        </p:nvSpPr>
        <p:spPr>
          <a:xfrm>
            <a:off x="3563888" y="5517232"/>
            <a:ext cx="216000" cy="648000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2405731"/>
            <a:ext cx="1805830" cy="540000"/>
          </a:xfrm>
          <a:prstGeom prst="rect">
            <a:avLst/>
          </a:prstGeom>
          <a:noFill/>
        </p:spPr>
      </p:pic>
      <p:pic>
        <p:nvPicPr>
          <p:cNvPr id="3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4205931"/>
            <a:ext cx="1805830" cy="540000"/>
          </a:xfrm>
          <a:prstGeom prst="rect">
            <a:avLst/>
          </a:prstGeom>
          <a:noFill/>
        </p:spPr>
      </p:pic>
      <p:pic>
        <p:nvPicPr>
          <p:cNvPr id="5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6318000"/>
            <a:ext cx="1805830" cy="540000"/>
          </a:xfrm>
          <a:prstGeom prst="rect">
            <a:avLst/>
          </a:prstGeom>
          <a:noFill/>
        </p:spPr>
      </p:pic>
      <p:pic>
        <p:nvPicPr>
          <p:cNvPr id="6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18000"/>
            <a:ext cx="1805830" cy="540000"/>
          </a:xfrm>
          <a:prstGeom prst="rect">
            <a:avLst/>
          </a:prstGeom>
          <a:noFill/>
        </p:spPr>
      </p:pic>
      <p:pic>
        <p:nvPicPr>
          <p:cNvPr id="7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7092280" y="0"/>
            <a:ext cx="1805830" cy="540000"/>
          </a:xfrm>
          <a:prstGeom prst="rect">
            <a:avLst/>
          </a:prstGeom>
          <a:noFill/>
        </p:spPr>
      </p:pic>
      <p:pic>
        <p:nvPicPr>
          <p:cNvPr id="8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5364088" y="0"/>
            <a:ext cx="1805830" cy="540000"/>
          </a:xfrm>
          <a:prstGeom prst="rect">
            <a:avLst/>
          </a:prstGeom>
          <a:noFill/>
        </p:spPr>
      </p:pic>
      <p:pic>
        <p:nvPicPr>
          <p:cNvPr id="9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3563888" y="0"/>
            <a:ext cx="1805830" cy="540000"/>
          </a:xfrm>
          <a:prstGeom prst="rect">
            <a:avLst/>
          </a:prstGeom>
          <a:noFill/>
        </p:spPr>
      </p:pic>
      <p:pic>
        <p:nvPicPr>
          <p:cNvPr id="10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763688" y="0"/>
            <a:ext cx="1805830" cy="540000"/>
          </a:xfrm>
          <a:prstGeom prst="rect">
            <a:avLst/>
          </a:prstGeom>
          <a:noFill/>
        </p:spPr>
      </p:pic>
      <p:pic>
        <p:nvPicPr>
          <p:cNvPr id="11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05830" cy="540000"/>
          </a:xfrm>
          <a:prstGeom prst="rect">
            <a:avLst/>
          </a:prstGeom>
          <a:noFill/>
        </p:spPr>
      </p:pic>
      <p:pic>
        <p:nvPicPr>
          <p:cNvPr id="13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4205931"/>
            <a:ext cx="1805830" cy="540000"/>
          </a:xfrm>
          <a:prstGeom prst="rect">
            <a:avLst/>
          </a:prstGeom>
          <a:noFill/>
        </p:spPr>
      </p:pic>
      <p:pic>
        <p:nvPicPr>
          <p:cNvPr id="14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2405731"/>
            <a:ext cx="1805830" cy="540000"/>
          </a:xfrm>
          <a:prstGeom prst="rect">
            <a:avLst/>
          </a:prstGeom>
          <a:noFill/>
        </p:spPr>
      </p:pic>
      <p:pic>
        <p:nvPicPr>
          <p:cNvPr id="15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632915"/>
            <a:ext cx="1805830" cy="540000"/>
          </a:xfrm>
          <a:prstGeom prst="rect">
            <a:avLst/>
          </a:prstGeom>
          <a:noFill/>
        </p:spPr>
      </p:pic>
      <p:pic>
        <p:nvPicPr>
          <p:cNvPr id="16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632915"/>
            <a:ext cx="1805830" cy="540000"/>
          </a:xfrm>
          <a:prstGeom prst="rect">
            <a:avLst/>
          </a:prstGeom>
          <a:noFill/>
        </p:spPr>
      </p:pic>
      <p:pic>
        <p:nvPicPr>
          <p:cNvPr id="4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5685085"/>
            <a:ext cx="1805830" cy="540000"/>
          </a:xfrm>
          <a:prstGeom prst="rect">
            <a:avLst/>
          </a:prstGeom>
          <a:noFill/>
        </p:spPr>
      </p:pic>
      <p:pic>
        <p:nvPicPr>
          <p:cNvPr id="18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6318000"/>
            <a:ext cx="1805830" cy="540000"/>
          </a:xfrm>
          <a:prstGeom prst="rect">
            <a:avLst/>
          </a:prstGeom>
          <a:noFill/>
        </p:spPr>
      </p:pic>
      <p:pic>
        <p:nvPicPr>
          <p:cNvPr id="19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6318000"/>
            <a:ext cx="1805830" cy="540000"/>
          </a:xfrm>
          <a:prstGeom prst="rect">
            <a:avLst/>
          </a:prstGeom>
          <a:noFill/>
        </p:spPr>
      </p:pic>
      <p:pic>
        <p:nvPicPr>
          <p:cNvPr id="20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6318000"/>
            <a:ext cx="1805830" cy="540000"/>
          </a:xfrm>
          <a:prstGeom prst="rect">
            <a:avLst/>
          </a:prstGeom>
          <a:noFill/>
        </p:spPr>
      </p:pic>
      <p:pic>
        <p:nvPicPr>
          <p:cNvPr id="12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5685085"/>
            <a:ext cx="1805830" cy="540000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539552" y="692696"/>
            <a:ext cx="6840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22" name="Левая фигурная скобка 21"/>
          <p:cNvSpPr/>
          <p:nvPr/>
        </p:nvSpPr>
        <p:spPr>
          <a:xfrm>
            <a:off x="827584" y="836712"/>
            <a:ext cx="360040" cy="972000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39552" y="692696"/>
            <a:ext cx="8208912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х+у=150          х=150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    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х=150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х=150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1      1       1     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у+х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1     36(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у+х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=ху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36(у+150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у)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=ху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 х      у      36     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ху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36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36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150=(150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у)у; 5400=150у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²;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150у+5400=0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зведене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квадратне рівняння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(а=1; в=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150; с=5400).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За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оберненою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теоремою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Вієта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+у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=150      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=90           х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=150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=150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90=60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=60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=150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=150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60=90.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 Отже, система рівнянь має розв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язки: (60;90), (90;60).</a:t>
            </a:r>
          </a:p>
          <a:p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5) Обидва розв</a:t>
            </a:r>
            <a:r>
              <a:rPr lang="uk-UA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язки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задовільняють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умову задачі.</a:t>
            </a:r>
          </a:p>
          <a:p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6) Відповідь: 60 Ом, 90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uk-UA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uk-UA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endParaRPr lang="uk-UA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043608" y="1484784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люс 29"/>
          <p:cNvSpPr/>
          <p:nvPr/>
        </p:nvSpPr>
        <p:spPr>
          <a:xfrm>
            <a:off x="1403648" y="1412776"/>
            <a:ext cx="216024" cy="216024"/>
          </a:xfrm>
          <a:prstGeom prst="mathPlus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1691680" y="1484784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Равно 31"/>
          <p:cNvSpPr/>
          <p:nvPr/>
        </p:nvSpPr>
        <p:spPr>
          <a:xfrm>
            <a:off x="2051720" y="1412776"/>
            <a:ext cx="252000" cy="180000"/>
          </a:xfrm>
          <a:prstGeom prst="mathEqual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2339752" y="1484784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Левая фигурная скобка 36"/>
          <p:cNvSpPr/>
          <p:nvPr/>
        </p:nvSpPr>
        <p:spPr>
          <a:xfrm>
            <a:off x="2771800" y="836712"/>
            <a:ext cx="360040" cy="972000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2987824" y="1484784"/>
            <a:ext cx="5760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Равно 48"/>
          <p:cNvSpPr/>
          <p:nvPr/>
        </p:nvSpPr>
        <p:spPr>
          <a:xfrm>
            <a:off x="3563888" y="1412776"/>
            <a:ext cx="252000" cy="180000"/>
          </a:xfrm>
          <a:prstGeom prst="mathEqual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3851920" y="1484784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Левая фигурная скобка 50"/>
          <p:cNvSpPr/>
          <p:nvPr/>
        </p:nvSpPr>
        <p:spPr>
          <a:xfrm>
            <a:off x="4211960" y="836712"/>
            <a:ext cx="360040" cy="612000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Левая фигурная скобка 51"/>
          <p:cNvSpPr/>
          <p:nvPr/>
        </p:nvSpPr>
        <p:spPr>
          <a:xfrm>
            <a:off x="827584" y="3356992"/>
            <a:ext cx="288032" cy="720000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V="1">
            <a:off x="6732240" y="1124744"/>
            <a:ext cx="216024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7524328" y="1124744"/>
            <a:ext cx="216024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рямоугольник 62"/>
          <p:cNvSpPr/>
          <p:nvPr/>
        </p:nvSpPr>
        <p:spPr>
          <a:xfrm>
            <a:off x="971600" y="3284984"/>
            <a:ext cx="17345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у</a:t>
            </a:r>
            <a:r>
              <a:rPr lang="uk-UA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=5400</a:t>
            </a:r>
            <a:endParaRPr lang="ru-RU" sz="2400" dirty="0"/>
          </a:p>
        </p:txBody>
      </p:sp>
      <p:sp>
        <p:nvSpPr>
          <p:cNvPr id="64" name="Левая фигурная скобка 63"/>
          <p:cNvSpPr/>
          <p:nvPr/>
        </p:nvSpPr>
        <p:spPr>
          <a:xfrm>
            <a:off x="2555776" y="3356992"/>
            <a:ext cx="288032" cy="684000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Левая фигурная скобка 64"/>
          <p:cNvSpPr/>
          <p:nvPr/>
        </p:nvSpPr>
        <p:spPr>
          <a:xfrm>
            <a:off x="6012160" y="836712"/>
            <a:ext cx="360040" cy="612000"/>
          </a:xfrm>
          <a:prstGeom prst="leftBrac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589114" y="589114"/>
            <a:ext cx="1718228" cy="540000"/>
          </a:xfrm>
          <a:prstGeom prst="rect">
            <a:avLst/>
          </a:prstGeom>
          <a:noFill/>
        </p:spPr>
      </p:pic>
      <p:pic>
        <p:nvPicPr>
          <p:cNvPr id="4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0"/>
            <a:ext cx="1718228" cy="540000"/>
          </a:xfrm>
          <a:prstGeom prst="rect">
            <a:avLst/>
          </a:prstGeom>
          <a:noFill/>
        </p:spPr>
      </p:pic>
      <p:pic>
        <p:nvPicPr>
          <p:cNvPr id="5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0"/>
            <a:ext cx="1718228" cy="540000"/>
          </a:xfrm>
          <a:prstGeom prst="rect">
            <a:avLst/>
          </a:prstGeom>
          <a:noFill/>
        </p:spPr>
      </p:pic>
      <p:pic>
        <p:nvPicPr>
          <p:cNvPr id="6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318000"/>
            <a:ext cx="1718228" cy="540000"/>
          </a:xfrm>
          <a:prstGeom prst="rect">
            <a:avLst/>
          </a:prstGeom>
          <a:noFill/>
        </p:spPr>
      </p:pic>
      <p:pic>
        <p:nvPicPr>
          <p:cNvPr id="7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6318000"/>
            <a:ext cx="1718228" cy="540000"/>
          </a:xfrm>
          <a:prstGeom prst="rect">
            <a:avLst/>
          </a:prstGeom>
          <a:noFill/>
        </p:spPr>
      </p:pic>
      <p:pic>
        <p:nvPicPr>
          <p:cNvPr id="8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6318000"/>
            <a:ext cx="1718228" cy="540000"/>
          </a:xfrm>
          <a:prstGeom prst="rect">
            <a:avLst/>
          </a:prstGeom>
          <a:noFill/>
        </p:spPr>
      </p:pic>
      <p:pic>
        <p:nvPicPr>
          <p:cNvPr id="11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8016526" y="4016474"/>
            <a:ext cx="1714948" cy="540000"/>
          </a:xfrm>
          <a:prstGeom prst="rect">
            <a:avLst/>
          </a:prstGeom>
          <a:noFill/>
        </p:spPr>
      </p:pic>
      <p:pic>
        <p:nvPicPr>
          <p:cNvPr id="12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8014886" y="2289922"/>
            <a:ext cx="1718228" cy="540000"/>
          </a:xfrm>
          <a:prstGeom prst="rect">
            <a:avLst/>
          </a:prstGeom>
          <a:noFill/>
        </p:spPr>
      </p:pic>
      <p:pic>
        <p:nvPicPr>
          <p:cNvPr id="15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589114" y="2289922"/>
            <a:ext cx="1718228" cy="540000"/>
          </a:xfrm>
          <a:prstGeom prst="rect">
            <a:avLst/>
          </a:prstGeom>
          <a:noFill/>
        </p:spPr>
      </p:pic>
      <p:pic>
        <p:nvPicPr>
          <p:cNvPr id="16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6318000"/>
            <a:ext cx="1728192" cy="540000"/>
          </a:xfrm>
          <a:prstGeom prst="rect">
            <a:avLst/>
          </a:prstGeom>
          <a:noFill/>
        </p:spPr>
      </p:pic>
      <p:pic>
        <p:nvPicPr>
          <p:cNvPr id="21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0"/>
            <a:ext cx="1718228" cy="540000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/>
        </p:nvSpPr>
        <p:spPr>
          <a:xfrm>
            <a:off x="1979712" y="548680"/>
            <a:ext cx="499726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Закінчи речення…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3568" y="1340767"/>
            <a:ext cx="78488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1.Системою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рівнянь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другого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степеня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двома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змінними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514350" indent="-514350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2.Розв’язком системи двох рівнянь з двома</a:t>
            </a:r>
          </a:p>
          <a:p>
            <a:pPr marL="514350" indent="-514350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змінними  називається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514350" indent="-514350"/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3.Розв’язати систему означає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514350" indent="-514350"/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4.Які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методи розв’язування систем ви знаєте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5.Чи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всі зі згаданих методів є “зручними” для</a:t>
            </a:r>
          </a:p>
          <a:p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 розв’язування систем рівнянь? </a:t>
            </a:r>
            <a:endParaRPr lang="ru-RU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318000"/>
            <a:ext cx="1718228" cy="540000"/>
          </a:xfrm>
          <a:prstGeom prst="rect">
            <a:avLst/>
          </a:prstGeom>
          <a:noFill/>
        </p:spPr>
      </p:pic>
      <p:pic>
        <p:nvPicPr>
          <p:cNvPr id="10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8014886" y="5728886"/>
            <a:ext cx="1718228" cy="540000"/>
          </a:xfrm>
          <a:prstGeom prst="rect">
            <a:avLst/>
          </a:prstGeom>
          <a:noFill/>
        </p:spPr>
      </p:pic>
      <p:pic>
        <p:nvPicPr>
          <p:cNvPr id="28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0"/>
            <a:ext cx="1718228" cy="540000"/>
          </a:xfrm>
          <a:prstGeom prst="rect">
            <a:avLst/>
          </a:prstGeom>
          <a:noFill/>
        </p:spPr>
      </p:pic>
      <p:pic>
        <p:nvPicPr>
          <p:cNvPr id="30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5772" y="0"/>
            <a:ext cx="1718228" cy="540000"/>
          </a:xfrm>
          <a:prstGeom prst="rect">
            <a:avLst/>
          </a:prstGeom>
          <a:noFill/>
        </p:spPr>
      </p:pic>
      <p:pic>
        <p:nvPicPr>
          <p:cNvPr id="31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589114" y="4018114"/>
            <a:ext cx="1718228" cy="540000"/>
          </a:xfrm>
          <a:prstGeom prst="rect">
            <a:avLst/>
          </a:prstGeom>
          <a:noFill/>
        </p:spPr>
      </p:pic>
      <p:pic>
        <p:nvPicPr>
          <p:cNvPr id="33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589114" y="5728886"/>
            <a:ext cx="1718228" cy="540000"/>
          </a:xfrm>
          <a:prstGeom prst="rect">
            <a:avLst/>
          </a:prstGeom>
          <a:noFill/>
        </p:spPr>
      </p:pic>
      <p:pic>
        <p:nvPicPr>
          <p:cNvPr id="13" name="Picture 2" descr="C:\Users\ASUS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8014886" y="589114"/>
            <a:ext cx="1718228" cy="540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467544" y="0"/>
            <a:ext cx="1980000" cy="554400"/>
          </a:xfrm>
          <a:prstGeom prst="rect">
            <a:avLst/>
          </a:prstGeom>
          <a:noFill/>
        </p:spPr>
      </p:pic>
      <p:pic>
        <p:nvPicPr>
          <p:cNvPr id="4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4067944" y="0"/>
            <a:ext cx="1980000" cy="554400"/>
          </a:xfrm>
          <a:prstGeom prst="rect">
            <a:avLst/>
          </a:prstGeom>
          <a:noFill/>
        </p:spPr>
      </p:pic>
      <p:pic>
        <p:nvPicPr>
          <p:cNvPr id="5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267744" y="0"/>
            <a:ext cx="1980000" cy="554400"/>
          </a:xfrm>
          <a:prstGeom prst="rect">
            <a:avLst/>
          </a:prstGeom>
          <a:noFill/>
        </p:spPr>
      </p:pic>
      <p:pic>
        <p:nvPicPr>
          <p:cNvPr id="6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76800" y="5590800"/>
            <a:ext cx="1980000" cy="554400"/>
          </a:xfrm>
          <a:prstGeom prst="rect">
            <a:avLst/>
          </a:prstGeom>
          <a:noFill/>
        </p:spPr>
      </p:pic>
      <p:pic>
        <p:nvPicPr>
          <p:cNvPr id="7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22684" y="4339932"/>
            <a:ext cx="2088232" cy="554400"/>
          </a:xfrm>
          <a:prstGeom prst="rect">
            <a:avLst/>
          </a:prstGeom>
          <a:noFill/>
        </p:spPr>
      </p:pic>
      <p:pic>
        <p:nvPicPr>
          <p:cNvPr id="8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76800" y="2485616"/>
            <a:ext cx="1980000" cy="554400"/>
          </a:xfrm>
          <a:prstGeom prst="rect">
            <a:avLst/>
          </a:prstGeom>
          <a:noFill/>
        </p:spPr>
      </p:pic>
      <p:pic>
        <p:nvPicPr>
          <p:cNvPr id="11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12800" y="4285816"/>
            <a:ext cx="1980000" cy="554400"/>
          </a:xfrm>
          <a:prstGeom prst="rect">
            <a:avLst/>
          </a:prstGeom>
          <a:noFill/>
        </p:spPr>
      </p:pic>
      <p:pic>
        <p:nvPicPr>
          <p:cNvPr id="12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12800" y="2485616"/>
            <a:ext cx="1980000" cy="554400"/>
          </a:xfrm>
          <a:prstGeom prst="rect">
            <a:avLst/>
          </a:prstGeom>
          <a:noFill/>
        </p:spPr>
      </p:pic>
      <p:pic>
        <p:nvPicPr>
          <p:cNvPr id="13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7164000" y="0"/>
            <a:ext cx="1980000" cy="554400"/>
          </a:xfrm>
          <a:prstGeom prst="rect">
            <a:avLst/>
          </a:prstGeom>
          <a:noFill/>
        </p:spPr>
      </p:pic>
      <p:pic>
        <p:nvPicPr>
          <p:cNvPr id="15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6303600"/>
            <a:ext cx="1980000" cy="554400"/>
          </a:xfrm>
          <a:prstGeom prst="rect">
            <a:avLst/>
          </a:prstGeom>
          <a:noFill/>
        </p:spPr>
      </p:pic>
      <p:pic>
        <p:nvPicPr>
          <p:cNvPr id="16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6303600"/>
            <a:ext cx="1980000" cy="554400"/>
          </a:xfrm>
          <a:prstGeom prst="rect">
            <a:avLst/>
          </a:prstGeom>
          <a:noFill/>
        </p:spPr>
      </p:pic>
      <p:pic>
        <p:nvPicPr>
          <p:cNvPr id="17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6303600"/>
            <a:ext cx="1980000" cy="554400"/>
          </a:xfrm>
          <a:prstGeom prst="rect">
            <a:avLst/>
          </a:prstGeom>
          <a:noFill/>
        </p:spPr>
      </p:pic>
      <p:pic>
        <p:nvPicPr>
          <p:cNvPr id="18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6303600"/>
            <a:ext cx="1980000" cy="554400"/>
          </a:xfrm>
          <a:prstGeom prst="rect">
            <a:avLst/>
          </a:prstGeom>
          <a:noFill/>
        </p:spPr>
      </p:pic>
      <p:pic>
        <p:nvPicPr>
          <p:cNvPr id="19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303600"/>
            <a:ext cx="1980000" cy="554400"/>
          </a:xfrm>
          <a:prstGeom prst="rect">
            <a:avLst/>
          </a:prstGeom>
          <a:noFill/>
        </p:spPr>
      </p:pic>
      <p:pic>
        <p:nvPicPr>
          <p:cNvPr id="20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5868144" y="0"/>
            <a:ext cx="1980000" cy="554400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755576" y="980728"/>
            <a:ext cx="777686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підстановки</a:t>
            </a: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1.З одного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рівняння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виражаємо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одну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змінну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іншу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обираючи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зручну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Знайдене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підставляємо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інше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рівняння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одержуємо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рівняння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змінною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язуємо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одержане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рівняння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4"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Знайдене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підставляємо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виражене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рівняння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знаходимо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другої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змінної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4"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Записуємо розв’язок системи.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12800" y="5590800"/>
            <a:ext cx="1980000" cy="554400"/>
          </a:xfrm>
          <a:prstGeom prst="rect">
            <a:avLst/>
          </a:prstGeom>
          <a:noFill/>
        </p:spPr>
      </p:pic>
      <p:pic>
        <p:nvPicPr>
          <p:cNvPr id="2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12800" y="712800"/>
            <a:ext cx="1980000" cy="554400"/>
          </a:xfrm>
          <a:prstGeom prst="rect">
            <a:avLst/>
          </a:prstGeom>
          <a:noFill/>
        </p:spPr>
      </p:pic>
      <p:pic>
        <p:nvPicPr>
          <p:cNvPr id="9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76800" y="712800"/>
            <a:ext cx="1980000" cy="554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2405731"/>
            <a:ext cx="1805830" cy="540000"/>
          </a:xfrm>
          <a:prstGeom prst="rect">
            <a:avLst/>
          </a:prstGeom>
          <a:noFill/>
        </p:spPr>
      </p:pic>
      <p:pic>
        <p:nvPicPr>
          <p:cNvPr id="3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2405731"/>
            <a:ext cx="1805830" cy="540000"/>
          </a:xfrm>
          <a:prstGeom prst="rect">
            <a:avLst/>
          </a:prstGeom>
          <a:noFill/>
        </p:spPr>
      </p:pic>
      <p:pic>
        <p:nvPicPr>
          <p:cNvPr id="4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632915"/>
            <a:ext cx="1805830" cy="540000"/>
          </a:xfrm>
          <a:prstGeom prst="rect">
            <a:avLst/>
          </a:prstGeom>
          <a:noFill/>
        </p:spPr>
      </p:pic>
      <p:pic>
        <p:nvPicPr>
          <p:cNvPr id="5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5685085"/>
            <a:ext cx="1805830" cy="540000"/>
          </a:xfrm>
          <a:prstGeom prst="rect">
            <a:avLst/>
          </a:prstGeom>
          <a:noFill/>
        </p:spPr>
      </p:pic>
      <p:pic>
        <p:nvPicPr>
          <p:cNvPr id="6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4205931"/>
            <a:ext cx="1805830" cy="540000"/>
          </a:xfrm>
          <a:prstGeom prst="rect">
            <a:avLst/>
          </a:prstGeom>
          <a:noFill/>
        </p:spPr>
      </p:pic>
      <p:pic>
        <p:nvPicPr>
          <p:cNvPr id="7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632915" y="632915"/>
            <a:ext cx="1805830" cy="540000"/>
          </a:xfrm>
          <a:prstGeom prst="rect">
            <a:avLst/>
          </a:prstGeom>
          <a:noFill/>
        </p:spPr>
      </p:pic>
      <p:pic>
        <p:nvPicPr>
          <p:cNvPr id="8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5685085"/>
            <a:ext cx="1805830" cy="540000"/>
          </a:xfrm>
          <a:prstGeom prst="rect">
            <a:avLst/>
          </a:prstGeom>
          <a:noFill/>
        </p:spPr>
      </p:pic>
      <p:pic>
        <p:nvPicPr>
          <p:cNvPr id="9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971085" y="4205931"/>
            <a:ext cx="1805830" cy="540000"/>
          </a:xfrm>
          <a:prstGeom prst="rect">
            <a:avLst/>
          </a:prstGeom>
          <a:noFill/>
        </p:spPr>
      </p:pic>
      <p:pic>
        <p:nvPicPr>
          <p:cNvPr id="10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3563888" y="6318000"/>
            <a:ext cx="1805830" cy="540000"/>
          </a:xfrm>
          <a:prstGeom prst="rect">
            <a:avLst/>
          </a:prstGeom>
          <a:noFill/>
        </p:spPr>
      </p:pic>
      <p:pic>
        <p:nvPicPr>
          <p:cNvPr id="11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6318000"/>
            <a:ext cx="1805830" cy="540000"/>
          </a:xfrm>
          <a:prstGeom prst="rect">
            <a:avLst/>
          </a:prstGeom>
          <a:noFill/>
        </p:spPr>
      </p:pic>
      <p:pic>
        <p:nvPicPr>
          <p:cNvPr id="12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18000"/>
            <a:ext cx="1805830" cy="540000"/>
          </a:xfrm>
          <a:prstGeom prst="rect">
            <a:avLst/>
          </a:prstGeom>
          <a:noFill/>
        </p:spPr>
      </p:pic>
      <p:pic>
        <p:nvPicPr>
          <p:cNvPr id="13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7164288" y="0"/>
            <a:ext cx="1979712" cy="540000"/>
          </a:xfrm>
          <a:prstGeom prst="rect">
            <a:avLst/>
          </a:prstGeom>
          <a:noFill/>
        </p:spPr>
      </p:pic>
      <p:pic>
        <p:nvPicPr>
          <p:cNvPr id="14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5364088" y="0"/>
            <a:ext cx="1805830" cy="540000"/>
          </a:xfrm>
          <a:prstGeom prst="rect">
            <a:avLst/>
          </a:prstGeom>
          <a:noFill/>
        </p:spPr>
      </p:pic>
      <p:pic>
        <p:nvPicPr>
          <p:cNvPr id="15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3563888" y="0"/>
            <a:ext cx="1805830" cy="540000"/>
          </a:xfrm>
          <a:prstGeom prst="rect">
            <a:avLst/>
          </a:prstGeom>
          <a:noFill/>
        </p:spPr>
      </p:pic>
      <p:pic>
        <p:nvPicPr>
          <p:cNvPr id="16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763688" y="0"/>
            <a:ext cx="1805830" cy="540000"/>
          </a:xfrm>
          <a:prstGeom prst="rect">
            <a:avLst/>
          </a:prstGeom>
          <a:noFill/>
        </p:spPr>
      </p:pic>
      <p:pic>
        <p:nvPicPr>
          <p:cNvPr id="17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1805830" cy="540000"/>
          </a:xfrm>
          <a:prstGeom prst="rect">
            <a:avLst/>
          </a:prstGeom>
          <a:noFill/>
        </p:spPr>
      </p:pic>
      <p:pic>
        <p:nvPicPr>
          <p:cNvPr id="19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7164288" y="6318000"/>
            <a:ext cx="1979712" cy="540000"/>
          </a:xfrm>
          <a:prstGeom prst="rect">
            <a:avLst/>
          </a:prstGeom>
          <a:noFill/>
        </p:spPr>
      </p:pic>
      <p:pic>
        <p:nvPicPr>
          <p:cNvPr id="20" name="Picture 2" descr="C:\Users\ASUS\Desktop\images (4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5364088" y="6318000"/>
            <a:ext cx="1805830" cy="540000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2555776" y="764704"/>
            <a:ext cx="46647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додавання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827584" y="1916832"/>
            <a:ext cx="7829516" cy="44012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1.Виконуємо рівносильні перетворення так, </a:t>
            </a:r>
          </a:p>
          <a:p>
            <a:pPr marL="514350" indent="-514350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щоб коефіцієнти при одній змінній стали </a:t>
            </a:r>
          </a:p>
          <a:p>
            <a:pPr marL="514350" indent="-514350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протилежними числами.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2.Почленно додаємо обидва рівняння системи.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3.Розв’язуємо одержане рівняння з однією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змінною.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4.Підставляємо знайдене значення змінно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ї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в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одне з рівнянь системи і знаходимо відповідне </a:t>
            </a:r>
          </a:p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ї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й значення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іншо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ї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змінно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ї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5.Записуємо розв’язок системи.  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748716" cy="540000"/>
          </a:xfrm>
          <a:prstGeom prst="rect">
            <a:avLst/>
          </a:prstGeom>
          <a:noFill/>
        </p:spPr>
      </p:pic>
      <p:pic>
        <p:nvPicPr>
          <p:cNvPr id="2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626670" y="678154"/>
            <a:ext cx="1793340" cy="540000"/>
          </a:xfrm>
          <a:prstGeom prst="rect">
            <a:avLst/>
          </a:prstGeom>
          <a:noFill/>
        </p:spPr>
      </p:pic>
      <p:pic>
        <p:nvPicPr>
          <p:cNvPr id="3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0" y="6318000"/>
            <a:ext cx="1820724" cy="540000"/>
          </a:xfrm>
          <a:prstGeom prst="rect">
            <a:avLst/>
          </a:prstGeom>
          <a:noFill/>
        </p:spPr>
      </p:pic>
      <p:pic>
        <p:nvPicPr>
          <p:cNvPr id="5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0"/>
            <a:ext cx="1748716" cy="540000"/>
          </a:xfrm>
          <a:prstGeom prst="rect">
            <a:avLst/>
          </a:prstGeom>
          <a:noFill/>
        </p:spPr>
      </p:pic>
      <p:pic>
        <p:nvPicPr>
          <p:cNvPr id="6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6588224" y="6318000"/>
            <a:ext cx="1728192" cy="540000"/>
          </a:xfrm>
          <a:prstGeom prst="rect">
            <a:avLst/>
          </a:prstGeom>
          <a:noFill/>
        </p:spPr>
      </p:pic>
      <p:pic>
        <p:nvPicPr>
          <p:cNvPr id="7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4932040" y="6318000"/>
            <a:ext cx="1748716" cy="540000"/>
          </a:xfrm>
          <a:prstGeom prst="rect">
            <a:avLst/>
          </a:prstGeom>
          <a:noFill/>
        </p:spPr>
      </p:pic>
      <p:pic>
        <p:nvPicPr>
          <p:cNvPr id="8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3347864" y="6318000"/>
            <a:ext cx="1676708" cy="540000"/>
          </a:xfrm>
          <a:prstGeom prst="rect">
            <a:avLst/>
          </a:prstGeom>
          <a:noFill/>
        </p:spPr>
      </p:pic>
      <p:pic>
        <p:nvPicPr>
          <p:cNvPr id="9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1763688" y="6318000"/>
            <a:ext cx="1604700" cy="540000"/>
          </a:xfrm>
          <a:prstGeom prst="rect">
            <a:avLst/>
          </a:prstGeom>
          <a:noFill/>
        </p:spPr>
      </p:pic>
      <p:pic>
        <p:nvPicPr>
          <p:cNvPr id="11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99642" y="4105366"/>
            <a:ext cx="1748716" cy="540000"/>
          </a:xfrm>
          <a:prstGeom prst="rect">
            <a:avLst/>
          </a:prstGeom>
          <a:noFill/>
        </p:spPr>
      </p:pic>
      <p:pic>
        <p:nvPicPr>
          <p:cNvPr id="12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37896" y="2366912"/>
            <a:ext cx="1872208" cy="540000"/>
          </a:xfrm>
          <a:prstGeom prst="rect">
            <a:avLst/>
          </a:prstGeom>
          <a:noFill/>
        </p:spPr>
      </p:pic>
      <p:pic>
        <p:nvPicPr>
          <p:cNvPr id="14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580403" y="5737596"/>
            <a:ext cx="1700809" cy="540000"/>
          </a:xfrm>
          <a:prstGeom prst="rect">
            <a:avLst/>
          </a:prstGeom>
          <a:noFill/>
        </p:spPr>
      </p:pic>
      <p:pic>
        <p:nvPicPr>
          <p:cNvPr id="15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638303" y="4139311"/>
            <a:ext cx="1816606" cy="540000"/>
          </a:xfrm>
          <a:prstGeom prst="rect">
            <a:avLst/>
          </a:prstGeom>
          <a:noFill/>
        </p:spPr>
      </p:pic>
      <p:pic>
        <p:nvPicPr>
          <p:cNvPr id="16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639332" y="2393683"/>
            <a:ext cx="1818665" cy="540000"/>
          </a:xfrm>
          <a:prstGeom prst="rect">
            <a:avLst/>
          </a:prstGeom>
          <a:noFill/>
        </p:spPr>
      </p:pic>
      <p:pic>
        <p:nvPicPr>
          <p:cNvPr id="17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0"/>
            <a:ext cx="1748716" cy="540000"/>
          </a:xfrm>
          <a:prstGeom prst="rect">
            <a:avLst/>
          </a:prstGeom>
          <a:noFill/>
        </p:spPr>
      </p:pic>
      <p:pic>
        <p:nvPicPr>
          <p:cNvPr id="19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0"/>
            <a:ext cx="1944216" cy="555898"/>
          </a:xfrm>
          <a:prstGeom prst="rect">
            <a:avLst/>
          </a:prstGeom>
          <a:noFill/>
        </p:spPr>
      </p:pic>
      <p:pic>
        <p:nvPicPr>
          <p:cNvPr id="20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0"/>
            <a:ext cx="1748716" cy="540000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/>
        </p:nvSpPr>
        <p:spPr>
          <a:xfrm>
            <a:off x="683568" y="1052736"/>
            <a:ext cx="799288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400" b="1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kumimoji="0" lang="ru-RU" sz="4400" b="1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Графічний</a:t>
            </a:r>
            <a:r>
              <a:rPr kumimoji="0" lang="ru-RU" sz="4400" b="1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</a:t>
            </a:r>
            <a:endParaRPr kumimoji="0" lang="ru-RU" sz="4400" b="1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000" b="1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1.Виконуємо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рівносильні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перетворення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так,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щ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об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зручно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побудувати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графіки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функцій</a:t>
            </a:r>
            <a:endParaRPr kumimoji="0" lang="ru-RU" sz="2800" b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(в кожному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рівнянь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виражаємо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змінну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у через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змінну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одній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прямокутній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координат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удуємо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графіки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обох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800" b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Знаходимо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точки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перетину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графіків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Координати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точок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є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язком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даної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рівнянь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800" b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" descr="C:\Users\ASUS\Desktop\img1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620688"/>
            <a:ext cx="1288223" cy="144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73900" y="630100"/>
            <a:ext cx="1800200" cy="540000"/>
          </a:xfrm>
          <a:prstGeom prst="rect">
            <a:avLst/>
          </a:prstGeom>
          <a:noFill/>
        </p:spPr>
      </p:pic>
      <p:pic>
        <p:nvPicPr>
          <p:cNvPr id="25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7812360" y="6318000"/>
            <a:ext cx="1331640" cy="540000"/>
          </a:xfrm>
          <a:prstGeom prst="rect">
            <a:avLst/>
          </a:prstGeom>
          <a:noFill/>
        </p:spPr>
      </p:pic>
      <p:pic>
        <p:nvPicPr>
          <p:cNvPr id="10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8051007" y="5710188"/>
            <a:ext cx="1645988" cy="540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Овал 44"/>
          <p:cNvSpPr/>
          <p:nvPr/>
        </p:nvSpPr>
        <p:spPr>
          <a:xfrm>
            <a:off x="7524328" y="1988840"/>
            <a:ext cx="648000" cy="64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5796136" y="1988840"/>
            <a:ext cx="648000" cy="64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4139952" y="1988840"/>
            <a:ext cx="648000" cy="64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2555776" y="1988840"/>
            <a:ext cx="648000" cy="64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1115616" y="1988840"/>
            <a:ext cx="648000" cy="64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639331" y="2196125"/>
            <a:ext cx="1818665" cy="540000"/>
          </a:xfrm>
          <a:prstGeom prst="rect">
            <a:avLst/>
          </a:prstGeom>
          <a:noFill/>
        </p:spPr>
      </p:pic>
      <p:pic>
        <p:nvPicPr>
          <p:cNvPr id="3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64667" y="2196125"/>
            <a:ext cx="1818665" cy="540000"/>
          </a:xfrm>
          <a:prstGeom prst="rect">
            <a:avLst/>
          </a:prstGeom>
          <a:noFill/>
        </p:spPr>
      </p:pic>
      <p:pic>
        <p:nvPicPr>
          <p:cNvPr id="4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64667" y="639332"/>
            <a:ext cx="1818665" cy="540000"/>
          </a:xfrm>
          <a:prstGeom prst="rect">
            <a:avLst/>
          </a:prstGeom>
          <a:noFill/>
        </p:spPr>
      </p:pic>
      <p:pic>
        <p:nvPicPr>
          <p:cNvPr id="5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639331" y="3780301"/>
            <a:ext cx="1818665" cy="540000"/>
          </a:xfrm>
          <a:prstGeom prst="rect">
            <a:avLst/>
          </a:prstGeom>
          <a:noFill/>
        </p:spPr>
      </p:pic>
      <p:pic>
        <p:nvPicPr>
          <p:cNvPr id="6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639331" y="5292469"/>
            <a:ext cx="1818665" cy="540000"/>
          </a:xfrm>
          <a:prstGeom prst="rect">
            <a:avLst/>
          </a:prstGeom>
          <a:noFill/>
        </p:spPr>
      </p:pic>
      <p:pic>
        <p:nvPicPr>
          <p:cNvPr id="7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639332" y="639332"/>
            <a:ext cx="1818665" cy="540000"/>
          </a:xfrm>
          <a:prstGeom prst="rect">
            <a:avLst/>
          </a:prstGeom>
          <a:noFill/>
        </p:spPr>
      </p:pic>
      <p:pic>
        <p:nvPicPr>
          <p:cNvPr id="8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64667" y="5292469"/>
            <a:ext cx="1818665" cy="540000"/>
          </a:xfrm>
          <a:prstGeom prst="rect">
            <a:avLst/>
          </a:prstGeom>
          <a:noFill/>
        </p:spPr>
      </p:pic>
      <p:pic>
        <p:nvPicPr>
          <p:cNvPr id="9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964667" y="3708293"/>
            <a:ext cx="1818665" cy="540000"/>
          </a:xfrm>
          <a:prstGeom prst="rect">
            <a:avLst/>
          </a:prstGeom>
          <a:noFill/>
        </p:spPr>
      </p:pic>
      <p:pic>
        <p:nvPicPr>
          <p:cNvPr id="10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0"/>
            <a:ext cx="1818665" cy="540000"/>
          </a:xfrm>
          <a:prstGeom prst="rect">
            <a:avLst/>
          </a:prstGeom>
          <a:noFill/>
        </p:spPr>
      </p:pic>
      <p:pic>
        <p:nvPicPr>
          <p:cNvPr id="11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0"/>
            <a:ext cx="1818665" cy="540000"/>
          </a:xfrm>
          <a:prstGeom prst="rect">
            <a:avLst/>
          </a:prstGeom>
          <a:noFill/>
        </p:spPr>
      </p:pic>
      <p:pic>
        <p:nvPicPr>
          <p:cNvPr id="12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0"/>
            <a:ext cx="1818665" cy="540000"/>
          </a:xfrm>
          <a:prstGeom prst="rect">
            <a:avLst/>
          </a:prstGeom>
          <a:noFill/>
        </p:spPr>
      </p:pic>
      <p:pic>
        <p:nvPicPr>
          <p:cNvPr id="13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818665" cy="540000"/>
          </a:xfrm>
          <a:prstGeom prst="rect">
            <a:avLst/>
          </a:prstGeom>
          <a:noFill/>
        </p:spPr>
      </p:pic>
      <p:pic>
        <p:nvPicPr>
          <p:cNvPr id="14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0"/>
            <a:ext cx="1818665" cy="540000"/>
          </a:xfrm>
          <a:prstGeom prst="rect">
            <a:avLst/>
          </a:prstGeom>
          <a:noFill/>
        </p:spPr>
      </p:pic>
      <p:pic>
        <p:nvPicPr>
          <p:cNvPr id="15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7" y="0"/>
            <a:ext cx="1907704" cy="540000"/>
          </a:xfrm>
          <a:prstGeom prst="rect">
            <a:avLst/>
          </a:prstGeom>
          <a:noFill/>
        </p:spPr>
      </p:pic>
      <p:pic>
        <p:nvPicPr>
          <p:cNvPr id="17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5335" y="6318000"/>
            <a:ext cx="1818665" cy="540000"/>
          </a:xfrm>
          <a:prstGeom prst="rect">
            <a:avLst/>
          </a:prstGeom>
          <a:noFill/>
        </p:spPr>
      </p:pic>
      <p:pic>
        <p:nvPicPr>
          <p:cNvPr id="18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6318000"/>
            <a:ext cx="1818665" cy="540000"/>
          </a:xfrm>
          <a:prstGeom prst="rect">
            <a:avLst/>
          </a:prstGeom>
          <a:noFill/>
        </p:spPr>
      </p:pic>
      <p:pic>
        <p:nvPicPr>
          <p:cNvPr id="19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4788024" y="6318000"/>
            <a:ext cx="1818665" cy="540000"/>
          </a:xfrm>
          <a:prstGeom prst="rect">
            <a:avLst/>
          </a:prstGeom>
          <a:noFill/>
        </p:spPr>
      </p:pic>
      <p:pic>
        <p:nvPicPr>
          <p:cNvPr id="20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3203848" y="6318000"/>
            <a:ext cx="1818665" cy="540000"/>
          </a:xfrm>
          <a:prstGeom prst="rect">
            <a:avLst/>
          </a:prstGeom>
          <a:noFill/>
        </p:spPr>
      </p:pic>
      <p:pic>
        <p:nvPicPr>
          <p:cNvPr id="21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1619672" y="6318000"/>
            <a:ext cx="1818665" cy="540000"/>
          </a:xfrm>
          <a:prstGeom prst="rect">
            <a:avLst/>
          </a:prstGeom>
          <a:noFill/>
        </p:spPr>
      </p:pic>
      <p:pic>
        <p:nvPicPr>
          <p:cNvPr id="22" name="Picture 4" descr="C:\Users\ASUS\Desktop\images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0" y="6318000"/>
            <a:ext cx="1818665" cy="540000"/>
          </a:xfrm>
          <a:prstGeom prst="rect">
            <a:avLst/>
          </a:prstGeom>
          <a:noFill/>
        </p:spPr>
      </p:pic>
      <p:pic>
        <p:nvPicPr>
          <p:cNvPr id="2050" name="Picture 2" descr="C:\Users\ASUS\Desktop\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005064"/>
            <a:ext cx="2088000" cy="961486"/>
          </a:xfrm>
          <a:prstGeom prst="rect">
            <a:avLst/>
          </a:prstGeom>
          <a:noFill/>
        </p:spPr>
      </p:pic>
      <p:pic>
        <p:nvPicPr>
          <p:cNvPr id="2051" name="Picture 3" descr="C:\Users\ASUS\Desktop\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4005064"/>
            <a:ext cx="1247195" cy="2160000"/>
          </a:xfrm>
          <a:prstGeom prst="rect">
            <a:avLst/>
          </a:prstGeom>
          <a:noFill/>
        </p:spPr>
      </p:pic>
      <p:pic>
        <p:nvPicPr>
          <p:cNvPr id="2052" name="Picture 4" descr="C:\Users\ASUS\Desktop\2 (2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568" y="4005064"/>
            <a:ext cx="1419210" cy="2160000"/>
          </a:xfrm>
          <a:prstGeom prst="rect">
            <a:avLst/>
          </a:prstGeom>
          <a:noFill/>
        </p:spPr>
      </p:pic>
      <p:pic>
        <p:nvPicPr>
          <p:cNvPr id="2053" name="Picture 5" descr="C:\Users\ASUS\Desktop\2 (3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95736" y="4005064"/>
            <a:ext cx="1317833" cy="2160000"/>
          </a:xfrm>
          <a:prstGeom prst="rect">
            <a:avLst/>
          </a:prstGeom>
          <a:noFill/>
        </p:spPr>
      </p:pic>
      <p:pic>
        <p:nvPicPr>
          <p:cNvPr id="2055" name="Picture 7" descr="C:\Users\ASUS\Desktop\1 (1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8144" y="4005064"/>
            <a:ext cx="1269552" cy="2160000"/>
          </a:xfrm>
          <a:prstGeom prst="rect">
            <a:avLst/>
          </a:prstGeom>
          <a:noFill/>
        </p:spPr>
      </p:pic>
      <p:sp>
        <p:nvSpPr>
          <p:cNvPr id="29" name="Прямоугольник 28"/>
          <p:cNvSpPr/>
          <p:nvPr/>
        </p:nvSpPr>
        <p:spPr>
          <a:xfrm>
            <a:off x="4355976" y="3429000"/>
            <a:ext cx="674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в)</a:t>
            </a:r>
            <a:endParaRPr lang="ru-RU" sz="28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187624" y="3501008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627784" y="3501008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300192" y="3501008"/>
            <a:ext cx="4683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г)</a:t>
            </a:r>
            <a:endParaRPr lang="ru-RU" sz="28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7596336" y="3501008"/>
            <a:ext cx="5760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д)</a:t>
            </a:r>
            <a:endParaRPr lang="ru-RU" sz="28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539552" y="2060848"/>
            <a:ext cx="7920000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1            2              3              4             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 smtClean="0">
              <a:solidFill>
                <a:srgbClr val="FFFF0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55576" y="2564904"/>
            <a:ext cx="7776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latin typeface="+mj-lt"/>
                <a:cs typeface="Times New Roman" pitchFamily="18" charset="0"/>
              </a:rPr>
              <a:t>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у=кх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latin typeface="+mj-lt"/>
                <a:cs typeface="Times New Roman" pitchFamily="18" charset="0"/>
              </a:rPr>
              <a:t>     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у=х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²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у=к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/х         у=</a:t>
            </a:r>
            <a:r>
              <a:rPr lang="en-US" sz="4000" dirty="0" smtClean="0">
                <a:latin typeface="+mj-lt"/>
                <a:cs typeface="Times New Roman" pitchFamily="18" charset="0"/>
              </a:rPr>
              <a:t>v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х           </a:t>
            </a:r>
            <a:r>
              <a:rPr lang="ru-RU" sz="2800" b="1" dirty="0" smtClean="0">
                <a:cs typeface="Aparajita" pitchFamily="34" charset="0"/>
              </a:rPr>
              <a:t> </a:t>
            </a:r>
            <a:endParaRPr lang="ru-RU" sz="2800" b="1" dirty="0">
              <a:latin typeface="+mj-lt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39552" y="548680"/>
            <a:ext cx="81997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Кожній </a:t>
            </a:r>
            <a:r>
              <a:rPr lang="uk-UA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функц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поставити у відповідність </a:t>
            </a:r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графік  і вказати його назву.</a:t>
            </a: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6300192" y="2852936"/>
            <a:ext cx="21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1259632" y="1484784"/>
            <a:ext cx="4683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г)</a:t>
            </a:r>
            <a:endParaRPr lang="ru-RU" sz="2800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2699792" y="1484784"/>
            <a:ext cx="486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д)</a:t>
            </a:r>
            <a:endParaRPr lang="ru-RU" sz="28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4283968" y="1484784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5940152" y="1484784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в)</a:t>
            </a:r>
            <a:endParaRPr lang="ru-RU" sz="2800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7668344" y="1484784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б)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7452320" y="2708920"/>
            <a:ext cx="8515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y=x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58361" y="0"/>
            <a:ext cx="576000" cy="1772814"/>
          </a:xfrm>
          <a:prstGeom prst="rect">
            <a:avLst/>
          </a:prstGeom>
          <a:noFill/>
        </p:spPr>
      </p:pic>
      <p:cxnSp>
        <p:nvCxnSpPr>
          <p:cNvPr id="63" name="Прямая со стрелкой 62"/>
          <p:cNvCxnSpPr/>
          <p:nvPr/>
        </p:nvCxnSpPr>
        <p:spPr>
          <a:xfrm flipH="1">
            <a:off x="3995936" y="1556792"/>
            <a:ext cx="360040" cy="3096344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4644008" y="1556792"/>
            <a:ext cx="1728192" cy="1440160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endCxn id="34" idx="0"/>
          </p:cNvCxnSpPr>
          <p:nvPr/>
        </p:nvCxnSpPr>
        <p:spPr>
          <a:xfrm flipH="1">
            <a:off x="2231740" y="1628800"/>
            <a:ext cx="1764196" cy="1368152"/>
          </a:xfrm>
          <a:prstGeom prst="straightConnector1">
            <a:avLst/>
          </a:prstGeom>
          <a:ln w="762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755576" y="2996952"/>
            <a:ext cx="2952328" cy="10080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задачі, умови яких містять нематематичні поняття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691680" y="836712"/>
            <a:ext cx="5760640" cy="10440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Прикладні задачі              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(життєві, текстові, сюжетні)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404648" y="1052736"/>
            <a:ext cx="18722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</a:rPr>
              <a:t>   </a:t>
            </a:r>
            <a:endParaRPr lang="uk-UA" sz="2800" dirty="0" smtClean="0">
              <a:latin typeface="Times New Roman" pitchFamily="18" charset="0"/>
            </a:endParaRPr>
          </a:p>
          <a:p>
            <a:r>
              <a:rPr lang="uk-UA" sz="2800" dirty="0" smtClean="0">
                <a:latin typeface="Times New Roman" pitchFamily="18" charset="0"/>
              </a:rPr>
              <a:t>                                                                             </a:t>
            </a:r>
            <a:r>
              <a:rPr lang="uk-UA" sz="2800" b="1" dirty="0" smtClean="0">
                <a:latin typeface="Times New Roman" pitchFamily="18" charset="0"/>
              </a:rPr>
              <a:t>  </a:t>
            </a:r>
          </a:p>
        </p:txBody>
      </p:sp>
      <p:pic>
        <p:nvPicPr>
          <p:cNvPr id="2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6000" cy="1772816"/>
          </a:xfrm>
          <a:prstGeom prst="rect">
            <a:avLst/>
          </a:prstGeom>
          <a:noFill/>
        </p:spPr>
      </p:pic>
      <p:pic>
        <p:nvPicPr>
          <p:cNvPr id="3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612874" y="-612874"/>
            <a:ext cx="574251" cy="1800000"/>
          </a:xfrm>
          <a:prstGeom prst="rect">
            <a:avLst/>
          </a:prstGeom>
          <a:noFill/>
        </p:spPr>
      </p:pic>
      <p:pic>
        <p:nvPicPr>
          <p:cNvPr id="4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375788" y="-612100"/>
            <a:ext cx="576000" cy="1800200"/>
          </a:xfrm>
          <a:prstGeom prst="rect">
            <a:avLst/>
          </a:prstGeom>
          <a:noFill/>
        </p:spPr>
      </p:pic>
      <p:pic>
        <p:nvPicPr>
          <p:cNvPr id="5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4175989" y="-602462"/>
            <a:ext cx="576000" cy="1800202"/>
          </a:xfrm>
          <a:prstGeom prst="rect">
            <a:avLst/>
          </a:prstGeom>
          <a:noFill/>
        </p:spPr>
      </p:pic>
      <p:pic>
        <p:nvPicPr>
          <p:cNvPr id="6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5976189" y="-602461"/>
            <a:ext cx="576000" cy="1800202"/>
          </a:xfrm>
          <a:prstGeom prst="rect">
            <a:avLst/>
          </a:prstGeom>
          <a:noFill/>
        </p:spPr>
      </p:pic>
      <p:pic>
        <p:nvPicPr>
          <p:cNvPr id="8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817372" y="5755181"/>
            <a:ext cx="585639" cy="1620000"/>
          </a:xfrm>
          <a:prstGeom prst="rect">
            <a:avLst/>
          </a:prstGeom>
          <a:noFill/>
        </p:spPr>
      </p:pic>
      <p:pic>
        <p:nvPicPr>
          <p:cNvPr id="9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918993" y="5675081"/>
            <a:ext cx="576000" cy="1770571"/>
          </a:xfrm>
          <a:prstGeom prst="rect">
            <a:avLst/>
          </a:prstGeom>
          <a:noFill/>
        </p:spPr>
      </p:pic>
      <p:pic>
        <p:nvPicPr>
          <p:cNvPr id="10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161173" y="5684715"/>
            <a:ext cx="576000" cy="1770571"/>
          </a:xfrm>
          <a:prstGeom prst="rect">
            <a:avLst/>
          </a:prstGeom>
          <a:noFill/>
        </p:spPr>
      </p:pic>
      <p:pic>
        <p:nvPicPr>
          <p:cNvPr id="11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411792" y="5696266"/>
            <a:ext cx="576000" cy="1728191"/>
          </a:xfrm>
          <a:prstGeom prst="rect">
            <a:avLst/>
          </a:prstGeom>
          <a:noFill/>
        </p:spPr>
      </p:pic>
      <p:pic>
        <p:nvPicPr>
          <p:cNvPr id="14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68000" y="3573016"/>
            <a:ext cx="576000" cy="1800199"/>
          </a:xfrm>
          <a:prstGeom prst="rect">
            <a:avLst/>
          </a:prstGeom>
          <a:noFill/>
        </p:spPr>
      </p:pic>
      <p:pic>
        <p:nvPicPr>
          <p:cNvPr id="15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68000" y="1772816"/>
            <a:ext cx="576000" cy="1800200"/>
          </a:xfrm>
          <a:prstGeom prst="rect">
            <a:avLst/>
          </a:prstGeom>
          <a:noFill/>
        </p:spPr>
      </p:pic>
      <p:pic>
        <p:nvPicPr>
          <p:cNvPr id="17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25144"/>
            <a:ext cx="576000" cy="1800199"/>
          </a:xfrm>
          <a:prstGeom prst="rect">
            <a:avLst/>
          </a:prstGeom>
          <a:noFill/>
        </p:spPr>
      </p:pic>
      <p:pic>
        <p:nvPicPr>
          <p:cNvPr id="18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73017"/>
            <a:ext cx="576000" cy="1728191"/>
          </a:xfrm>
          <a:prstGeom prst="rect">
            <a:avLst/>
          </a:prstGeom>
          <a:noFill/>
        </p:spPr>
      </p:pic>
      <p:pic>
        <p:nvPicPr>
          <p:cNvPr id="19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72817"/>
            <a:ext cx="576000" cy="1800199"/>
          </a:xfrm>
          <a:prstGeom prst="rect">
            <a:avLst/>
          </a:prstGeom>
          <a:noFill/>
        </p:spPr>
      </p:pic>
      <p:pic>
        <p:nvPicPr>
          <p:cNvPr id="21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200326" y="-602465"/>
            <a:ext cx="576000" cy="1800201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9612560" y="1988840"/>
            <a:ext cx="720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 fontAlgn="base">
              <a:spcBef>
                <a:spcPct val="0"/>
              </a:spcBef>
              <a:spcAft>
                <a:spcPct val="0"/>
              </a:spcAft>
              <a:tabLst>
                <a:tab pos="3771900" algn="l"/>
              </a:tabLst>
            </a:pPr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lang="ru-RU" sz="2400" dirty="0"/>
          </a:p>
        </p:txBody>
      </p:sp>
      <p:pic>
        <p:nvPicPr>
          <p:cNvPr id="12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29847" y="5642516"/>
            <a:ext cx="576000" cy="1835698"/>
          </a:xfrm>
          <a:prstGeom prst="rect">
            <a:avLst/>
          </a:prstGeom>
          <a:noFill/>
        </p:spPr>
      </p:pic>
      <p:sp>
        <p:nvSpPr>
          <p:cNvPr id="41" name="Прямоугольник 40"/>
          <p:cNvSpPr/>
          <p:nvPr/>
        </p:nvSpPr>
        <p:spPr>
          <a:xfrm>
            <a:off x="4499992" y="2996952"/>
            <a:ext cx="3888432" cy="10080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задачі, що потребують перекладу з природно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</a:rPr>
              <a:t>ї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мови на математичну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555776" y="4653136"/>
            <a:ext cx="3816424" cy="12960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задачі, які близькі за формулюванням і методами розв’язування до задач, що виникають на практиці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68000" y="4797152"/>
            <a:ext cx="576000" cy="1800199"/>
          </a:xfrm>
          <a:prstGeom prst="rect">
            <a:avLst/>
          </a:prstGeom>
          <a:noFill/>
        </p:spPr>
      </p:pic>
      <p:pic>
        <p:nvPicPr>
          <p:cNvPr id="7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7825320" y="5539324"/>
            <a:ext cx="585639" cy="2051720"/>
          </a:xfrm>
          <a:prstGeom prst="rect">
            <a:avLst/>
          </a:prstGeom>
          <a:noFill/>
        </p:spPr>
      </p:pic>
      <p:pic>
        <p:nvPicPr>
          <p:cNvPr id="20" name="Picture 2" descr="C:\Users\ASUS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90007" y="-644075"/>
            <a:ext cx="576000" cy="18834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07572" y="2929284"/>
            <a:ext cx="2132856" cy="540000"/>
          </a:xfrm>
          <a:prstGeom prst="rect">
            <a:avLst/>
          </a:prstGeom>
          <a:noFill/>
        </p:spPr>
      </p:pic>
      <p:pic>
        <p:nvPicPr>
          <p:cNvPr id="4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807572" y="796428"/>
            <a:ext cx="2132856" cy="540000"/>
          </a:xfrm>
          <a:prstGeom prst="rect">
            <a:avLst/>
          </a:prstGeom>
          <a:noFill/>
        </p:spPr>
      </p:pic>
      <p:pic>
        <p:nvPicPr>
          <p:cNvPr id="5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832432" y="5053520"/>
            <a:ext cx="2204864" cy="540000"/>
          </a:xfrm>
          <a:prstGeom prst="rect">
            <a:avLst/>
          </a:prstGeom>
          <a:noFill/>
        </p:spPr>
      </p:pic>
      <p:pic>
        <p:nvPicPr>
          <p:cNvPr id="6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96428" y="2929284"/>
            <a:ext cx="2132856" cy="540000"/>
          </a:xfrm>
          <a:prstGeom prst="rect">
            <a:avLst/>
          </a:prstGeom>
          <a:noFill/>
        </p:spPr>
      </p:pic>
      <p:pic>
        <p:nvPicPr>
          <p:cNvPr id="7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771568" y="5053520"/>
            <a:ext cx="2204864" cy="540000"/>
          </a:xfrm>
          <a:prstGeom prst="rect">
            <a:avLst/>
          </a:prstGeom>
          <a:noFill/>
        </p:spPr>
      </p:pic>
      <p:pic>
        <p:nvPicPr>
          <p:cNvPr id="8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18000"/>
            <a:ext cx="2132856" cy="540000"/>
          </a:xfrm>
          <a:prstGeom prst="rect">
            <a:avLst/>
          </a:prstGeom>
          <a:noFill/>
        </p:spPr>
      </p:pic>
      <p:pic>
        <p:nvPicPr>
          <p:cNvPr id="9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6516216" y="0"/>
            <a:ext cx="2132856" cy="540000"/>
          </a:xfrm>
          <a:prstGeom prst="rect">
            <a:avLst/>
          </a:prstGeom>
          <a:noFill/>
        </p:spPr>
      </p:pic>
      <p:pic>
        <p:nvPicPr>
          <p:cNvPr id="10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4427984" y="0"/>
            <a:ext cx="2132856" cy="540000"/>
          </a:xfrm>
          <a:prstGeom prst="rect">
            <a:avLst/>
          </a:prstGeom>
          <a:noFill/>
        </p:spPr>
      </p:pic>
      <p:pic>
        <p:nvPicPr>
          <p:cNvPr id="11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339752" y="0"/>
            <a:ext cx="2132856" cy="540000"/>
          </a:xfrm>
          <a:prstGeom prst="rect">
            <a:avLst/>
          </a:prstGeom>
          <a:noFill/>
        </p:spPr>
      </p:pic>
      <p:pic>
        <p:nvPicPr>
          <p:cNvPr id="12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51520" y="0"/>
            <a:ext cx="2132856" cy="540000"/>
          </a:xfrm>
          <a:prstGeom prst="rect">
            <a:avLst/>
          </a:prstGeom>
          <a:noFill/>
        </p:spPr>
      </p:pic>
      <p:pic>
        <p:nvPicPr>
          <p:cNvPr id="2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796428" y="796428"/>
            <a:ext cx="2132856" cy="540000"/>
          </a:xfrm>
          <a:prstGeom prst="rect">
            <a:avLst/>
          </a:prstGeom>
          <a:noFill/>
        </p:spPr>
      </p:pic>
      <p:pic>
        <p:nvPicPr>
          <p:cNvPr id="13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6318000"/>
            <a:ext cx="2132856" cy="540000"/>
          </a:xfrm>
          <a:prstGeom prst="rect">
            <a:avLst/>
          </a:prstGeom>
          <a:noFill/>
        </p:spPr>
      </p:pic>
      <p:pic>
        <p:nvPicPr>
          <p:cNvPr id="14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6318000"/>
            <a:ext cx="2132856" cy="540000"/>
          </a:xfrm>
          <a:prstGeom prst="rect">
            <a:avLst/>
          </a:prstGeom>
          <a:noFill/>
        </p:spPr>
      </p:pic>
      <p:pic>
        <p:nvPicPr>
          <p:cNvPr id="15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6318000"/>
            <a:ext cx="2132856" cy="540000"/>
          </a:xfrm>
          <a:prstGeom prst="rect">
            <a:avLst/>
          </a:prstGeom>
          <a:noFill/>
        </p:spPr>
      </p:pic>
      <p:pic>
        <p:nvPicPr>
          <p:cNvPr id="16" name="Picture 2" descr="C:\Users\ASUS\Desktop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1144" y="6318000"/>
            <a:ext cx="2132856" cy="540000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1043608" y="764704"/>
            <a:ext cx="7056784" cy="8280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Для розв</a:t>
            </a:r>
            <a:r>
              <a:rPr lang="uk-UA" sz="2400" b="1" dirty="0" smtClean="0">
                <a:solidFill>
                  <a:srgbClr val="FFFF00"/>
                </a:solidFill>
                <a:cs typeface="Times New Roman" pitchFamily="18" charset="0"/>
              </a:rPr>
              <a:t>’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язання прикладно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</a:rPr>
              <a:t>ї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задачі потрібно: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95736" y="2132856"/>
            <a:ext cx="4752528" cy="8280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перекласти мову прикладно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ї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задачі на мову математики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627784" y="3501008"/>
            <a:ext cx="3816424" cy="8280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uk-UA" sz="2400" b="1" dirty="0" smtClean="0">
                <a:solidFill>
                  <a:schemeClr val="tx1"/>
                </a:solidFill>
                <a:cs typeface="Times New Roman" pitchFamily="18" charset="0"/>
              </a:rPr>
              <a:t>’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язати отриману математичну задачу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4283968" y="1628800"/>
            <a:ext cx="360000" cy="504000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4283968" y="2996952"/>
            <a:ext cx="360000" cy="504000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4283968" y="4365104"/>
            <a:ext cx="360000" cy="504000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043608" y="4869160"/>
            <a:ext cx="7056784" cy="11880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скористатися результатами розв</a:t>
            </a:r>
            <a:r>
              <a:rPr lang="uk-UA" sz="2400" b="1" dirty="0" smtClean="0">
                <a:solidFill>
                  <a:schemeClr val="tx1"/>
                </a:solidFill>
                <a:cs typeface="Times New Roman" pitchFamily="18" charset="0"/>
              </a:rPr>
              <a:t>’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язання математично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ї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задачі, щоб знайти правильний розв</a:t>
            </a:r>
            <a:r>
              <a:rPr lang="uk-UA" sz="2400" b="1" dirty="0" smtClean="0">
                <a:solidFill>
                  <a:schemeClr val="tx1"/>
                </a:solidFill>
                <a:cs typeface="Times New Roman" pitchFamily="18" charset="0"/>
              </a:rPr>
              <a:t>’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язок прикладно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ї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задачі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8150717" y="453283"/>
            <a:ext cx="1446567" cy="540000"/>
          </a:xfrm>
          <a:prstGeom prst="rect">
            <a:avLst/>
          </a:prstGeom>
          <a:noFill/>
        </p:spPr>
      </p:pic>
      <p:pic>
        <p:nvPicPr>
          <p:cNvPr id="2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36389" y="436390"/>
            <a:ext cx="1412778" cy="540000"/>
          </a:xfrm>
          <a:prstGeom prst="rect">
            <a:avLst/>
          </a:prstGeom>
          <a:noFill/>
        </p:spPr>
      </p:pic>
      <p:pic>
        <p:nvPicPr>
          <p:cNvPr id="3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53283" y="4746379"/>
            <a:ext cx="1446567" cy="540000"/>
          </a:xfrm>
          <a:prstGeom prst="rect">
            <a:avLst/>
          </a:prstGeom>
          <a:noFill/>
        </p:spPr>
      </p:pic>
      <p:pic>
        <p:nvPicPr>
          <p:cNvPr id="4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987824" y="0"/>
            <a:ext cx="1512000" cy="564426"/>
          </a:xfrm>
          <a:prstGeom prst="rect">
            <a:avLst/>
          </a:prstGeom>
          <a:noFill/>
        </p:spPr>
      </p:pic>
      <p:pic>
        <p:nvPicPr>
          <p:cNvPr id="5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1475656" y="0"/>
            <a:ext cx="1512000" cy="564426"/>
          </a:xfrm>
          <a:prstGeom prst="rect">
            <a:avLst/>
          </a:prstGeom>
          <a:noFill/>
        </p:spPr>
      </p:pic>
      <p:pic>
        <p:nvPicPr>
          <p:cNvPr id="6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1512000" cy="564426"/>
          </a:xfrm>
          <a:prstGeom prst="rect">
            <a:avLst/>
          </a:prstGeom>
          <a:noFill/>
        </p:spPr>
      </p:pic>
      <p:pic>
        <p:nvPicPr>
          <p:cNvPr id="7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8150717" y="4746379"/>
            <a:ext cx="1446567" cy="540000"/>
          </a:xfrm>
          <a:prstGeom prst="rect">
            <a:avLst/>
          </a:prstGeom>
          <a:noFill/>
        </p:spPr>
      </p:pic>
      <p:pic>
        <p:nvPicPr>
          <p:cNvPr id="8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8150717" y="3306219"/>
            <a:ext cx="1446567" cy="540000"/>
          </a:xfrm>
          <a:prstGeom prst="rect">
            <a:avLst/>
          </a:prstGeom>
          <a:noFill/>
        </p:spPr>
      </p:pic>
      <p:pic>
        <p:nvPicPr>
          <p:cNvPr id="9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8150717" y="1866059"/>
            <a:ext cx="1446567" cy="540000"/>
          </a:xfrm>
          <a:prstGeom prst="rect">
            <a:avLst/>
          </a:prstGeom>
          <a:noFill/>
        </p:spPr>
      </p:pic>
      <p:pic>
        <p:nvPicPr>
          <p:cNvPr id="11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54922" y="3307858"/>
            <a:ext cx="1449844" cy="540000"/>
          </a:xfrm>
          <a:prstGeom prst="rect">
            <a:avLst/>
          </a:prstGeom>
          <a:noFill/>
        </p:spPr>
      </p:pic>
      <p:pic>
        <p:nvPicPr>
          <p:cNvPr id="12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53283" y="1866059"/>
            <a:ext cx="1446567" cy="540000"/>
          </a:xfrm>
          <a:prstGeom prst="rect">
            <a:avLst/>
          </a:prstGeom>
          <a:noFill/>
        </p:spPr>
      </p:pic>
      <p:pic>
        <p:nvPicPr>
          <p:cNvPr id="13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4499992" y="0"/>
            <a:ext cx="1512000" cy="564426"/>
          </a:xfrm>
          <a:prstGeom prst="rect">
            <a:avLst/>
          </a:prstGeom>
          <a:noFill/>
        </p:spPr>
      </p:pic>
      <p:pic>
        <p:nvPicPr>
          <p:cNvPr id="14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6012160" y="0"/>
            <a:ext cx="1512000" cy="564426"/>
          </a:xfrm>
          <a:prstGeom prst="rect">
            <a:avLst/>
          </a:prstGeom>
          <a:noFill/>
        </p:spPr>
      </p:pic>
      <p:pic>
        <p:nvPicPr>
          <p:cNvPr id="15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7524328" y="0"/>
            <a:ext cx="1619672" cy="564426"/>
          </a:xfrm>
          <a:prstGeom prst="rect">
            <a:avLst/>
          </a:prstGeom>
          <a:noFill/>
        </p:spPr>
      </p:pic>
      <p:pic>
        <p:nvPicPr>
          <p:cNvPr id="17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6293574"/>
            <a:ext cx="1512000" cy="564426"/>
          </a:xfrm>
          <a:prstGeom prst="rect">
            <a:avLst/>
          </a:prstGeom>
          <a:noFill/>
        </p:spPr>
      </p:pic>
      <p:pic>
        <p:nvPicPr>
          <p:cNvPr id="18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6293574"/>
            <a:ext cx="1512000" cy="564426"/>
          </a:xfrm>
          <a:prstGeom prst="rect">
            <a:avLst/>
          </a:prstGeom>
          <a:noFill/>
        </p:spPr>
      </p:pic>
      <p:pic>
        <p:nvPicPr>
          <p:cNvPr id="19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6293574"/>
            <a:ext cx="1512000" cy="564426"/>
          </a:xfrm>
          <a:prstGeom prst="rect">
            <a:avLst/>
          </a:prstGeom>
          <a:noFill/>
        </p:spPr>
      </p:pic>
      <p:pic>
        <p:nvPicPr>
          <p:cNvPr id="20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6293574"/>
            <a:ext cx="1512000" cy="564426"/>
          </a:xfrm>
          <a:prstGeom prst="rect">
            <a:avLst/>
          </a:prstGeom>
          <a:noFill/>
        </p:spPr>
      </p:pic>
      <p:pic>
        <p:nvPicPr>
          <p:cNvPr id="21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8131608" y="5845608"/>
            <a:ext cx="1484784" cy="540000"/>
          </a:xfrm>
          <a:prstGeom prst="rect">
            <a:avLst/>
          </a:prstGeom>
          <a:noFill/>
        </p:spPr>
      </p:pic>
      <p:pic>
        <p:nvPicPr>
          <p:cNvPr id="22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436387" y="5881612"/>
            <a:ext cx="1412776" cy="540000"/>
          </a:xfrm>
          <a:prstGeom prst="rect">
            <a:avLst/>
          </a:prstGeom>
          <a:noFill/>
        </p:spPr>
      </p:pic>
      <p:pic>
        <p:nvPicPr>
          <p:cNvPr id="23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93574"/>
            <a:ext cx="1512000" cy="564426"/>
          </a:xfrm>
          <a:prstGeom prst="rect">
            <a:avLst/>
          </a:prstGeom>
          <a:noFill/>
        </p:spPr>
      </p:pic>
      <p:pic>
        <p:nvPicPr>
          <p:cNvPr id="16" name="Picture 2" descr="C:\Users\ASUS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6293574"/>
            <a:ext cx="1619672" cy="564426"/>
          </a:xfrm>
          <a:prstGeom prst="rect">
            <a:avLst/>
          </a:prstGeom>
          <a:noFill/>
        </p:spPr>
      </p:pic>
      <p:sp>
        <p:nvSpPr>
          <p:cNvPr id="24" name="Прямоугольник 23"/>
          <p:cNvSpPr/>
          <p:nvPr/>
        </p:nvSpPr>
        <p:spPr>
          <a:xfrm>
            <a:off x="611560" y="1028343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Модель </a:t>
            </a:r>
            <a:r>
              <a:rPr lang="uk-UA" sz="2800" dirty="0" smtClean="0">
                <a:ea typeface="Calibri" pitchFamily="34" charset="0"/>
                <a:cs typeface="Times New Roman" pitchFamily="18" charset="0"/>
              </a:rPr>
              <a:t>-</a:t>
            </a: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 це спеціально створений об’єкт</a:t>
            </a: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, який </a:t>
            </a: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відображає властивості </a:t>
            </a: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досліджуваного </a:t>
            </a: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об’єкта.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Математична модель</a:t>
            </a:r>
            <a:r>
              <a:rPr lang="uk-UA" sz="2800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800" dirty="0" smtClean="0">
                <a:ea typeface="Calibri" pitchFamily="34" charset="0"/>
                <a:cs typeface="Times New Roman" pitchFamily="18" charset="0"/>
              </a:rPr>
              <a:t>- </a:t>
            </a: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це наближений опис довільного явища навколишнього світу, поданий за допомогою математичної  символіки. 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Математичними моделями </a:t>
            </a: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здебільшого бувають формули, рівняння, нерівності та їх системи.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Створюють </a:t>
            </a:r>
            <a:r>
              <a:rPr lang="uk-UA" sz="2800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математичні моделі</a:t>
            </a: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, використовуючи математичні поняття і відношення, геометричні фігури, числа, вирази тощо.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Процес створення  </a:t>
            </a:r>
            <a:r>
              <a:rPr lang="uk-UA" sz="2800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математичної моделі </a:t>
            </a:r>
            <a:r>
              <a:rPr lang="uk-UA" sz="2800" b="1" dirty="0" smtClean="0">
                <a:ea typeface="Calibri" pitchFamily="34" charset="0"/>
                <a:cs typeface="Times New Roman" pitchFamily="18" charset="0"/>
              </a:rPr>
              <a:t>називається </a:t>
            </a:r>
            <a:r>
              <a:rPr lang="uk-UA" sz="2800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математичним моделюванням</a:t>
            </a:r>
            <a:r>
              <a:rPr lang="uk-UA" sz="2800" b="1" i="1" dirty="0" smtClean="0">
                <a:ea typeface="Calibri" pitchFamily="34" charset="0"/>
                <a:cs typeface="Times New Roman" pitchFamily="18" charset="0"/>
              </a:rPr>
              <a:t>.</a:t>
            </a:r>
            <a:endParaRPr lang="uk-UA" sz="2800" dirty="0" smtClean="0">
              <a:cs typeface="Arial" pitchFamily="34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5348</TotalTime>
  <Words>1295</Words>
  <Application>Microsoft Office PowerPoint</Application>
  <PresentationFormat>Экран (4:3)</PresentationFormat>
  <Paragraphs>244</Paragraphs>
  <Slides>18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Aparajita</vt:lpstr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Світлана</cp:lastModifiedBy>
  <cp:revision>19</cp:revision>
  <dcterms:created xsi:type="dcterms:W3CDTF">2019-02-26T14:58:25Z</dcterms:created>
  <dcterms:modified xsi:type="dcterms:W3CDTF">2022-01-30T16:41:23Z</dcterms:modified>
</cp:coreProperties>
</file>