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61" r:id="rId5"/>
    <p:sldId id="259" r:id="rId6"/>
    <p:sldId id="263" r:id="rId7"/>
    <p:sldId id="262" r:id="rId8"/>
    <p:sldId id="260" r:id="rId9"/>
    <p:sldId id="264" r:id="rId10"/>
    <p:sldId id="266" r:id="rId11"/>
    <p:sldId id="265" r:id="rId12"/>
    <p:sldId id="267" r:id="rId13"/>
    <p:sldId id="269" r:id="rId14"/>
    <p:sldId id="268" r:id="rId15"/>
    <p:sldId id="270" r:id="rId16"/>
    <p:sldId id="271" r:id="rId17"/>
    <p:sldId id="274" r:id="rId18"/>
    <p:sldId id="272" r:id="rId19"/>
    <p:sldId id="273" r:id="rId20"/>
    <p:sldId id="275" r:id="rId21"/>
    <p:sldId id="277" r:id="rId22"/>
    <p:sldId id="278" r:id="rId23"/>
    <p:sldId id="279" r:id="rId24"/>
    <p:sldId id="276" r:id="rId25"/>
    <p:sldId id="280" r:id="rId26"/>
    <p:sldId id="282" r:id="rId27"/>
    <p:sldId id="283" r:id="rId28"/>
    <p:sldId id="281" r:id="rId29"/>
    <p:sldId id="284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9E00"/>
    <a:srgbClr val="DEA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4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23602-3507-4656-A140-8B622C8A5E7B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E1B36-A8D4-494A-9D66-E2AA8E398A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903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E1B36-A8D4-494A-9D66-E2AA8E398AE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71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D6F8E-6D6F-4076-A8CF-25C9BC91A697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D073-0FD3-4494-A263-CB1E04B75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626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D6F8E-6D6F-4076-A8CF-25C9BC91A697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D073-0FD3-4494-A263-CB1E04B75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480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D6F8E-6D6F-4076-A8CF-25C9BC91A697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D073-0FD3-4494-A263-CB1E04B75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085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D6F8E-6D6F-4076-A8CF-25C9BC91A697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D073-0FD3-4494-A263-CB1E04B75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898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D6F8E-6D6F-4076-A8CF-25C9BC91A697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D073-0FD3-4494-A263-CB1E04B75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323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D6F8E-6D6F-4076-A8CF-25C9BC91A697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D073-0FD3-4494-A263-CB1E04B75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128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D6F8E-6D6F-4076-A8CF-25C9BC91A697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D073-0FD3-4494-A263-CB1E04B75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744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D6F8E-6D6F-4076-A8CF-25C9BC91A697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D073-0FD3-4494-A263-CB1E04B75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099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D6F8E-6D6F-4076-A8CF-25C9BC91A697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D073-0FD3-4494-A263-CB1E04B75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57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D6F8E-6D6F-4076-A8CF-25C9BC91A697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D073-0FD3-4494-A263-CB1E04B75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548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D6F8E-6D6F-4076-A8CF-25C9BC91A697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D073-0FD3-4494-A263-CB1E04B75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352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D6F8E-6D6F-4076-A8CF-25C9BC91A697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BD073-0FD3-4494-A263-CB1E04B75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02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png"/><Relationship Id="rId2" Type="http://schemas.openxmlformats.org/officeDocument/2006/relationships/hyperlink" Target="https://upload.wikimedia.org/wikipedia/commons/6/62/Cicada_molting_animated-2.gi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4" y="2615094"/>
            <a:ext cx="11564991" cy="42429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9445" y="1007010"/>
            <a:ext cx="10453107" cy="1840753"/>
          </a:xfrm>
        </p:spPr>
        <p:txBody>
          <a:bodyPr>
            <a:noAutofit/>
          </a:bodyPr>
          <a:lstStyle/>
          <a:p>
            <a:r>
              <a:rPr lang="uk-UA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Покриви тіла тварин, </a:t>
            </a:r>
            <a:br>
              <a:rPr lang="uk-UA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</a:br>
            <a:r>
              <a:rPr lang="uk-UA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їх різноманітність та функції</a:t>
            </a:r>
            <a:endParaRPr lang="ru-RU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68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6429" y="78255"/>
            <a:ext cx="5679141" cy="1325563"/>
          </a:xfrm>
          <a:solidFill>
            <a:srgbClr val="FFC000"/>
          </a:solidFill>
          <a:effectLst>
            <a:softEdge rad="127000"/>
          </a:effectLst>
        </p:spPr>
        <p:txBody>
          <a:bodyPr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Функції покривів: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6859" y="3242048"/>
            <a:ext cx="4361329" cy="1419599"/>
          </a:xfrm>
        </p:spPr>
        <p:txBody>
          <a:bodyPr/>
          <a:lstStyle/>
          <a:p>
            <a:r>
              <a:rPr lang="uk-UA" b="1" dirty="0" err="1">
                <a:latin typeface="Comic Sans MS" panose="030F0702030302020204" pitchFamily="66" charset="0"/>
              </a:rPr>
              <a:t>з</a:t>
            </a:r>
            <a:r>
              <a:rPr lang="uk-UA" b="1" dirty="0" err="1" smtClean="0">
                <a:latin typeface="Comic Sans MS" panose="030F0702030302020204" pitchFamily="66" charset="0"/>
              </a:rPr>
              <a:t>апасаюча</a:t>
            </a:r>
            <a:r>
              <a:rPr lang="uk-UA" dirty="0" smtClean="0">
                <a:latin typeface="Comic Sans MS" panose="030F0702030302020204" pitchFamily="66" charset="0"/>
              </a:rPr>
              <a:t> – відкладення поживних речовин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307" r="5942"/>
          <a:stretch/>
        </p:blipFill>
        <p:spPr>
          <a:xfrm>
            <a:off x="4966447" y="1620816"/>
            <a:ext cx="6858000" cy="493686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017745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6429" y="78255"/>
            <a:ext cx="5679141" cy="1325563"/>
          </a:xfrm>
          <a:solidFill>
            <a:srgbClr val="FFC000"/>
          </a:solidFill>
          <a:effectLst>
            <a:softEdge rad="127000"/>
          </a:effectLst>
        </p:spPr>
        <p:txBody>
          <a:bodyPr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Функції покривів: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2036" y="3035861"/>
            <a:ext cx="3913094" cy="1930587"/>
          </a:xfrm>
        </p:spPr>
        <p:txBody>
          <a:bodyPr/>
          <a:lstStyle/>
          <a:p>
            <a:r>
              <a:rPr lang="uk-UA" b="1" dirty="0" smtClean="0">
                <a:latin typeface="Comic Sans MS" panose="030F0702030302020204" pitchFamily="66" charset="0"/>
              </a:rPr>
              <a:t>опорно–рухова </a:t>
            </a:r>
            <a:r>
              <a:rPr lang="uk-UA" dirty="0" smtClean="0">
                <a:latin typeface="Comic Sans MS" panose="030F0702030302020204" pitchFamily="66" charset="0"/>
              </a:rPr>
              <a:t>– забезпечення підтримання форми тіла і руху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799" y="1980359"/>
            <a:ext cx="7460130" cy="419632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609184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6429" y="78255"/>
            <a:ext cx="5679141" cy="1325563"/>
          </a:xfrm>
          <a:solidFill>
            <a:srgbClr val="FFC000"/>
          </a:solidFill>
          <a:effectLst>
            <a:softEdge rad="127000"/>
          </a:effectLst>
        </p:spPr>
        <p:txBody>
          <a:bodyPr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Функції покривів: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5823" y="3259978"/>
            <a:ext cx="4666129" cy="1464422"/>
          </a:xfrm>
        </p:spPr>
        <p:txBody>
          <a:bodyPr/>
          <a:lstStyle/>
          <a:p>
            <a:r>
              <a:rPr lang="uk-UA" b="1" dirty="0">
                <a:latin typeface="Comic Sans MS" panose="030F0702030302020204" pitchFamily="66" charset="0"/>
              </a:rPr>
              <a:t>р</a:t>
            </a:r>
            <a:r>
              <a:rPr lang="uk-UA" b="1" dirty="0" smtClean="0">
                <a:latin typeface="Comic Sans MS" panose="030F0702030302020204" pitchFamily="66" charset="0"/>
              </a:rPr>
              <a:t>ецепторна</a:t>
            </a:r>
            <a:r>
              <a:rPr lang="uk-UA" dirty="0" smtClean="0">
                <a:latin typeface="Comic Sans MS" panose="030F0702030302020204" pitchFamily="66" charset="0"/>
              </a:rPr>
              <a:t> – сприйняття подразнень від середовища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0565" y="1519518"/>
            <a:ext cx="6391834" cy="511346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582972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077" y="183612"/>
            <a:ext cx="3688976" cy="1096122"/>
          </a:xfrm>
          <a:solidFill>
            <a:srgbClr val="DEA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Найпростіші</a:t>
            </a:r>
            <a:endParaRPr lang="ru-RU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15" y="1446179"/>
            <a:ext cx="4751075" cy="32760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32046"/>
            <a:ext cx="5547057" cy="30271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9964" y="3909415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ц</a:t>
            </a:r>
            <a:r>
              <a:rPr lang="uk-UA" dirty="0" smtClean="0">
                <a:latin typeface="Comic Sans MS" panose="030F0702030302020204" pitchFamily="66" charset="0"/>
              </a:rPr>
              <a:t>итоплазматична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мембрана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1344706" y="3222976"/>
            <a:ext cx="528916" cy="6864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2651" y="4805733"/>
            <a:ext cx="4206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latin typeface="Comic Sans MS" panose="030F0702030302020204" pitchFamily="66" charset="0"/>
              </a:rPr>
              <a:t>Амеба не має сталої форми тіла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64786" y="445244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latin typeface="Comic Sans MS" panose="030F0702030302020204" pitchFamily="66" charset="0"/>
              </a:rPr>
              <a:t>пелікула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 flipV="1">
            <a:off x="7539318" y="814576"/>
            <a:ext cx="340659" cy="36755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04366" y="3084184"/>
            <a:ext cx="53399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dirty="0" smtClean="0">
                <a:latin typeface="Comic Sans MS" panose="030F0702030302020204" pitchFamily="66" charset="0"/>
              </a:rPr>
              <a:t>Інфузорія-туфелька має постійну форму </a:t>
            </a:r>
          </a:p>
          <a:p>
            <a:pPr algn="ctr"/>
            <a:r>
              <a:rPr lang="uk-UA" sz="2000" dirty="0" smtClean="0">
                <a:latin typeface="Comic Sans MS" panose="030F0702030302020204" pitchFamily="66" charset="0"/>
              </a:rPr>
              <a:t>завдяки ущільненій оболонці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058" y="3847529"/>
            <a:ext cx="4033439" cy="276290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TextBox 14"/>
          <p:cNvSpPr txBox="1"/>
          <p:nvPr/>
        </p:nvSpPr>
        <p:spPr>
          <a:xfrm>
            <a:off x="9098497" y="5428763"/>
            <a:ext cx="30380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dirty="0" smtClean="0">
                <a:latin typeface="Comic Sans MS" panose="030F0702030302020204" pitchFamily="66" charset="0"/>
              </a:rPr>
              <a:t>Форамініфери мають </a:t>
            </a:r>
          </a:p>
          <a:p>
            <a:pPr algn="ctr"/>
            <a:r>
              <a:rPr lang="uk-UA" sz="2000" dirty="0" smtClean="0">
                <a:latin typeface="Comic Sans MS" panose="030F0702030302020204" pitchFamily="66" charset="0"/>
              </a:rPr>
              <a:t>раковинку </a:t>
            </a:r>
          </a:p>
          <a:p>
            <a:pPr algn="ctr"/>
            <a:r>
              <a:rPr lang="uk-UA" sz="2000" dirty="0" smtClean="0">
                <a:latin typeface="Comic Sans MS" panose="030F0702030302020204" pitchFamily="66" charset="0"/>
              </a:rPr>
              <a:t>із неорганічних </a:t>
            </a:r>
            <a:r>
              <a:rPr lang="uk-UA" sz="2000" dirty="0" err="1" smtClean="0">
                <a:latin typeface="Comic Sans MS" panose="030F0702030302020204" pitchFamily="66" charset="0"/>
              </a:rPr>
              <a:t>сполук</a:t>
            </a:r>
            <a:endParaRPr lang="ru-RU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8820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211" y="176868"/>
            <a:ext cx="2882154" cy="1096122"/>
          </a:xfrm>
          <a:solidFill>
            <a:srgbClr val="DEA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Губки</a:t>
            </a:r>
            <a:endParaRPr lang="ru-RU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380" y="176868"/>
            <a:ext cx="4932213" cy="65509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23725" y="480763"/>
            <a:ext cx="2693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err="1">
                <a:latin typeface="Comic Sans MS" panose="030F0702030302020204" pitchFamily="66" charset="0"/>
              </a:rPr>
              <a:t>п</a:t>
            </a:r>
            <a:r>
              <a:rPr lang="uk-UA" b="1" dirty="0" err="1" smtClean="0">
                <a:latin typeface="Comic Sans MS" panose="030F0702030302020204" pitchFamily="66" charset="0"/>
              </a:rPr>
              <a:t>інакодерма</a:t>
            </a:r>
            <a:endParaRPr lang="uk-UA" b="1" dirty="0" smtClean="0">
              <a:latin typeface="Comic Sans MS" panose="030F0702030302020204" pitchFamily="66" charset="0"/>
            </a:endParaRP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(зовнішній шар клітин)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 flipV="1">
            <a:off x="6030373" y="1151615"/>
            <a:ext cx="448235" cy="58841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943909" y="460973"/>
            <a:ext cx="2808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err="1">
                <a:latin typeface="Comic Sans MS" panose="030F0702030302020204" pitchFamily="66" charset="0"/>
              </a:rPr>
              <a:t>х</a:t>
            </a:r>
            <a:r>
              <a:rPr lang="uk-UA" b="1" dirty="0" err="1" smtClean="0">
                <a:latin typeface="Comic Sans MS" panose="030F0702030302020204" pitchFamily="66" charset="0"/>
              </a:rPr>
              <a:t>оанодерма</a:t>
            </a:r>
            <a:endParaRPr lang="uk-UA" b="1" dirty="0" smtClean="0">
              <a:latin typeface="Comic Sans MS" panose="030F0702030302020204" pitchFamily="66" charset="0"/>
            </a:endParaRP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(внутрішній шар клітин)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8601623" y="1101797"/>
            <a:ext cx="1248222" cy="8990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816352" y="2820112"/>
            <a:ext cx="20954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пінакоцити</a:t>
            </a:r>
            <a:r>
              <a:rPr lang="uk-UA" dirty="0" smtClean="0">
                <a:latin typeface="Comic Sans MS" panose="030F0702030302020204" pitchFamily="66" charset="0"/>
              </a:rPr>
              <a:t> –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п</a:t>
            </a:r>
            <a:r>
              <a:rPr lang="uk-UA" dirty="0" smtClean="0">
                <a:latin typeface="Comic Sans MS" panose="030F0702030302020204" pitchFamily="66" charset="0"/>
              </a:rPr>
              <a:t>окривні клітини</a:t>
            </a:r>
          </a:p>
          <a:p>
            <a:endParaRPr lang="ru-RU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9277636" y="3071608"/>
            <a:ext cx="7449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410367" y="4382930"/>
            <a:ext cx="24416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п</a:t>
            </a:r>
            <a:r>
              <a:rPr lang="uk-UA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ороцити</a:t>
            </a:r>
            <a:r>
              <a:rPr lang="uk-UA" dirty="0" smtClean="0">
                <a:latin typeface="Comic Sans MS" panose="030F0702030302020204" pitchFamily="66" charset="0"/>
              </a:rPr>
              <a:t> – клітини,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які, скорочуючись,</a:t>
            </a:r>
          </a:p>
          <a:p>
            <a:r>
              <a:rPr lang="uk-UA" dirty="0">
                <a:latin typeface="Comic Sans MS" panose="030F0702030302020204" pitchFamily="66" charset="0"/>
              </a:rPr>
              <a:t>з</a:t>
            </a:r>
            <a:r>
              <a:rPr lang="uk-UA" dirty="0" smtClean="0">
                <a:latin typeface="Comic Sans MS" panose="030F0702030302020204" pitchFamily="66" charset="0"/>
              </a:rPr>
              <a:t>акривають пори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8943909" y="4116424"/>
            <a:ext cx="667453" cy="3143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/>
          <a:srcRect l="10000" r="13882"/>
          <a:stretch/>
        </p:blipFill>
        <p:spPr>
          <a:xfrm>
            <a:off x="455580" y="1542809"/>
            <a:ext cx="4876800" cy="480519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0" name="TextBox 19"/>
          <p:cNvSpPr txBox="1"/>
          <p:nvPr/>
        </p:nvSpPr>
        <p:spPr>
          <a:xfrm>
            <a:off x="9611362" y="1476445"/>
            <a:ext cx="20393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>
                <a:latin typeface="Comic Sans MS" panose="030F0702030302020204" pitchFamily="66" charset="0"/>
              </a:rPr>
              <a:t>м</a:t>
            </a:r>
            <a:r>
              <a:rPr lang="uk-UA" b="1" dirty="0" smtClean="0">
                <a:latin typeface="Comic Sans MS" panose="030F0702030302020204" pitchFamily="66" charset="0"/>
              </a:rPr>
              <a:t>езоглея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(шар драглистої 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р</a:t>
            </a:r>
            <a:r>
              <a:rPr lang="uk-UA" dirty="0" smtClean="0">
                <a:latin typeface="Comic Sans MS" panose="030F0702030302020204" pitchFamily="66" charset="0"/>
              </a:rPr>
              <a:t>ечовини)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2" name="Прямая соединительная линия 21"/>
          <p:cNvCxnSpPr>
            <a:endCxn id="20" idx="1"/>
          </p:cNvCxnSpPr>
          <p:nvPr/>
        </p:nvCxnSpPr>
        <p:spPr>
          <a:xfrm flipV="1">
            <a:off x="9009529" y="1938110"/>
            <a:ext cx="601833" cy="1954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38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3" grpId="0"/>
      <p:bldP spid="16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2"/>
          <a:stretch/>
        </p:blipFill>
        <p:spPr>
          <a:xfrm>
            <a:off x="5388833" y="713037"/>
            <a:ext cx="4499238" cy="59038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210" y="176868"/>
            <a:ext cx="5616390" cy="1096122"/>
          </a:xfrm>
          <a:solidFill>
            <a:srgbClr val="DEA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Кишковопорожнинні</a:t>
            </a:r>
            <a:endParaRPr lang="ru-RU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41458" y="833622"/>
            <a:ext cx="1911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>
                <a:latin typeface="Comic Sans MS" panose="030F0702030302020204" pitchFamily="66" charset="0"/>
              </a:rPr>
              <a:t>е</a:t>
            </a:r>
            <a:r>
              <a:rPr lang="uk-UA" b="1" dirty="0" smtClean="0">
                <a:latin typeface="Comic Sans MS" panose="030F0702030302020204" pitchFamily="66" charset="0"/>
              </a:rPr>
              <a:t>ктодерма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(зовнішній шар)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50453" y="644729"/>
            <a:ext cx="2026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>
                <a:latin typeface="Comic Sans MS" panose="030F0702030302020204" pitchFamily="66" charset="0"/>
              </a:rPr>
              <a:t>е</a:t>
            </a:r>
            <a:r>
              <a:rPr lang="uk-UA" b="1" dirty="0" smtClean="0">
                <a:latin typeface="Comic Sans MS" panose="030F0702030302020204" pitchFamily="66" charset="0"/>
              </a:rPr>
              <a:t>ндодерма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(внутрішній шар)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38452" y="241243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latin typeface="Comic Sans MS" panose="030F0702030302020204" pitchFamily="66" charset="0"/>
              </a:rPr>
              <a:t>мезоглея</a:t>
            </a:r>
            <a:endParaRPr lang="ru-RU" b="1" dirty="0">
              <a:latin typeface="Comic Sans MS" panose="030F0702030302020204" pitchFamily="66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8041737" y="609782"/>
            <a:ext cx="128528" cy="8032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546829" y="4094019"/>
            <a:ext cx="25122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епітеліально</a:t>
            </a: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-м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uk-UA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язові</a:t>
            </a:r>
            <a:endParaRPr lang="uk-UA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клітини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(покривні)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9197009" y="4418975"/>
            <a:ext cx="510466" cy="2115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831263" y="1771910"/>
            <a:ext cx="2239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 </a:t>
            </a: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жалка клітина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(паралізує жертву)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197009" y="3850827"/>
            <a:ext cx="644937" cy="2967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9384227" y="2254799"/>
            <a:ext cx="465643" cy="2751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042145" y="5377912"/>
            <a:ext cx="19543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  <a:latin typeface="Comic Sans MS" panose="030F0702030302020204" pitchFamily="66" charset="0"/>
              </a:rPr>
              <a:t>н</a:t>
            </a: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ервова клітина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(сприймає 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подразнення)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9707475" y="5166713"/>
            <a:ext cx="334670" cy="3868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707475" y="2746843"/>
            <a:ext cx="23567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  <a:latin typeface="Comic Sans MS" panose="030F0702030302020204" pitchFamily="66" charset="0"/>
              </a:rPr>
              <a:t>п</a:t>
            </a: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роміжна клітина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(дає початок іншим</a:t>
            </a:r>
          </a:p>
          <a:p>
            <a:r>
              <a:rPr lang="uk-UA" dirty="0">
                <a:latin typeface="Comic Sans MS" panose="030F0702030302020204" pitchFamily="66" charset="0"/>
              </a:rPr>
              <a:t>к</a:t>
            </a:r>
            <a:r>
              <a:rPr lang="uk-UA" dirty="0" smtClean="0">
                <a:latin typeface="Comic Sans MS" panose="030F0702030302020204" pitchFamily="66" charset="0"/>
              </a:rPr>
              <a:t>літинам)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9" name="Прямая соединительная линия 28"/>
          <p:cNvCxnSpPr>
            <a:endCxn id="27" idx="1"/>
          </p:cNvCxnSpPr>
          <p:nvPr/>
        </p:nvCxnSpPr>
        <p:spPr>
          <a:xfrm flipV="1">
            <a:off x="9027459" y="3208508"/>
            <a:ext cx="680016" cy="9628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3"/>
          <p:cNvGrpSpPr/>
          <p:nvPr/>
        </p:nvGrpSpPr>
        <p:grpSpPr>
          <a:xfrm>
            <a:off x="411498" y="1291061"/>
            <a:ext cx="4412175" cy="5431840"/>
            <a:chOff x="411498" y="1291061"/>
            <a:chExt cx="4412175" cy="5431840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3"/>
            <a:srcRect l="5596" r="17359"/>
            <a:stretch/>
          </p:blipFill>
          <p:spPr>
            <a:xfrm rot="16200000">
              <a:off x="70077" y="1632482"/>
              <a:ext cx="5095018" cy="4412175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1411608" y="6353569"/>
              <a:ext cx="2198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smtClean="0">
                  <a:latin typeface="Comic Sans MS" panose="030F0702030302020204" pitchFamily="66" charset="0"/>
                </a:rPr>
                <a:t>Гідра прісноводна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04630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5" grpId="0"/>
      <p:bldP spid="22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210" y="176868"/>
            <a:ext cx="4047565" cy="1096122"/>
          </a:xfrm>
          <a:solidFill>
            <a:srgbClr val="DEA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Плоскі черви</a:t>
            </a:r>
            <a:endParaRPr lang="ru-RU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517" y="486326"/>
            <a:ext cx="3153641" cy="30014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346" y="3552185"/>
            <a:ext cx="7336491" cy="32440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133" y="2743871"/>
            <a:ext cx="2851174" cy="16411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5601" y="4280522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епітелій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 flipV="1">
            <a:off x="5946899" y="4651568"/>
            <a:ext cx="341943" cy="461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186323" y="407724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п</a:t>
            </a:r>
            <a:r>
              <a:rPr lang="uk-UA" dirty="0" smtClean="0">
                <a:latin typeface="Comic Sans MS" panose="030F0702030302020204" pitchFamily="66" charset="0"/>
              </a:rPr>
              <a:t>оздовжні м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err="1" smtClean="0">
                <a:latin typeface="Comic Sans MS" panose="030F0702030302020204" pitchFamily="66" charset="0"/>
              </a:rPr>
              <a:t>язи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0406" y="3502570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к</a:t>
            </a:r>
            <a:r>
              <a:rPr lang="uk-UA" dirty="0" smtClean="0">
                <a:latin typeface="Comic Sans MS" panose="030F0702030302020204" pitchFamily="66" charset="0"/>
              </a:rPr>
              <a:t>ільцеві м</a:t>
            </a:r>
            <a:r>
              <a:rPr lang="en-US" dirty="0" smtClean="0">
                <a:latin typeface="Comic Sans MS" panose="030F0702030302020204" pitchFamily="66" charset="0"/>
              </a:rPr>
              <a:t>‘</a:t>
            </a:r>
            <a:r>
              <a:rPr lang="uk-UA" dirty="0" err="1" smtClean="0">
                <a:latin typeface="Comic Sans MS" panose="030F0702030302020204" pitchFamily="66" charset="0"/>
              </a:rPr>
              <a:t>язи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 flipV="1">
            <a:off x="7600484" y="3921517"/>
            <a:ext cx="121791" cy="4634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16823" y="6427767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к</a:t>
            </a:r>
            <a:r>
              <a:rPr lang="uk-UA" dirty="0" smtClean="0">
                <a:latin typeface="Comic Sans MS" panose="030F0702030302020204" pitchFamily="66" charset="0"/>
              </a:rPr>
              <a:t>осі м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err="1" smtClean="0">
                <a:latin typeface="Comic Sans MS" panose="030F0702030302020204" pitchFamily="66" charset="0"/>
              </a:rPr>
              <a:t>язи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6109550" y="5918107"/>
            <a:ext cx="546847" cy="6275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7598" y="1155562"/>
            <a:ext cx="4079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Покриви представлені </a:t>
            </a:r>
          </a:p>
          <a:p>
            <a:pPr algn="ctr"/>
            <a:r>
              <a:rPr lang="uk-UA" sz="2000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шкірно-</a:t>
            </a:r>
            <a:r>
              <a:rPr lang="uk-UA" sz="2000" dirty="0" err="1" smtClean="0">
                <a:solidFill>
                  <a:srgbClr val="D09E00"/>
                </a:solidFill>
                <a:latin typeface="Comic Sans MS" panose="030F0702030302020204" pitchFamily="66" charset="0"/>
              </a:rPr>
              <a:t>мязовим</a:t>
            </a:r>
            <a:r>
              <a:rPr lang="uk-UA" sz="2000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 мішком </a:t>
            </a:r>
          </a:p>
          <a:p>
            <a:pPr algn="ctr"/>
            <a:r>
              <a:rPr lang="uk-UA" sz="2000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з одношарового епітелію </a:t>
            </a:r>
          </a:p>
          <a:p>
            <a:pPr algn="ctr"/>
            <a:r>
              <a:rPr lang="uk-UA" sz="2000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і 2-3 шарів </a:t>
            </a:r>
            <a:r>
              <a:rPr lang="uk-UA" sz="2000" dirty="0" err="1" smtClean="0">
                <a:solidFill>
                  <a:srgbClr val="D09E00"/>
                </a:solidFill>
                <a:latin typeface="Comic Sans MS" panose="030F0702030302020204" pitchFamily="66" charset="0"/>
              </a:rPr>
              <a:t>мязів</a:t>
            </a:r>
            <a:endParaRPr lang="ru-RU" sz="2000" dirty="0">
              <a:solidFill>
                <a:srgbClr val="D09E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V="1">
            <a:off x="10194141" y="4511008"/>
            <a:ext cx="590400" cy="8767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697962" y="-13854"/>
            <a:ext cx="2336544" cy="33246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00" y="2472012"/>
            <a:ext cx="2550416" cy="370865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9418" y="6146436"/>
            <a:ext cx="3788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Тегумент</a:t>
            </a:r>
            <a:r>
              <a:rPr lang="uk-UA" dirty="0" smtClean="0">
                <a:latin typeface="Comic Sans MS" panose="030F0702030302020204" pitchFamily="66" charset="0"/>
              </a:rPr>
              <a:t> – ущільнена оболонка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паразитичних </a:t>
            </a:r>
            <a:r>
              <a:rPr lang="uk-UA" dirty="0" err="1" smtClean="0">
                <a:latin typeface="Comic Sans MS" panose="030F0702030302020204" pitchFamily="66" charset="0"/>
              </a:rPr>
              <a:t>червів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07001" y="4189903"/>
            <a:ext cx="15552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 ядра і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частина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цитоплазми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8" name="Прямая соединительная линия 27"/>
          <p:cNvCxnSpPr>
            <a:endCxn id="26" idx="1"/>
          </p:cNvCxnSpPr>
          <p:nvPr/>
        </p:nvCxnSpPr>
        <p:spPr>
          <a:xfrm flipV="1">
            <a:off x="1084729" y="4651568"/>
            <a:ext cx="1822272" cy="49544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1836368" y="4941943"/>
            <a:ext cx="1081782" cy="6532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806716" y="301181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latin typeface="Comic Sans MS" panose="030F0702030302020204" pitchFamily="66" charset="0"/>
              </a:rPr>
              <a:t>тегумент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36" name="Правая фигурная скобка 35"/>
          <p:cNvSpPr/>
          <p:nvPr/>
        </p:nvSpPr>
        <p:spPr>
          <a:xfrm>
            <a:off x="2483223" y="2716634"/>
            <a:ext cx="323491" cy="1026287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842549" y="222610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Свинячий ціп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smtClean="0">
                <a:latin typeface="Comic Sans MS" panose="030F0702030302020204" pitchFamily="66" charset="0"/>
              </a:rPr>
              <a:t>як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33061" y="166850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latin typeface="Comic Sans MS" panose="030F0702030302020204" pitchFamily="66" charset="0"/>
              </a:rPr>
              <a:t>Турбелярія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8369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3" grpId="0"/>
      <p:bldP spid="16" grpId="0"/>
      <p:bldP spid="25" grpId="0"/>
      <p:bldP spid="26" grpId="0"/>
      <p:bldP spid="35" grpId="0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570" y="3694216"/>
            <a:ext cx="4948436" cy="264829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8053" r="10473" b="9915"/>
          <a:stretch/>
        </p:blipFill>
        <p:spPr>
          <a:xfrm>
            <a:off x="591671" y="2090404"/>
            <a:ext cx="5338631" cy="489145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4441868" y="6289821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кутикула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463599" y="6001483"/>
            <a:ext cx="536065" cy="3244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1099" y="6162452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гіподерма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757694" y="5620060"/>
            <a:ext cx="487513" cy="5423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325637" y="547556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м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err="1" smtClean="0">
                <a:latin typeface="Comic Sans MS" panose="030F0702030302020204" pitchFamily="66" charset="0"/>
              </a:rPr>
              <a:t>язи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4497364" y="5019150"/>
            <a:ext cx="925899" cy="499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4154385" y="5579097"/>
            <a:ext cx="1171252" cy="811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325637" y="3918361"/>
            <a:ext cx="938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ш</a:t>
            </a:r>
            <a:r>
              <a:rPr lang="uk-UA" dirty="0" smtClean="0">
                <a:latin typeface="Comic Sans MS" panose="030F0702030302020204" pitchFamily="66" charset="0"/>
              </a:rPr>
              <a:t>кірні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залози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flipH="1">
            <a:off x="4399233" y="4456337"/>
            <a:ext cx="926404" cy="2352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4008" y="405144"/>
            <a:ext cx="3060074" cy="27013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7415" y="101609"/>
            <a:ext cx="2353260" cy="4938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713" y="101610"/>
            <a:ext cx="2164268" cy="4938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l="13104"/>
          <a:stretch/>
        </p:blipFill>
        <p:spPr>
          <a:xfrm>
            <a:off x="9197788" y="455004"/>
            <a:ext cx="2798119" cy="266696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2" name="Заголовок 1"/>
          <p:cNvSpPr>
            <a:spLocks noGrp="1"/>
          </p:cNvSpPr>
          <p:nvPr>
            <p:ph type="title"/>
          </p:nvPr>
        </p:nvSpPr>
        <p:spPr>
          <a:xfrm>
            <a:off x="327211" y="176868"/>
            <a:ext cx="3688976" cy="1096122"/>
          </a:xfrm>
          <a:solidFill>
            <a:srgbClr val="DEA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Круглі черви</a:t>
            </a:r>
            <a:endParaRPr lang="ru-RU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7962" y="1235777"/>
            <a:ext cx="47660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 </a:t>
            </a:r>
            <a:r>
              <a:rPr lang="uk-UA" sz="2000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Покриви представлені</a:t>
            </a:r>
            <a:endParaRPr lang="en-US" sz="2000" dirty="0" smtClean="0">
              <a:solidFill>
                <a:srgbClr val="D09E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uk-UA" sz="2000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 шкірно-</a:t>
            </a:r>
            <a:r>
              <a:rPr lang="uk-UA" sz="2000" dirty="0" err="1" smtClean="0">
                <a:solidFill>
                  <a:srgbClr val="D09E00"/>
                </a:solidFill>
                <a:latin typeface="Comic Sans MS" panose="030F0702030302020204" pitchFamily="66" charset="0"/>
              </a:rPr>
              <a:t>мязовим</a:t>
            </a:r>
            <a:r>
              <a:rPr lang="uk-UA" sz="2000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 мішком</a:t>
            </a:r>
            <a:r>
              <a:rPr lang="en-US" sz="2000" dirty="0">
                <a:solidFill>
                  <a:srgbClr val="D09E00"/>
                </a:solidFill>
                <a:latin typeface="Comic Sans MS" panose="030F0702030302020204" pitchFamily="66" charset="0"/>
              </a:rPr>
              <a:t> </a:t>
            </a:r>
            <a:endParaRPr lang="uk-UA" sz="2000" dirty="0" smtClean="0">
              <a:solidFill>
                <a:srgbClr val="D09E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uk-UA" sz="2000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з одношарового епітелію, кутикули, </a:t>
            </a:r>
            <a:endParaRPr lang="en-US" sz="2000" dirty="0" smtClean="0">
              <a:solidFill>
                <a:srgbClr val="D09E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uk-UA" sz="2000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гіподерми, шару гладких м</a:t>
            </a:r>
            <a:r>
              <a:rPr lang="en-US" sz="2000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’</a:t>
            </a:r>
            <a:r>
              <a:rPr lang="uk-UA" sz="2000" dirty="0" err="1" smtClean="0">
                <a:solidFill>
                  <a:srgbClr val="D09E00"/>
                </a:solidFill>
                <a:latin typeface="Comic Sans MS" panose="030F0702030302020204" pitchFamily="66" charset="0"/>
              </a:rPr>
              <a:t>язів</a:t>
            </a:r>
            <a:endParaRPr lang="ru-RU" sz="2000" dirty="0">
              <a:solidFill>
                <a:srgbClr val="D09E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2676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7" grpId="0"/>
      <p:bldP spid="41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210" y="176868"/>
            <a:ext cx="4468907" cy="1096122"/>
          </a:xfrm>
          <a:solidFill>
            <a:srgbClr val="DEA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Кільчасті черви</a:t>
            </a:r>
            <a:endParaRPr lang="ru-RU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404" y="554255"/>
            <a:ext cx="3438316" cy="32252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49440" y="193241"/>
            <a:ext cx="2948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latin typeface="Comic Sans MS" panose="030F0702030302020204" pitchFamily="66" charset="0"/>
              </a:rPr>
              <a:t>Палоло</a:t>
            </a:r>
            <a:r>
              <a:rPr lang="uk-UA" dirty="0" smtClean="0">
                <a:latin typeface="Comic Sans MS" panose="030F0702030302020204" pitchFamily="66" charset="0"/>
              </a:rPr>
              <a:t> тихоокеанський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4108"/>
          <a:stretch/>
        </p:blipFill>
        <p:spPr>
          <a:xfrm rot="5400000">
            <a:off x="8486284" y="753331"/>
            <a:ext cx="3649004" cy="325085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TextBox 9"/>
          <p:cNvSpPr txBox="1"/>
          <p:nvPr/>
        </p:nvSpPr>
        <p:spPr>
          <a:xfrm>
            <a:off x="9206753" y="203595"/>
            <a:ext cx="208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Черв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smtClean="0">
                <a:latin typeface="Comic Sans MS" panose="030F0702030302020204" pitchFamily="66" charset="0"/>
              </a:rPr>
              <a:t>як дощовий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3933" y="4338794"/>
            <a:ext cx="4145639" cy="22191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8341" b="9910"/>
          <a:stretch/>
        </p:blipFill>
        <p:spPr>
          <a:xfrm>
            <a:off x="367154" y="2473319"/>
            <a:ext cx="4808569" cy="416219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26613" y="1272990"/>
            <a:ext cx="47064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D09E00"/>
                </a:solidFill>
                <a:latin typeface="Comic Sans MS" panose="030F0702030302020204" pitchFamily="66" charset="0"/>
              </a:rPr>
              <a:t>Покриви представлені</a:t>
            </a:r>
            <a:endParaRPr lang="en-US" dirty="0">
              <a:solidFill>
                <a:srgbClr val="D09E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uk-UA" dirty="0">
                <a:solidFill>
                  <a:srgbClr val="D09E00"/>
                </a:solidFill>
                <a:latin typeface="Comic Sans MS" panose="030F0702030302020204" pitchFamily="66" charset="0"/>
              </a:rPr>
              <a:t> шкірно-</a:t>
            </a:r>
            <a:r>
              <a:rPr lang="uk-UA" dirty="0" err="1">
                <a:solidFill>
                  <a:srgbClr val="D09E00"/>
                </a:solidFill>
                <a:latin typeface="Comic Sans MS" panose="030F0702030302020204" pitchFamily="66" charset="0"/>
              </a:rPr>
              <a:t>мязовим</a:t>
            </a:r>
            <a:r>
              <a:rPr lang="uk-UA" dirty="0">
                <a:solidFill>
                  <a:srgbClr val="D09E00"/>
                </a:solidFill>
                <a:latin typeface="Comic Sans MS" panose="030F0702030302020204" pitchFamily="66" charset="0"/>
              </a:rPr>
              <a:t> мішком</a:t>
            </a:r>
            <a:r>
              <a:rPr lang="en-US" dirty="0">
                <a:solidFill>
                  <a:srgbClr val="D09E00"/>
                </a:solidFill>
                <a:latin typeface="Comic Sans MS" panose="030F0702030302020204" pitchFamily="66" charset="0"/>
              </a:rPr>
              <a:t> </a:t>
            </a:r>
            <a:endParaRPr lang="uk-UA" dirty="0">
              <a:solidFill>
                <a:srgbClr val="D09E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uk-UA" dirty="0">
                <a:solidFill>
                  <a:srgbClr val="D09E00"/>
                </a:solidFill>
                <a:latin typeface="Comic Sans MS" panose="030F0702030302020204" pitchFamily="66" charset="0"/>
              </a:rPr>
              <a:t>з одношарового епітелію, кутикули, </a:t>
            </a:r>
            <a:endParaRPr lang="en-US" dirty="0">
              <a:solidFill>
                <a:srgbClr val="D09E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uk-UA" dirty="0">
                <a:solidFill>
                  <a:srgbClr val="D09E00"/>
                </a:solidFill>
                <a:latin typeface="Comic Sans MS" panose="030F0702030302020204" pitchFamily="66" charset="0"/>
              </a:rPr>
              <a:t>гіподерми</a:t>
            </a:r>
            <a:r>
              <a:rPr lang="uk-UA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, </a:t>
            </a:r>
            <a:r>
              <a:rPr lang="uk-UA" dirty="0">
                <a:solidFill>
                  <a:srgbClr val="D09E00"/>
                </a:solidFill>
                <a:latin typeface="Comic Sans MS" panose="030F0702030302020204" pitchFamily="66" charset="0"/>
              </a:rPr>
              <a:t>гладких м</a:t>
            </a:r>
            <a:r>
              <a:rPr lang="en-US" dirty="0">
                <a:solidFill>
                  <a:srgbClr val="D09E00"/>
                </a:solidFill>
                <a:latin typeface="Comic Sans MS" panose="030F0702030302020204" pitchFamily="66" charset="0"/>
              </a:rPr>
              <a:t>’</a:t>
            </a:r>
            <a:r>
              <a:rPr lang="uk-UA" dirty="0" err="1" smtClean="0">
                <a:solidFill>
                  <a:srgbClr val="D09E00"/>
                </a:solidFill>
                <a:latin typeface="Comic Sans MS" panose="030F0702030302020204" pitchFamily="66" charset="0"/>
              </a:rPr>
              <a:t>язів</a:t>
            </a:r>
            <a:r>
              <a:rPr lang="uk-UA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uk-UA" b="1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Багато слизових залоз</a:t>
            </a:r>
            <a:endParaRPr lang="ru-RU" b="1" dirty="0">
              <a:solidFill>
                <a:srgbClr val="D09E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67836" y="4140527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кутикула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V="1">
            <a:off x="4488250" y="4446842"/>
            <a:ext cx="505908" cy="2151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94158" y="4968309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к</a:t>
            </a:r>
            <a:r>
              <a:rPr lang="uk-UA" dirty="0" smtClean="0">
                <a:latin typeface="Comic Sans MS" panose="030F0702030302020204" pitchFamily="66" charset="0"/>
              </a:rPr>
              <a:t>ільцеві м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err="1" smtClean="0">
                <a:latin typeface="Comic Sans MS" panose="030F0702030302020204" pitchFamily="66" charset="0"/>
              </a:rPr>
              <a:t>язи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1" name="Прямая соединительная линия 20"/>
          <p:cNvCxnSpPr>
            <a:endCxn id="19" idx="1"/>
          </p:cNvCxnSpPr>
          <p:nvPr/>
        </p:nvCxnSpPr>
        <p:spPr>
          <a:xfrm flipV="1">
            <a:off x="4338918" y="5152975"/>
            <a:ext cx="655240" cy="1846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479219" y="6327009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п</a:t>
            </a:r>
            <a:r>
              <a:rPr lang="uk-UA" dirty="0" smtClean="0">
                <a:latin typeface="Comic Sans MS" panose="030F0702030302020204" pitchFamily="66" charset="0"/>
              </a:rPr>
              <a:t>оздовжні м</a:t>
            </a:r>
            <a:r>
              <a:rPr lang="en-US" dirty="0" smtClean="0">
                <a:latin typeface="Comic Sans MS" panose="030F0702030302020204" pitchFamily="66" charset="0"/>
              </a:rPr>
              <a:t>‘</a:t>
            </a:r>
            <a:r>
              <a:rPr lang="uk-UA" dirty="0" err="1" smtClean="0">
                <a:latin typeface="Comic Sans MS" panose="030F0702030302020204" pitchFamily="66" charset="0"/>
              </a:rPr>
              <a:t>язи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3657600" y="6051176"/>
            <a:ext cx="830650" cy="3845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3606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r="61281"/>
          <a:stretch/>
        </p:blipFill>
        <p:spPr>
          <a:xfrm rot="10800000">
            <a:off x="444893" y="2977300"/>
            <a:ext cx="2622618" cy="35045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211" y="176868"/>
            <a:ext cx="3688976" cy="1096122"/>
          </a:xfrm>
          <a:solidFill>
            <a:srgbClr val="DEA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Молюски</a:t>
            </a:r>
            <a:endParaRPr lang="ru-RU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8273" y="339557"/>
            <a:ext cx="3494608" cy="30360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73548" y="58633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latin typeface="Comic Sans MS" panose="030F0702030302020204" pitchFamily="66" charset="0"/>
              </a:rPr>
              <a:t>Ахатіна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171" y="342049"/>
            <a:ext cx="3944916" cy="2660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68801" y="24077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Тридакна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0965" y="1190374"/>
            <a:ext cx="40238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Покриви представлені </a:t>
            </a:r>
          </a:p>
          <a:p>
            <a:pPr algn="ctr"/>
            <a:r>
              <a:rPr lang="uk-UA" sz="2000" dirty="0">
                <a:solidFill>
                  <a:srgbClr val="D09E00"/>
                </a:solidFill>
                <a:latin typeface="Comic Sans MS" panose="030F0702030302020204" pitchFamily="66" charset="0"/>
              </a:rPr>
              <a:t>ш</a:t>
            </a:r>
            <a:r>
              <a:rPr lang="uk-UA" sz="2000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кірястою складкою </a:t>
            </a:r>
            <a:r>
              <a:rPr lang="uk-UA" sz="2000" b="1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мантією</a:t>
            </a:r>
            <a:r>
              <a:rPr lang="uk-UA" sz="2000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, </a:t>
            </a:r>
          </a:p>
          <a:p>
            <a:pPr algn="ctr"/>
            <a:r>
              <a:rPr lang="uk-UA" sz="2000" dirty="0">
                <a:solidFill>
                  <a:srgbClr val="D09E00"/>
                </a:solidFill>
                <a:latin typeface="Comic Sans MS" panose="030F0702030302020204" pitchFamily="66" charset="0"/>
              </a:rPr>
              <a:t>к</a:t>
            </a:r>
            <a:r>
              <a:rPr lang="uk-UA" sz="2000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літини якої утворюють </a:t>
            </a:r>
          </a:p>
          <a:p>
            <a:pPr algn="ctr"/>
            <a:r>
              <a:rPr lang="uk-UA" sz="2000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черепашку</a:t>
            </a:r>
            <a:endParaRPr lang="ru-RU" sz="2000" dirty="0">
              <a:solidFill>
                <a:srgbClr val="D09E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t="57322" r="52411"/>
          <a:stretch/>
        </p:blipFill>
        <p:spPr>
          <a:xfrm>
            <a:off x="9412941" y="3878001"/>
            <a:ext cx="2400166" cy="12958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54107" b="4152"/>
          <a:stretch/>
        </p:blipFill>
        <p:spPr>
          <a:xfrm>
            <a:off x="9412941" y="5358951"/>
            <a:ext cx="2400166" cy="12898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13314" y="3240180"/>
            <a:ext cx="449979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dirty="0">
              <a:latin typeface="Comic Sans MS" panose="030F0702030302020204" pitchFamily="66" charset="0"/>
            </a:endParaRPr>
          </a:p>
          <a:p>
            <a:pPr algn="ctr"/>
            <a:endParaRPr lang="uk-UA" dirty="0" smtClean="0">
              <a:latin typeface="Comic Sans MS" panose="030F0702030302020204" pitchFamily="66" charset="0"/>
            </a:endParaRPr>
          </a:p>
          <a:p>
            <a:pPr algn="ctr"/>
            <a:endParaRPr lang="uk-UA" dirty="0">
              <a:latin typeface="Comic Sans MS" panose="030F0702030302020204" pitchFamily="66" charset="0"/>
            </a:endParaRPr>
          </a:p>
          <a:p>
            <a:pPr algn="ctr"/>
            <a:endParaRPr lang="uk-UA" dirty="0" smtClean="0">
              <a:latin typeface="Comic Sans MS" panose="030F0702030302020204" pitchFamily="66" charset="0"/>
            </a:endParaRPr>
          </a:p>
          <a:p>
            <a:pPr algn="ctr"/>
            <a:endParaRPr lang="uk-UA" dirty="0">
              <a:latin typeface="Comic Sans MS" panose="030F0702030302020204" pitchFamily="66" charset="0"/>
            </a:endParaRPr>
          </a:p>
          <a:p>
            <a:pPr algn="ctr"/>
            <a:endParaRPr lang="uk-UA" dirty="0" smtClean="0">
              <a:latin typeface="Comic Sans MS" panose="030F0702030302020204" pitchFamily="66" charset="0"/>
            </a:endParaRPr>
          </a:p>
          <a:p>
            <a:pPr algn="ctr"/>
            <a:endParaRPr lang="uk-UA" dirty="0">
              <a:latin typeface="Comic Sans MS" panose="030F0702030302020204" pitchFamily="66" charset="0"/>
            </a:endParaRPr>
          </a:p>
          <a:p>
            <a:pPr algn="ctr"/>
            <a:endParaRPr lang="uk-UA" dirty="0" smtClean="0">
              <a:latin typeface="Comic Sans MS" panose="030F0702030302020204" pitchFamily="66" charset="0"/>
            </a:endParaRPr>
          </a:p>
          <a:p>
            <a:pPr algn="ctr"/>
            <a:endParaRPr lang="uk-UA" dirty="0">
              <a:latin typeface="Comic Sans MS" panose="030F0702030302020204" pitchFamily="66" charset="0"/>
            </a:endParaRPr>
          </a:p>
          <a:p>
            <a:pPr algn="ctr"/>
            <a:endParaRPr lang="uk-UA" dirty="0" smtClean="0">
              <a:latin typeface="Comic Sans MS" panose="030F0702030302020204" pitchFamily="66" charset="0"/>
            </a:endParaRPr>
          </a:p>
          <a:p>
            <a:pPr algn="ctr"/>
            <a:endParaRPr lang="uk-UA" dirty="0">
              <a:latin typeface="Comic Sans MS" panose="030F0702030302020204" pitchFamily="66" charset="0"/>
            </a:endParaRPr>
          </a:p>
          <a:p>
            <a:pPr algn="ctr"/>
            <a:endParaRPr lang="uk-UA" dirty="0" smtClean="0">
              <a:latin typeface="Comic Sans MS" panose="030F0702030302020204" pitchFamily="66" charset="0"/>
            </a:endParaRPr>
          </a:p>
          <a:p>
            <a:pPr algn="ctr"/>
            <a:endParaRPr lang="uk-UA" dirty="0">
              <a:latin typeface="Comic Sans MS" panose="030F0702030302020204" pitchFamily="66" charset="0"/>
            </a:endParaRPr>
          </a:p>
          <a:p>
            <a:pPr algn="ctr"/>
            <a:endParaRPr lang="uk-UA" dirty="0" smtClean="0">
              <a:latin typeface="Comic Sans MS" panose="030F0702030302020204" pitchFamily="66" charset="0"/>
            </a:endParaRPr>
          </a:p>
          <a:p>
            <a:pPr algn="ctr"/>
            <a:endParaRPr lang="uk-UA" dirty="0">
              <a:latin typeface="Comic Sans MS" panose="030F0702030302020204" pitchFamily="66" charset="0"/>
            </a:endParaRPr>
          </a:p>
          <a:p>
            <a:pPr algn="ctr"/>
            <a:endParaRPr lang="uk-UA" dirty="0" smtClean="0">
              <a:latin typeface="Comic Sans MS" panose="030F0702030302020204" pitchFamily="66" charset="0"/>
            </a:endParaRPr>
          </a:p>
          <a:p>
            <a:pPr algn="ctr"/>
            <a:endParaRPr lang="uk-UA" dirty="0">
              <a:latin typeface="Comic Sans MS" panose="030F0702030302020204" pitchFamily="66" charset="0"/>
            </a:endParaRPr>
          </a:p>
          <a:p>
            <a:pPr algn="ctr"/>
            <a:endParaRPr lang="uk-UA" dirty="0" smtClean="0">
              <a:latin typeface="Comic Sans MS" panose="030F0702030302020204" pitchFamily="66" charset="0"/>
            </a:endParaRPr>
          </a:p>
          <a:p>
            <a:pPr algn="ctr"/>
            <a:endParaRPr lang="uk-UA" dirty="0">
              <a:latin typeface="Comic Sans MS" panose="030F0702030302020204" pitchFamily="66" charset="0"/>
            </a:endParaRPr>
          </a:p>
          <a:p>
            <a:pPr algn="ctr"/>
            <a:endParaRPr lang="uk-UA" dirty="0" smtClean="0">
              <a:latin typeface="Comic Sans MS" panose="030F0702030302020204" pitchFamily="66" charset="0"/>
            </a:endParaRPr>
          </a:p>
          <a:p>
            <a:pPr algn="ctr"/>
            <a:endParaRPr lang="uk-UA" dirty="0" smtClean="0">
              <a:latin typeface="Comic Sans MS" panose="030F0702030302020204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t="39472" r="33949"/>
          <a:stretch/>
        </p:blipFill>
        <p:spPr>
          <a:xfrm>
            <a:off x="3551601" y="4214633"/>
            <a:ext cx="3631967" cy="23929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31128" y="4244926"/>
            <a:ext cx="192232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р</a:t>
            </a:r>
            <a:r>
              <a:rPr lang="uk-UA" dirty="0" smtClean="0">
                <a:latin typeface="Comic Sans MS" panose="030F0702030302020204" pitchFamily="66" charset="0"/>
              </a:rPr>
              <a:t>оговий</a:t>
            </a:r>
          </a:p>
          <a:p>
            <a:endParaRPr lang="uk-UA" dirty="0">
              <a:latin typeface="Comic Sans MS" panose="030F0702030302020204" pitchFamily="66" charset="0"/>
            </a:endParaRPr>
          </a:p>
          <a:p>
            <a:r>
              <a:rPr lang="uk-UA" dirty="0" smtClean="0">
                <a:latin typeface="Comic Sans MS" panose="030F0702030302020204" pitchFamily="66" charset="0"/>
              </a:rPr>
              <a:t>фарфоровий</a:t>
            </a:r>
          </a:p>
          <a:p>
            <a:endParaRPr lang="uk-UA" dirty="0">
              <a:latin typeface="Comic Sans MS" panose="030F0702030302020204" pitchFamily="66" charset="0"/>
            </a:endParaRPr>
          </a:p>
          <a:p>
            <a:endParaRPr lang="uk-UA" dirty="0" smtClean="0">
              <a:latin typeface="Comic Sans MS" panose="030F0702030302020204" pitchFamily="66" charset="0"/>
            </a:endParaRPr>
          </a:p>
          <a:p>
            <a:endParaRPr lang="uk-UA" dirty="0" smtClean="0">
              <a:latin typeface="Comic Sans MS" panose="030F0702030302020204" pitchFamily="66" charset="0"/>
            </a:endParaRPr>
          </a:p>
          <a:p>
            <a:r>
              <a:rPr lang="uk-UA" dirty="0" smtClean="0">
                <a:latin typeface="Comic Sans MS" panose="030F0702030302020204" pitchFamily="66" charset="0"/>
              </a:rPr>
              <a:t>перламутровий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20286" y="3752968"/>
            <a:ext cx="277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Шари черепашки:</a:t>
            </a:r>
            <a:endParaRPr lang="ru-RU" sz="2400" dirty="0">
              <a:solidFill>
                <a:srgbClr val="D09E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35264" y="3444666"/>
            <a:ext cx="4307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Перламутрові шари під мікроскопом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45147" y="2731526"/>
            <a:ext cx="13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черепашка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V="1">
            <a:off x="2312894" y="3068606"/>
            <a:ext cx="529720" cy="8093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2351173" y="3629332"/>
            <a:ext cx="675411" cy="8034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941170" y="3290572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мантія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7553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361" y="1487436"/>
            <a:ext cx="2374641" cy="38722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764" y="5185321"/>
            <a:ext cx="11716870" cy="1325563"/>
          </a:xfrm>
        </p:spPr>
        <p:txBody>
          <a:bodyPr>
            <a:noAutofit/>
          </a:bodyPr>
          <a:lstStyle/>
          <a:p>
            <a:pPr algn="ctr"/>
            <a:r>
              <a:rPr lang="uk-UA" sz="3600" dirty="0" smtClean="0">
                <a:solidFill>
                  <a:srgbClr val="DEA900"/>
                </a:solidFill>
                <a:latin typeface="Comic Sans MS" panose="030F0702030302020204" pitchFamily="66" charset="0"/>
              </a:rPr>
              <a:t>Покриви</a:t>
            </a:r>
            <a:r>
              <a:rPr lang="uk-UA" sz="3200" dirty="0" smtClean="0">
                <a:latin typeface="Comic Sans MS" panose="030F0702030302020204" pitchFamily="66" charset="0"/>
              </a:rPr>
              <a:t> </a:t>
            </a:r>
            <a:r>
              <a:rPr lang="uk-UA" sz="2800" dirty="0" smtClean="0">
                <a:latin typeface="Comic Sans MS" panose="030F0702030302020204" pitchFamily="66" charset="0"/>
              </a:rPr>
              <a:t>– це утворення на поверхні тіла, </a:t>
            </a:r>
            <a:r>
              <a:rPr lang="en-US" sz="2800" dirty="0" smtClean="0">
                <a:latin typeface="Comic Sans MS" panose="030F0702030302020204" pitchFamily="66" charset="0"/>
              </a:rPr>
              <a:t/>
            </a:r>
            <a:br>
              <a:rPr lang="en-US" sz="2800" dirty="0" smtClean="0">
                <a:latin typeface="Comic Sans MS" panose="030F0702030302020204" pitchFamily="66" charset="0"/>
              </a:rPr>
            </a:br>
            <a:r>
              <a:rPr lang="uk-UA" sz="2800" dirty="0" smtClean="0">
                <a:latin typeface="Comic Sans MS" panose="030F0702030302020204" pitchFamily="66" charset="0"/>
              </a:rPr>
              <a:t>які є бар</a:t>
            </a:r>
            <a:r>
              <a:rPr lang="en-US" sz="2800" dirty="0" smtClean="0">
                <a:latin typeface="Comic Sans MS" panose="030F0702030302020204" pitchFamily="66" charset="0"/>
              </a:rPr>
              <a:t>’</a:t>
            </a:r>
            <a:r>
              <a:rPr lang="uk-UA" sz="2800" dirty="0" err="1" smtClean="0">
                <a:latin typeface="Comic Sans MS" panose="030F0702030302020204" pitchFamily="66" charset="0"/>
              </a:rPr>
              <a:t>єром</a:t>
            </a:r>
            <a:r>
              <a:rPr lang="uk-UA" sz="2800" dirty="0" smtClean="0">
                <a:latin typeface="Comic Sans MS" panose="030F0702030302020204" pitchFamily="66" charset="0"/>
              </a:rPr>
              <a:t> між організмом та навколишнім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uk-UA" sz="2800" dirty="0" smtClean="0">
                <a:latin typeface="Comic Sans MS" panose="030F0702030302020204" pitchFamily="66" charset="0"/>
              </a:rPr>
              <a:t>середовищем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00" b="97100" l="9836" r="89836"/>
                    </a14:imgEffect>
                  </a14:imgLayer>
                </a14:imgProps>
              </a:ext>
            </a:extLst>
          </a:blip>
          <a:srcRect l="10753" t="7028" r="25824"/>
          <a:stretch/>
        </p:blipFill>
        <p:spPr>
          <a:xfrm>
            <a:off x="46831" y="118446"/>
            <a:ext cx="2696547" cy="43200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4740" y="3206446"/>
            <a:ext cx="1905000" cy="1905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4468" y="269304"/>
            <a:ext cx="3447166" cy="19539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3555" y="920172"/>
            <a:ext cx="1059124" cy="12154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9729" y="2343085"/>
            <a:ext cx="1689337" cy="23775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8427" y="2393998"/>
            <a:ext cx="2477123" cy="25329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/>
          <a:srcRect t="19730" b="19927"/>
          <a:stretch/>
        </p:blipFill>
        <p:spPr>
          <a:xfrm>
            <a:off x="9847954" y="3592634"/>
            <a:ext cx="2211161" cy="13342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33732" y="219178"/>
            <a:ext cx="2203327" cy="14662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42724" y="2344761"/>
            <a:ext cx="1040746" cy="117885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2421" y="182321"/>
            <a:ext cx="3359511" cy="305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5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0"/>
          <a:stretch/>
        </p:blipFill>
        <p:spPr>
          <a:xfrm>
            <a:off x="4430884" y="798832"/>
            <a:ext cx="4819731" cy="26651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211" y="176868"/>
            <a:ext cx="4235824" cy="1096122"/>
          </a:xfrm>
          <a:solidFill>
            <a:srgbClr val="DEA900"/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pPr algn="ctr"/>
            <a: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Членистоногі</a:t>
            </a:r>
            <a:r>
              <a:rPr lang="uk-UA" sz="40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uk-UA" sz="4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lang="ru-RU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14"/>
          <a:stretch/>
        </p:blipFill>
        <p:spPr>
          <a:xfrm>
            <a:off x="618565" y="2111131"/>
            <a:ext cx="3868044" cy="46970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2222" y="2688744"/>
            <a:ext cx="1314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ч</a:t>
            </a:r>
            <a:r>
              <a:rPr lang="uk-UA" dirty="0" smtClean="0">
                <a:latin typeface="Comic Sans MS" panose="030F0702030302020204" pitchFamily="66" charset="0"/>
              </a:rPr>
              <a:t>утливий 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волосок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 flipV="1">
            <a:off x="1535166" y="3048640"/>
            <a:ext cx="295835" cy="2330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312024" y="4203558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кутикула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6" name="Правая фигурная скобка 15"/>
          <p:cNvSpPr/>
          <p:nvPr/>
        </p:nvSpPr>
        <p:spPr>
          <a:xfrm>
            <a:off x="4017669" y="3550024"/>
            <a:ext cx="231601" cy="167640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106574" y="5153576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епідерміс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9" name="Прямая соединительная линия 18"/>
          <p:cNvCxnSpPr>
            <a:endCxn id="17" idx="1"/>
          </p:cNvCxnSpPr>
          <p:nvPr/>
        </p:nvCxnSpPr>
        <p:spPr>
          <a:xfrm flipV="1">
            <a:off x="3859307" y="5338242"/>
            <a:ext cx="247267" cy="363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7211" y="5943600"/>
            <a:ext cx="1263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о</a:t>
            </a:r>
            <a:r>
              <a:rPr lang="uk-UA" dirty="0" smtClean="0">
                <a:latin typeface="Comic Sans MS" panose="030F0702030302020204" pitchFamily="66" charset="0"/>
              </a:rPr>
              <a:t>сновна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мембрана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V="1">
            <a:off x="1586753" y="6320118"/>
            <a:ext cx="502023" cy="1434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83883" y="1295661"/>
            <a:ext cx="47051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Тіло вкрите одношаровим епітелієм</a:t>
            </a:r>
          </a:p>
          <a:p>
            <a:pPr algn="ctr"/>
            <a:r>
              <a:rPr lang="uk-UA" sz="2000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 і </a:t>
            </a:r>
            <a:r>
              <a:rPr lang="uk-UA" sz="2000" b="1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хітиновою кутикулою</a:t>
            </a:r>
            <a:endParaRPr lang="ru-RU" sz="2000" b="1" dirty="0">
              <a:solidFill>
                <a:srgbClr val="D09E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8869" y="238340"/>
            <a:ext cx="3139696" cy="176520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5" name="TextBox 34"/>
          <p:cNvSpPr txBox="1"/>
          <p:nvPr/>
        </p:nvSpPr>
        <p:spPr>
          <a:xfrm>
            <a:off x="9247743" y="1994619"/>
            <a:ext cx="2935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У рака річкового хітин просякнутий вапном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8966" y="3626588"/>
            <a:ext cx="3701538" cy="237956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8" name="TextBox 37"/>
          <p:cNvSpPr txBox="1"/>
          <p:nvPr/>
        </p:nvSpPr>
        <p:spPr>
          <a:xfrm>
            <a:off x="5565064" y="5943600"/>
            <a:ext cx="3478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У павуків і комах тіло вкрите </a:t>
            </a:r>
          </a:p>
          <a:p>
            <a:pPr algn="ctr"/>
            <a:r>
              <a:rPr lang="uk-UA" dirty="0" err="1">
                <a:latin typeface="Comic Sans MS" panose="030F0702030302020204" pitchFamily="66" charset="0"/>
              </a:rPr>
              <a:t>в</a:t>
            </a:r>
            <a:r>
              <a:rPr lang="uk-UA" dirty="0" err="1" smtClean="0">
                <a:latin typeface="Comic Sans MS" panose="030F0702030302020204" pitchFamily="66" charset="0"/>
              </a:rPr>
              <a:t>оскоподібною</a:t>
            </a:r>
            <a:r>
              <a:rPr lang="uk-UA" dirty="0" smtClean="0">
                <a:latin typeface="Comic Sans MS" panose="030F0702030302020204" pitchFamily="66" charset="0"/>
              </a:rPr>
              <a:t> плівкою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7"/>
          <a:srcRect l="9705" t="5608" r="7118" b="7961"/>
          <a:stretch/>
        </p:blipFill>
        <p:spPr>
          <a:xfrm rot="16200000">
            <a:off x="8839945" y="3101424"/>
            <a:ext cx="3505556" cy="27320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3" name="TextBox 42"/>
          <p:cNvSpPr txBox="1"/>
          <p:nvPr/>
        </p:nvSpPr>
        <p:spPr>
          <a:xfrm>
            <a:off x="9592288" y="6207169"/>
            <a:ext cx="2000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Линяння цикади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464132" y="424502"/>
            <a:ext cx="217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х</a:t>
            </a:r>
            <a:r>
              <a:rPr lang="uk-UA" dirty="0" smtClean="0">
                <a:latin typeface="Comic Sans MS" panose="030F0702030302020204" pitchFamily="66" charset="0"/>
              </a:rPr>
              <a:t>ітиновий покрив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 flipV="1">
            <a:off x="7637930" y="793834"/>
            <a:ext cx="322729" cy="4741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835169" y="288727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м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err="1" smtClean="0">
                <a:latin typeface="Comic Sans MS" panose="030F0702030302020204" pitchFamily="66" charset="0"/>
              </a:rPr>
              <a:t>язи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5289909" y="2550710"/>
            <a:ext cx="663186" cy="36755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H="1">
            <a:off x="6428747" y="2317784"/>
            <a:ext cx="234362" cy="5694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5922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 animBg="1"/>
      <p:bldP spid="17" grpId="0"/>
      <p:bldP spid="21" grpId="0"/>
      <p:bldP spid="33" grpId="0"/>
      <p:bldP spid="35" grpId="0"/>
      <p:bldP spid="38" grpId="0"/>
      <p:bldP spid="44" grpId="0"/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60193" y="160518"/>
            <a:ext cx="51090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Основа </a:t>
            </a: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луски хрящових риб </a:t>
            </a:r>
            <a:r>
              <a:rPr lang="uk-UA" dirty="0" smtClean="0">
                <a:latin typeface="Comic Sans MS" panose="030F0702030302020204" pitchFamily="66" charset="0"/>
              </a:rPr>
              <a:t>– </a:t>
            </a:r>
            <a:r>
              <a:rPr lang="uk-UA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дентин</a:t>
            </a:r>
            <a:r>
              <a:rPr lang="uk-UA" dirty="0" smtClean="0">
                <a:latin typeface="Comic Sans MS" panose="030F0702030302020204" pitchFamily="66" charset="0"/>
              </a:rPr>
              <a:t>,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занурений у шкіру,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а</a:t>
            </a:r>
            <a:r>
              <a:rPr lang="uk-UA" dirty="0" smtClean="0">
                <a:latin typeface="Comic Sans MS" panose="030F0702030302020204" pitchFamily="66" charset="0"/>
              </a:rPr>
              <a:t> шип, вкритий </a:t>
            </a:r>
            <a:r>
              <a:rPr lang="uk-UA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емаллю</a:t>
            </a:r>
            <a:r>
              <a:rPr lang="uk-UA" dirty="0" smtClean="0">
                <a:latin typeface="Comic Sans MS" panose="030F0702030302020204" pitchFamily="66" charset="0"/>
              </a:rPr>
              <a:t>, видається назовні  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2708" y="176868"/>
            <a:ext cx="3360986" cy="2520740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22" name="Группа 21"/>
          <p:cNvGrpSpPr/>
          <p:nvPr/>
        </p:nvGrpSpPr>
        <p:grpSpPr>
          <a:xfrm>
            <a:off x="7701504" y="2697608"/>
            <a:ext cx="4405373" cy="900610"/>
            <a:chOff x="7658301" y="2697608"/>
            <a:chExt cx="4405373" cy="900610"/>
          </a:xfrm>
        </p:grpSpPr>
        <p:sp>
          <p:nvSpPr>
            <p:cNvPr id="8" name="TextBox 7"/>
            <p:cNvSpPr txBox="1"/>
            <p:nvPr/>
          </p:nvSpPr>
          <p:spPr>
            <a:xfrm>
              <a:off x="8038937" y="2697608"/>
              <a:ext cx="37305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dirty="0" smtClean="0">
                  <a:latin typeface="Comic Sans MS" panose="030F0702030302020204" pitchFamily="66" charset="0"/>
                </a:rPr>
                <a:t>У ротовому отворі</a:t>
              </a:r>
            </a:p>
            <a:p>
              <a:pPr algn="ctr"/>
              <a:r>
                <a:rPr lang="uk-UA" dirty="0" smtClean="0">
                  <a:latin typeface="Comic Sans MS" panose="030F0702030302020204" pitchFamily="66" charset="0"/>
                </a:rPr>
                <a:t>луски перетворюються на зуби,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58301" y="3228886"/>
              <a:ext cx="4405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dirty="0" smtClean="0">
                  <a:latin typeface="Comic Sans MS" panose="030F0702030302020204" pitchFamily="66" charset="0"/>
                </a:rPr>
                <a:t> ростуть все життя і розміщені рядами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2758813" y="1051140"/>
            <a:ext cx="5110409" cy="3403724"/>
            <a:chOff x="2734911" y="1012895"/>
            <a:chExt cx="5110409" cy="3403724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42" t="56340" r="6364"/>
            <a:stretch/>
          </p:blipFill>
          <p:spPr>
            <a:xfrm>
              <a:off x="4337971" y="1098929"/>
              <a:ext cx="3507349" cy="331769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734911" y="1012895"/>
              <a:ext cx="242244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uk-UA" dirty="0" smtClean="0">
                  <a:latin typeface="Comic Sans MS" panose="030F0702030302020204" pitchFamily="66" charset="0"/>
                </a:rPr>
                <a:t>                 емаль</a:t>
              </a:r>
            </a:p>
            <a:p>
              <a:pPr>
                <a:lnSpc>
                  <a:spcPct val="150000"/>
                </a:lnSpc>
              </a:pPr>
              <a:r>
                <a:rPr lang="uk-UA" dirty="0" smtClean="0">
                  <a:latin typeface="Comic Sans MS" panose="030F0702030302020204" pitchFamily="66" charset="0"/>
                </a:rPr>
                <a:t>                 дентин</a:t>
              </a:r>
            </a:p>
            <a:p>
              <a:pPr>
                <a:lnSpc>
                  <a:spcPct val="150000"/>
                </a:lnSpc>
              </a:pPr>
              <a:r>
                <a:rPr lang="uk-UA" dirty="0" smtClean="0">
                  <a:latin typeface="Comic Sans MS" panose="030F0702030302020204" pitchFamily="66" charset="0"/>
                </a:rPr>
                <a:t>                 пульпа</a:t>
              </a:r>
            </a:p>
            <a:p>
              <a:pPr>
                <a:lnSpc>
                  <a:spcPct val="150000"/>
                </a:lnSpc>
              </a:pPr>
              <a:r>
                <a:rPr lang="uk-UA" dirty="0" smtClean="0">
                  <a:latin typeface="Comic Sans MS" panose="030F0702030302020204" pitchFamily="66" charset="0"/>
                </a:rPr>
                <a:t>         епідерміс</a:t>
              </a:r>
            </a:p>
            <a:p>
              <a:pPr>
                <a:lnSpc>
                  <a:spcPct val="150000"/>
                </a:lnSpc>
              </a:pPr>
              <a:endParaRPr lang="uk-UA" dirty="0">
                <a:latin typeface="Comic Sans MS" panose="030F0702030302020204" pitchFamily="66" charset="0"/>
              </a:endParaRPr>
            </a:p>
            <a:p>
              <a:pPr>
                <a:lnSpc>
                  <a:spcPct val="150000"/>
                </a:lnSpc>
              </a:pPr>
              <a:r>
                <a:rPr lang="uk-UA" dirty="0" smtClean="0">
                  <a:latin typeface="Comic Sans MS" panose="030F0702030302020204" pitchFamily="66" charset="0"/>
                </a:rPr>
                <a:t>              дерма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27211" y="176868"/>
            <a:ext cx="2477756" cy="1096122"/>
          </a:xfrm>
          <a:solidFill>
            <a:srgbClr val="DEA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Риби</a:t>
            </a:r>
            <a:endParaRPr lang="ru-RU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40439"/>
          <a:stretch/>
        </p:blipFill>
        <p:spPr>
          <a:xfrm rot="16200000">
            <a:off x="483170" y="2854002"/>
            <a:ext cx="2576721" cy="287705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1211" y="5074024"/>
            <a:ext cx="2070064" cy="163927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5580892"/>
            <a:ext cx="34056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FF0000"/>
                </a:solidFill>
                <a:latin typeface="Comic Sans MS" panose="030F0702030302020204" pitchFamily="66" charset="0"/>
              </a:rPr>
              <a:t>Луска кісткових риб </a:t>
            </a:r>
            <a:endParaRPr lang="uk-UA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має </a:t>
            </a:r>
            <a:r>
              <a:rPr lang="uk-UA" dirty="0">
                <a:latin typeface="Comic Sans MS" panose="030F0702030302020204" pitchFamily="66" charset="0"/>
              </a:rPr>
              <a:t>вигляд </a:t>
            </a:r>
            <a:r>
              <a:rPr lang="uk-UA" dirty="0" smtClean="0">
                <a:latin typeface="Comic Sans MS" panose="030F0702030302020204" pitchFamily="66" charset="0"/>
              </a:rPr>
              <a:t>кісткових пластинок</a:t>
            </a:r>
            <a:r>
              <a:rPr lang="uk-UA" dirty="0">
                <a:latin typeface="Comic Sans MS" panose="030F0702030302020204" pitchFamily="66" charset="0"/>
              </a:rPr>
              <a:t>, 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що налягають одна на одну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459490" y="4422156"/>
            <a:ext cx="3916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За числом </a:t>
            </a:r>
            <a:r>
              <a:rPr lang="uk-UA" dirty="0" err="1">
                <a:latin typeface="Comic Sans MS" panose="030F0702030302020204" pitchFamily="66" charset="0"/>
              </a:rPr>
              <a:t>кілець</a:t>
            </a:r>
            <a:r>
              <a:rPr lang="uk-UA" dirty="0">
                <a:latin typeface="Comic Sans MS" panose="030F0702030302020204" pitchFamily="66" charset="0"/>
              </a:rPr>
              <a:t> можна робити </a:t>
            </a:r>
            <a:endParaRPr lang="uk-UA" dirty="0" smtClean="0">
              <a:latin typeface="Comic Sans MS" panose="030F0702030302020204" pitchFamily="66" charset="0"/>
            </a:endParaRP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в</a:t>
            </a:r>
            <a:r>
              <a:rPr lang="uk-UA" dirty="0" smtClean="0">
                <a:latin typeface="Comic Sans MS" panose="030F0702030302020204" pitchFamily="66" charset="0"/>
              </a:rPr>
              <a:t>исновок про </a:t>
            </a:r>
            <a:r>
              <a:rPr lang="uk-UA" dirty="0">
                <a:latin typeface="Comic Sans MS" panose="030F0702030302020204" pitchFamily="66" charset="0"/>
              </a:rPr>
              <a:t>вік риби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3079" y="3683696"/>
            <a:ext cx="4194412" cy="290804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53833" y="6030887"/>
            <a:ext cx="3650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Забарвлення покривів</a:t>
            </a:r>
          </a:p>
          <a:p>
            <a:r>
              <a:rPr lang="uk-UA" dirty="0">
                <a:latin typeface="Comic Sans MS" panose="030F0702030302020204" pitchFamily="66" charset="0"/>
              </a:rPr>
              <a:t>з</a:t>
            </a:r>
            <a:r>
              <a:rPr lang="uk-UA" dirty="0" smtClean="0">
                <a:latin typeface="Comic Sans MS" panose="030F0702030302020204" pitchFamily="66" charset="0"/>
              </a:rPr>
              <a:t>умовлене наявністю пігментів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508" y="1404912"/>
            <a:ext cx="35157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Покриви риб представлені</a:t>
            </a:r>
          </a:p>
          <a:p>
            <a:pPr algn="ctr"/>
            <a:r>
              <a:rPr lang="uk-UA" sz="2000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шкірою</a:t>
            </a:r>
          </a:p>
          <a:p>
            <a:pPr algn="ctr"/>
            <a:r>
              <a:rPr lang="uk-UA" sz="2000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 зі слизовими залозами.</a:t>
            </a:r>
          </a:p>
          <a:p>
            <a:pPr algn="ctr"/>
            <a:r>
              <a:rPr lang="uk-UA" sz="2000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Наявна луска</a:t>
            </a:r>
            <a:endParaRPr lang="ru-RU" sz="2000" dirty="0">
              <a:solidFill>
                <a:srgbClr val="D09E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2705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211" y="176868"/>
            <a:ext cx="3688976" cy="1096122"/>
          </a:xfrm>
          <a:solidFill>
            <a:srgbClr val="DEA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Земноводні</a:t>
            </a:r>
            <a:endParaRPr lang="ru-RU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75" t="15625" r="40718" b="37599"/>
          <a:stretch/>
        </p:blipFill>
        <p:spPr>
          <a:xfrm>
            <a:off x="5406420" y="959223"/>
            <a:ext cx="4990960" cy="296731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xtBox 3"/>
          <p:cNvSpPr txBox="1"/>
          <p:nvPr/>
        </p:nvSpPr>
        <p:spPr>
          <a:xfrm>
            <a:off x="407894" y="1425388"/>
            <a:ext cx="46009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Шкіра гола, </a:t>
            </a:r>
          </a:p>
          <a:p>
            <a:pPr algn="ctr"/>
            <a:r>
              <a:rPr lang="uk-UA" sz="2000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з багатошарового епітелію і дерми.</a:t>
            </a:r>
          </a:p>
          <a:p>
            <a:pPr algn="ctr"/>
            <a:r>
              <a:rPr lang="uk-UA" sz="2000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Є багатоклітинні слизові залози</a:t>
            </a:r>
            <a:endParaRPr lang="ru-RU" sz="2000" dirty="0">
              <a:solidFill>
                <a:srgbClr val="D09E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5602" y="1341079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епідерміс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6" name="Правая фигурная скобка 5"/>
          <p:cNvSpPr/>
          <p:nvPr/>
        </p:nvSpPr>
        <p:spPr>
          <a:xfrm>
            <a:off x="10443882" y="1303443"/>
            <a:ext cx="256713" cy="507428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0755602" y="2199946"/>
            <a:ext cx="977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дерма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8" name="Правая фигурная скобка 7"/>
          <p:cNvSpPr/>
          <p:nvPr/>
        </p:nvSpPr>
        <p:spPr>
          <a:xfrm>
            <a:off x="10468914" y="1858345"/>
            <a:ext cx="215153" cy="1165412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906679" y="203834"/>
            <a:ext cx="2337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х</a:t>
            </a:r>
            <a:r>
              <a:rPr lang="uk-UA" dirty="0" smtClean="0">
                <a:latin typeface="Comic Sans MS" panose="030F0702030302020204" pitchFamily="66" charset="0"/>
              </a:rPr>
              <a:t>роматофори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– пігментні клітини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8906679" y="876929"/>
            <a:ext cx="654423" cy="85302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66330" y="319304"/>
            <a:ext cx="1840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с</a:t>
            </a:r>
            <a:r>
              <a:rPr lang="uk-UA" dirty="0" smtClean="0">
                <a:latin typeface="Comic Sans MS" panose="030F0702030302020204" pitchFamily="66" charset="0"/>
              </a:rPr>
              <a:t>лизові залози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 flipV="1">
            <a:off x="7674648" y="699297"/>
            <a:ext cx="129026" cy="12082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27529" y="651734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070736" y="6332675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Шкіра бере участь у диханні</a:t>
            </a:r>
            <a:endParaRPr lang="ru-RU" dirty="0">
              <a:latin typeface="Comic Sans MS" panose="030F0702030302020204" pitchFamily="66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407894" y="2726242"/>
            <a:ext cx="4753201" cy="3606433"/>
            <a:chOff x="407894" y="2726242"/>
            <a:chExt cx="4753201" cy="3606433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894" y="2726242"/>
              <a:ext cx="4753201" cy="3606433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3935506" y="5862818"/>
              <a:ext cx="955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smtClean="0">
                  <a:latin typeface="Comic Sans MS" panose="030F0702030302020204" pitchFamily="66" charset="0"/>
                </a:rPr>
                <a:t>судина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81617" y="2737858"/>
              <a:ext cx="1263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smtClean="0">
                  <a:latin typeface="Comic Sans MS" panose="030F0702030302020204" pitchFamily="66" charset="0"/>
                </a:rPr>
                <a:t>епідерміс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2620" y="4035599"/>
            <a:ext cx="4599777" cy="256671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054640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  <p:bldP spid="9" grpId="0"/>
      <p:bldP spid="13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211" y="176868"/>
            <a:ext cx="3688976" cy="1096122"/>
          </a:xfrm>
          <a:solidFill>
            <a:srgbClr val="DEA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Плазуни</a:t>
            </a:r>
            <a:endParaRPr lang="ru-RU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054" t="24784" b="47862"/>
          <a:stretch/>
        </p:blipFill>
        <p:spPr>
          <a:xfrm>
            <a:off x="7144870" y="3388661"/>
            <a:ext cx="4634754" cy="33130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430" t="70892" b="17342"/>
          <a:stretch/>
        </p:blipFill>
        <p:spPr>
          <a:xfrm>
            <a:off x="7207624" y="1917412"/>
            <a:ext cx="4572000" cy="14264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885" t="85646"/>
          <a:stretch/>
        </p:blipFill>
        <p:spPr>
          <a:xfrm>
            <a:off x="7207624" y="163677"/>
            <a:ext cx="4572000" cy="17301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2" y="1227434"/>
            <a:ext cx="5307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Шкіра суха, без залоз, вкрита лусочками, </a:t>
            </a:r>
          </a:p>
          <a:p>
            <a:pPr algn="ctr"/>
            <a:r>
              <a:rPr lang="uk-UA" sz="2000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щитками або пластинками</a:t>
            </a:r>
            <a:endParaRPr lang="ru-RU" sz="2000" dirty="0">
              <a:solidFill>
                <a:srgbClr val="D09E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10482" r="34530"/>
          <a:stretch/>
        </p:blipFill>
        <p:spPr>
          <a:xfrm>
            <a:off x="3287780" y="1962994"/>
            <a:ext cx="3441114" cy="243568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1206667" y="2366667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епідерміс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 flipV="1">
            <a:off x="2470154" y="2577369"/>
            <a:ext cx="1496349" cy="2859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49519" y="3840372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дерма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809050" y="4052047"/>
            <a:ext cx="1157453" cy="157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35295" y="3112958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хроматофори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>
            <a:off x="2944417" y="3180836"/>
            <a:ext cx="1494009" cy="1053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13" y="4398678"/>
            <a:ext cx="3588267" cy="23627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0" name="TextBox 19"/>
          <p:cNvSpPr txBox="1"/>
          <p:nvPr/>
        </p:nvSpPr>
        <p:spPr>
          <a:xfrm>
            <a:off x="3855680" y="5989045"/>
            <a:ext cx="2502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Плазуни періодично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 линяють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606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5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211" y="176868"/>
            <a:ext cx="3688976" cy="1096122"/>
          </a:xfrm>
          <a:solidFill>
            <a:srgbClr val="DEA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Птахи</a:t>
            </a:r>
            <a:endParaRPr lang="ru-RU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960" y="3896949"/>
            <a:ext cx="6293264" cy="26085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2647" y="1353673"/>
            <a:ext cx="4225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Шкіра суха, тонка, без залоз</a:t>
            </a:r>
          </a:p>
          <a:p>
            <a:pPr algn="ctr"/>
            <a:r>
              <a:rPr lang="uk-UA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 (крім куприкової), </a:t>
            </a:r>
          </a:p>
          <a:p>
            <a:pPr algn="ctr"/>
            <a:r>
              <a:rPr lang="uk-UA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вкрита пір</a:t>
            </a:r>
            <a:r>
              <a:rPr lang="en-US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’</a:t>
            </a:r>
            <a:r>
              <a:rPr lang="uk-UA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ям – похідним епідермісу</a:t>
            </a:r>
            <a:endParaRPr lang="ru-RU" dirty="0">
              <a:solidFill>
                <a:srgbClr val="D09E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094" y="176868"/>
            <a:ext cx="5311587" cy="354105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11" y="2185468"/>
            <a:ext cx="5544671" cy="42677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699" y="5961530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Будова пір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smtClean="0">
                <a:latin typeface="Comic Sans MS" panose="030F0702030302020204" pitchFamily="66" charset="0"/>
              </a:rPr>
              <a:t>я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839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211" y="176868"/>
            <a:ext cx="3688976" cy="1096122"/>
          </a:xfrm>
          <a:solidFill>
            <a:srgbClr val="DEA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Ссавці</a:t>
            </a:r>
            <a:endParaRPr lang="ru-RU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80" y="2043813"/>
            <a:ext cx="3860271" cy="46018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211" y="1335236"/>
            <a:ext cx="4717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Шкіра товста, складається з трьох шарів, </a:t>
            </a:r>
          </a:p>
          <a:p>
            <a:pPr algn="ctr"/>
            <a:r>
              <a:rPr lang="uk-UA" dirty="0">
                <a:solidFill>
                  <a:srgbClr val="D09E00"/>
                </a:solidFill>
                <a:latin typeface="Comic Sans MS" panose="030F0702030302020204" pitchFamily="66" charset="0"/>
              </a:rPr>
              <a:t>є</a:t>
            </a:r>
            <a:r>
              <a:rPr lang="uk-UA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 залози і рогові утвори</a:t>
            </a:r>
            <a:endParaRPr lang="ru-RU" dirty="0">
              <a:solidFill>
                <a:srgbClr val="D09E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3424" y="3593958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епідерміс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6" name="Правая фигурная скобка 5"/>
          <p:cNvSpPr/>
          <p:nvPr/>
        </p:nvSpPr>
        <p:spPr>
          <a:xfrm>
            <a:off x="4141694" y="3550024"/>
            <a:ext cx="197224" cy="45720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41203" y="4621476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дерма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8" name="Правая фигурная скобка 7"/>
          <p:cNvSpPr/>
          <p:nvPr/>
        </p:nvSpPr>
        <p:spPr>
          <a:xfrm>
            <a:off x="4135518" y="4038888"/>
            <a:ext cx="197224" cy="1568457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918898" y="5575681"/>
            <a:ext cx="2252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п</a:t>
            </a:r>
            <a:r>
              <a:rPr lang="uk-UA" dirty="0" smtClean="0">
                <a:latin typeface="Comic Sans MS" panose="030F0702030302020204" pitchFamily="66" charset="0"/>
              </a:rPr>
              <a:t>ідшкірна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ж</a:t>
            </a:r>
            <a:r>
              <a:rPr lang="uk-UA" dirty="0" smtClean="0">
                <a:latin typeface="Comic Sans MS" panose="030F0702030302020204" pitchFamily="66" charset="0"/>
              </a:rPr>
              <a:t>ирова клітковина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Правая фигурная скобка 9"/>
          <p:cNvSpPr/>
          <p:nvPr/>
        </p:nvSpPr>
        <p:spPr>
          <a:xfrm>
            <a:off x="4135519" y="5619615"/>
            <a:ext cx="197224" cy="270197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370499" y="59166"/>
            <a:ext cx="2730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Похідні епідермісу:</a:t>
            </a:r>
            <a:endParaRPr lang="ru-RU" sz="2000" b="1" dirty="0">
              <a:solidFill>
                <a:srgbClr val="D09E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4791474" y="461932"/>
            <a:ext cx="3611270" cy="2473840"/>
            <a:chOff x="4791474" y="461932"/>
            <a:chExt cx="3611270" cy="2473840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8639" y="461932"/>
              <a:ext cx="3264105" cy="188974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791474" y="2289441"/>
              <a:ext cx="13740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smtClean="0">
                  <a:latin typeface="Comic Sans MS" panose="030F0702030302020204" pitchFamily="66" charset="0"/>
                </a:rPr>
                <a:t>     нігті</a:t>
              </a:r>
            </a:p>
            <a:p>
              <a:r>
                <a:rPr lang="uk-UA" dirty="0" smtClean="0">
                  <a:latin typeface="Comic Sans MS" panose="030F0702030302020204" pitchFamily="66" charset="0"/>
                </a:rPr>
                <a:t> шимпанзе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8531508" y="508964"/>
            <a:ext cx="3291600" cy="2153868"/>
            <a:chOff x="8531508" y="508964"/>
            <a:chExt cx="3291600" cy="2153868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31508" y="508964"/>
              <a:ext cx="3291600" cy="184271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001465" y="2293500"/>
              <a:ext cx="1643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к</a:t>
              </a:r>
              <a:r>
                <a:rPr lang="uk-UA" dirty="0" smtClean="0">
                  <a:latin typeface="Comic Sans MS" panose="030F0702030302020204" pitchFamily="66" charset="0"/>
                </a:rPr>
                <a:t>ігті ведмедя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6229950" y="2416397"/>
            <a:ext cx="4316631" cy="1751654"/>
            <a:chOff x="6229950" y="2416397"/>
            <a:chExt cx="4316631" cy="1751654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29950" y="2416397"/>
              <a:ext cx="2823620" cy="175165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9021805" y="2662832"/>
              <a:ext cx="1524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к</a:t>
              </a:r>
              <a:r>
                <a:rPr lang="uk-UA" dirty="0" smtClean="0">
                  <a:latin typeface="Comic Sans MS" panose="030F0702030302020204" pitchFamily="66" charset="0"/>
                </a:rPr>
                <a:t>опита коня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6235831" y="4344732"/>
            <a:ext cx="3351884" cy="2021956"/>
            <a:chOff x="6235831" y="4344732"/>
            <a:chExt cx="3351884" cy="2021956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35831" y="4344732"/>
              <a:ext cx="3351884" cy="170773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046289" y="5997356"/>
              <a:ext cx="2007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л</a:t>
              </a:r>
              <a:r>
                <a:rPr lang="uk-UA" dirty="0" smtClean="0">
                  <a:latin typeface="Comic Sans MS" panose="030F0702030302020204" pitchFamily="66" charset="0"/>
                </a:rPr>
                <a:t>уски </a:t>
              </a:r>
              <a:r>
                <a:rPr lang="uk-UA" dirty="0" err="1" smtClean="0">
                  <a:latin typeface="Comic Sans MS" panose="030F0702030302020204" pitchFamily="66" charset="0"/>
                </a:rPr>
                <a:t>панголіна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9587715" y="3089096"/>
            <a:ext cx="2235393" cy="3646924"/>
            <a:chOff x="9587715" y="3089096"/>
            <a:chExt cx="2235393" cy="3646924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87715" y="3089096"/>
              <a:ext cx="2235393" cy="332048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9998996" y="6366688"/>
              <a:ext cx="1428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р</a:t>
              </a:r>
              <a:r>
                <a:rPr lang="uk-UA" dirty="0" smtClean="0">
                  <a:latin typeface="Comic Sans MS" panose="030F0702030302020204" pitchFamily="66" charset="0"/>
                </a:rPr>
                <a:t>оги оленя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20582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  <p:bldP spid="9" grpId="0"/>
      <p:bldP spid="10" grpId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211" y="176868"/>
            <a:ext cx="3688976" cy="1096122"/>
          </a:xfrm>
          <a:solidFill>
            <a:srgbClr val="DEA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Ссавці</a:t>
            </a:r>
            <a:endParaRPr lang="ru-RU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80" y="2043813"/>
            <a:ext cx="3860271" cy="46018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211" y="1335236"/>
            <a:ext cx="4717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Шкіра товста, складається з трьох шарів, </a:t>
            </a:r>
          </a:p>
          <a:p>
            <a:pPr algn="ctr"/>
            <a:r>
              <a:rPr lang="uk-UA" dirty="0">
                <a:solidFill>
                  <a:srgbClr val="D09E00"/>
                </a:solidFill>
                <a:latin typeface="Comic Sans MS" panose="030F0702030302020204" pitchFamily="66" charset="0"/>
              </a:rPr>
              <a:t>є</a:t>
            </a:r>
            <a:r>
              <a:rPr lang="uk-UA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 залози і рогові утвори</a:t>
            </a:r>
            <a:endParaRPr lang="ru-RU" dirty="0">
              <a:solidFill>
                <a:srgbClr val="D09E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3424" y="3593958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епідерміс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6" name="Правая фигурная скобка 5"/>
          <p:cNvSpPr/>
          <p:nvPr/>
        </p:nvSpPr>
        <p:spPr>
          <a:xfrm>
            <a:off x="4141694" y="3550024"/>
            <a:ext cx="197224" cy="45720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41203" y="4621476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дерма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8" name="Правая фигурная скобка 7"/>
          <p:cNvSpPr/>
          <p:nvPr/>
        </p:nvSpPr>
        <p:spPr>
          <a:xfrm>
            <a:off x="4135518" y="4038888"/>
            <a:ext cx="197224" cy="1568457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918898" y="5575681"/>
            <a:ext cx="2252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п</a:t>
            </a:r>
            <a:r>
              <a:rPr lang="uk-UA" dirty="0" smtClean="0">
                <a:latin typeface="Comic Sans MS" panose="030F0702030302020204" pitchFamily="66" charset="0"/>
              </a:rPr>
              <a:t>ідшкірна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ж</a:t>
            </a:r>
            <a:r>
              <a:rPr lang="uk-UA" dirty="0" smtClean="0">
                <a:latin typeface="Comic Sans MS" panose="030F0702030302020204" pitchFamily="66" charset="0"/>
              </a:rPr>
              <a:t>ирова клітковина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Правая фигурная скобка 9"/>
          <p:cNvSpPr/>
          <p:nvPr/>
        </p:nvSpPr>
        <p:spPr>
          <a:xfrm>
            <a:off x="4135519" y="5619615"/>
            <a:ext cx="197224" cy="270197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3" name="Группа 32"/>
          <p:cNvGrpSpPr/>
          <p:nvPr/>
        </p:nvGrpSpPr>
        <p:grpSpPr>
          <a:xfrm>
            <a:off x="5358113" y="536416"/>
            <a:ext cx="2745981" cy="2203638"/>
            <a:chOff x="5358113" y="536416"/>
            <a:chExt cx="2745981" cy="2203638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8113" y="536416"/>
              <a:ext cx="2745981" cy="190139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156811" y="2370722"/>
              <a:ext cx="1491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х</a:t>
              </a:r>
              <a:r>
                <a:rPr lang="uk-UA" dirty="0" smtClean="0">
                  <a:latin typeface="Comic Sans MS" panose="030F0702030302020204" pitchFamily="66" charset="0"/>
                </a:rPr>
                <a:t>утро єнота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171439" y="176868"/>
            <a:ext cx="4919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Волосяний покрив і його видозміни:</a:t>
            </a:r>
            <a:endParaRPr lang="ru-RU" sz="2000" b="1" dirty="0">
              <a:solidFill>
                <a:srgbClr val="D09E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6206549" y="2711719"/>
            <a:ext cx="2747245" cy="2045501"/>
            <a:chOff x="6206549" y="2711719"/>
            <a:chExt cx="2747245" cy="2045501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6549" y="2711719"/>
              <a:ext cx="2747245" cy="1704682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703111" y="4387888"/>
              <a:ext cx="1710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err="1">
                  <a:latin typeface="Comic Sans MS" panose="030F0702030302020204" pitchFamily="66" charset="0"/>
                </a:rPr>
                <a:t>в</a:t>
              </a:r>
              <a:r>
                <a:rPr lang="uk-UA" dirty="0" err="1" smtClean="0">
                  <a:latin typeface="Comic Sans MS" panose="030F0702030302020204" pitchFamily="66" charset="0"/>
                </a:rPr>
                <a:t>ібриси</a:t>
              </a:r>
              <a:r>
                <a:rPr lang="uk-UA" dirty="0" smtClean="0">
                  <a:latin typeface="Comic Sans MS" panose="030F0702030302020204" pitchFamily="66" charset="0"/>
                </a:rPr>
                <a:t> кішки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8413836" y="656857"/>
            <a:ext cx="3352988" cy="2518670"/>
            <a:chOff x="8413836" y="656857"/>
            <a:chExt cx="3352988" cy="2518670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5"/>
            <a:srcRect t="11072" r="10795"/>
            <a:stretch/>
          </p:blipFill>
          <p:spPr>
            <a:xfrm>
              <a:off x="8413836" y="656857"/>
              <a:ext cx="3352988" cy="1955407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29" name="TextBox 28"/>
            <p:cNvSpPr txBox="1"/>
            <p:nvPr/>
          </p:nvSpPr>
          <p:spPr>
            <a:xfrm>
              <a:off x="9107257" y="2529196"/>
              <a:ext cx="24465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в</a:t>
              </a:r>
              <a:r>
                <a:rPr lang="uk-UA" dirty="0" smtClean="0">
                  <a:latin typeface="Comic Sans MS" panose="030F0702030302020204" pitchFamily="66" charset="0"/>
                </a:rPr>
                <a:t>ідсутність </a:t>
              </a:r>
            </a:p>
            <a:p>
              <a:pPr algn="ctr"/>
              <a:r>
                <a:rPr lang="uk-UA" dirty="0" smtClean="0">
                  <a:latin typeface="Comic Sans MS" panose="030F0702030302020204" pitchFamily="66" charset="0"/>
                </a:rPr>
                <a:t>волосяного покриву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9199807" y="3283807"/>
            <a:ext cx="2784588" cy="2262135"/>
            <a:chOff x="9199807" y="3283807"/>
            <a:chExt cx="2784588" cy="2262135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99807" y="3283807"/>
              <a:ext cx="2784588" cy="1969189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9764489" y="5176610"/>
              <a:ext cx="17892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щ</a:t>
              </a:r>
              <a:r>
                <a:rPr lang="uk-UA" dirty="0" smtClean="0">
                  <a:latin typeface="Comic Sans MS" panose="030F0702030302020204" pitchFamily="66" charset="0"/>
                </a:rPr>
                <a:t>етина кабана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6435479" y="4716720"/>
            <a:ext cx="4851060" cy="2030587"/>
            <a:chOff x="6435479" y="4716720"/>
            <a:chExt cx="4851060" cy="2030587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35479" y="4716720"/>
              <a:ext cx="2764328" cy="203058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9260022" y="6037346"/>
              <a:ext cx="2026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г</a:t>
              </a:r>
              <a:r>
                <a:rPr lang="uk-UA" dirty="0" smtClean="0">
                  <a:latin typeface="Comic Sans MS" panose="030F0702030302020204" pitchFamily="66" charset="0"/>
                </a:rPr>
                <a:t>олки дикобраза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966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211" y="176868"/>
            <a:ext cx="3688976" cy="1096122"/>
          </a:xfrm>
          <a:solidFill>
            <a:srgbClr val="DEA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Ссавці</a:t>
            </a:r>
            <a:endParaRPr lang="ru-RU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80" y="2043813"/>
            <a:ext cx="3860271" cy="46018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211" y="1335236"/>
            <a:ext cx="4717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Шкіра товста, складається з трьох шарів, </a:t>
            </a:r>
          </a:p>
          <a:p>
            <a:pPr algn="ctr"/>
            <a:r>
              <a:rPr lang="uk-UA" dirty="0">
                <a:solidFill>
                  <a:srgbClr val="D09E00"/>
                </a:solidFill>
                <a:latin typeface="Comic Sans MS" panose="030F0702030302020204" pitchFamily="66" charset="0"/>
              </a:rPr>
              <a:t>є</a:t>
            </a:r>
            <a:r>
              <a:rPr lang="uk-UA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 залози і рогові утвори</a:t>
            </a:r>
            <a:endParaRPr lang="ru-RU" dirty="0">
              <a:solidFill>
                <a:srgbClr val="D09E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3976" y="6026214"/>
            <a:ext cx="101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п</a:t>
            </a:r>
            <a:r>
              <a:rPr lang="uk-UA" dirty="0" smtClean="0">
                <a:latin typeface="Comic Sans MS" panose="030F0702030302020204" pitchFamily="66" charset="0"/>
              </a:rPr>
              <a:t>отова 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залоза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1117831" y="5665694"/>
            <a:ext cx="935087" cy="7391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169" y="540498"/>
            <a:ext cx="6437934" cy="380423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086570" y="263264"/>
            <a:ext cx="2355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Залози шкіри:</a:t>
            </a:r>
            <a:endParaRPr lang="ru-RU" sz="2400" b="1" dirty="0">
              <a:solidFill>
                <a:srgbClr val="D09E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55851" y="5044736"/>
            <a:ext cx="1002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с</a:t>
            </a:r>
            <a:r>
              <a:rPr lang="uk-UA" dirty="0" smtClean="0">
                <a:latin typeface="Comic Sans MS" panose="030F0702030302020204" pitchFamily="66" charset="0"/>
              </a:rPr>
              <a:t>альна 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залоза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2752165" y="4843990"/>
            <a:ext cx="1426850" cy="3854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586" y="4165480"/>
            <a:ext cx="2746638" cy="254859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7790" y="4170707"/>
            <a:ext cx="3815050" cy="254336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607538" y="6220222"/>
            <a:ext cx="237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в</a:t>
            </a:r>
            <a:r>
              <a:rPr lang="uk-UA" dirty="0" smtClean="0">
                <a:latin typeface="Comic Sans MS" panose="030F0702030302020204" pitchFamily="66" charset="0"/>
              </a:rPr>
              <a:t>олосяний фолікул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2686190" y="5291648"/>
            <a:ext cx="845904" cy="9029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89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211" y="176867"/>
            <a:ext cx="4988860" cy="1436779"/>
          </a:xfrm>
          <a:solidFill>
            <a:srgbClr val="DEA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Забарвлення і </a:t>
            </a:r>
            <a:br>
              <a:rPr lang="uk-U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uk-U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форма тіла тварин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0715" y="1502121"/>
            <a:ext cx="5191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Comic Sans MS" panose="030F0702030302020204" pitchFamily="66" charset="0"/>
              </a:rPr>
              <a:t>Захисне забарвлення</a:t>
            </a:r>
          </a:p>
          <a:p>
            <a:pPr algn="ctr"/>
            <a:r>
              <a:rPr lang="uk-UA" sz="2400" dirty="0">
                <a:latin typeface="Comic Sans MS" panose="030F0702030302020204" pitchFamily="66" charset="0"/>
              </a:rPr>
              <a:t>р</a:t>
            </a:r>
            <a:r>
              <a:rPr lang="uk-UA" sz="2400" dirty="0" smtClean="0">
                <a:latin typeface="Comic Sans MS" panose="030F0702030302020204" pitchFamily="66" charset="0"/>
              </a:rPr>
              <a:t>обить тварин непомітними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79" y="2345418"/>
            <a:ext cx="2466975" cy="18478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304" y="2345418"/>
            <a:ext cx="2937874" cy="184785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1149044" y="491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16147" y="4238620"/>
            <a:ext cx="2354840" cy="265164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5702201" y="82640"/>
            <a:ext cx="5835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latin typeface="Comic Sans MS" panose="030F0702030302020204" pitchFamily="66" charset="0"/>
              </a:rPr>
              <a:t>Незахищені види схожі до захищених</a:t>
            </a:r>
          </a:p>
          <a:p>
            <a:r>
              <a:rPr lang="uk-UA" sz="2400" dirty="0" smtClean="0">
                <a:latin typeface="Comic Sans MS" panose="030F0702030302020204" pitchFamily="66" charset="0"/>
              </a:rPr>
              <a:t> </a:t>
            </a:r>
            <a:r>
              <a:rPr lang="uk-UA" sz="2400" b="1" dirty="0" smtClean="0">
                <a:latin typeface="Comic Sans MS" panose="030F0702030302020204" pitchFamily="66" charset="0"/>
              </a:rPr>
              <a:t>- мімікрія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t="15379" b="16292"/>
          <a:stretch/>
        </p:blipFill>
        <p:spPr>
          <a:xfrm>
            <a:off x="8175298" y="558361"/>
            <a:ext cx="3571875" cy="18288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>
            <a:off x="5914743" y="1442579"/>
            <a:ext cx="22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Муха схожа на осу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4042" y="5255963"/>
            <a:ext cx="3076575" cy="14859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TextBox 12"/>
          <p:cNvSpPr txBox="1"/>
          <p:nvPr/>
        </p:nvSpPr>
        <p:spPr>
          <a:xfrm flipH="1">
            <a:off x="3019390" y="4341083"/>
            <a:ext cx="3518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Comic Sans MS" panose="030F0702030302020204" pitchFamily="66" charset="0"/>
              </a:rPr>
              <a:t>Маскування</a:t>
            </a:r>
            <a:r>
              <a:rPr lang="uk-UA" sz="2400" dirty="0" smtClean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uk-UA" sz="2400" dirty="0" smtClean="0">
                <a:latin typeface="Comic Sans MS" panose="030F0702030302020204" pitchFamily="66" charset="0"/>
              </a:rPr>
              <a:t>на фоні рослинності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21676" y="2345393"/>
            <a:ext cx="5325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Comic Sans MS" panose="030F0702030302020204" pitchFamily="66" charset="0"/>
              </a:rPr>
              <a:t>Застережливе забарвлення </a:t>
            </a:r>
            <a:r>
              <a:rPr lang="uk-UA" sz="2400" dirty="0" err="1" smtClean="0">
                <a:latin typeface="Comic Sans MS" panose="030F0702030302020204" pitchFamily="66" charset="0"/>
              </a:rPr>
              <a:t>яскаве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t="13399"/>
          <a:stretch/>
        </p:blipFill>
        <p:spPr>
          <a:xfrm>
            <a:off x="9476893" y="2777183"/>
            <a:ext cx="2060560" cy="178447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3094" y="2804467"/>
            <a:ext cx="2619375" cy="174307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7" name="TextBox 16"/>
          <p:cNvSpPr txBox="1"/>
          <p:nvPr/>
        </p:nvSpPr>
        <p:spPr>
          <a:xfrm>
            <a:off x="7197291" y="4544951"/>
            <a:ext cx="398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Comic Sans MS" panose="030F0702030302020204" pitchFamily="66" charset="0"/>
              </a:rPr>
              <a:t>Органи захисту і нападу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9869" y="4998788"/>
            <a:ext cx="2628900" cy="17430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8635" y="5031643"/>
            <a:ext cx="2705100" cy="168592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749784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3" grpId="0"/>
      <p:bldP spid="14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093" y="5623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8000" dirty="0" smtClean="0">
                <a:solidFill>
                  <a:srgbClr val="D09E00"/>
                </a:solidFill>
                <a:latin typeface="Comic Sans MS" panose="030F0702030302020204" pitchFamily="66" charset="0"/>
              </a:rPr>
              <a:t>Чи є запитання?</a:t>
            </a:r>
            <a:endParaRPr lang="ru-RU" sz="8000" dirty="0">
              <a:solidFill>
                <a:srgbClr val="D09E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18" y="2381733"/>
            <a:ext cx="11571211" cy="42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10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6429" y="78255"/>
            <a:ext cx="5679141" cy="1325563"/>
          </a:xfrm>
          <a:solidFill>
            <a:srgbClr val="FFC000"/>
          </a:solidFill>
          <a:effectLst>
            <a:softEdge rad="127000"/>
          </a:effectLst>
        </p:spPr>
        <p:txBody>
          <a:bodyPr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Функції покривів: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611" y="2982071"/>
            <a:ext cx="4513729" cy="1715434"/>
          </a:xfrm>
        </p:spPr>
        <p:txBody>
          <a:bodyPr/>
          <a:lstStyle/>
          <a:p>
            <a:r>
              <a:rPr lang="uk-UA" b="1" dirty="0">
                <a:latin typeface="Comic Sans MS" panose="030F0702030302020204" pitchFamily="66" charset="0"/>
              </a:rPr>
              <a:t>з</a:t>
            </a:r>
            <a:r>
              <a:rPr lang="uk-UA" b="1" dirty="0" smtClean="0">
                <a:latin typeface="Comic Sans MS" panose="030F0702030302020204" pitchFamily="66" charset="0"/>
              </a:rPr>
              <a:t>ахисна</a:t>
            </a:r>
            <a:r>
              <a:rPr lang="uk-UA" dirty="0" smtClean="0">
                <a:latin typeface="Comic Sans MS" panose="030F0702030302020204" pitchFamily="66" charset="0"/>
              </a:rPr>
              <a:t> – захист від несприятливих факторів зовнішнього середовища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r="13474"/>
          <a:stretch/>
        </p:blipFill>
        <p:spPr>
          <a:xfrm>
            <a:off x="4993340" y="1507018"/>
            <a:ext cx="6463371" cy="497164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344309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6429" y="78255"/>
            <a:ext cx="5679141" cy="1325563"/>
          </a:xfrm>
          <a:solidFill>
            <a:srgbClr val="FFC000"/>
          </a:solidFill>
          <a:effectLst>
            <a:softEdge rad="127000"/>
          </a:effectLst>
        </p:spPr>
        <p:txBody>
          <a:bodyPr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Функції покривів: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6507" y="2992624"/>
            <a:ext cx="3455894" cy="1984375"/>
          </a:xfrm>
        </p:spPr>
        <p:txBody>
          <a:bodyPr/>
          <a:lstStyle/>
          <a:p>
            <a:r>
              <a:rPr lang="uk-UA" b="1" dirty="0">
                <a:latin typeface="Comic Sans MS" panose="030F0702030302020204" pitchFamily="66" charset="0"/>
              </a:rPr>
              <a:t>б</a:t>
            </a:r>
            <a:r>
              <a:rPr lang="uk-UA" b="1" dirty="0" smtClean="0">
                <a:latin typeface="Comic Sans MS" panose="030F0702030302020204" pitchFamily="66" charset="0"/>
              </a:rPr>
              <a:t>ар</a:t>
            </a:r>
            <a:r>
              <a:rPr lang="en-US" b="1" dirty="0" smtClean="0">
                <a:latin typeface="Comic Sans MS" panose="030F0702030302020204" pitchFamily="66" charset="0"/>
              </a:rPr>
              <a:t>’</a:t>
            </a:r>
            <a:r>
              <a:rPr lang="uk-UA" b="1" dirty="0" err="1" smtClean="0">
                <a:latin typeface="Comic Sans MS" panose="030F0702030302020204" pitchFamily="66" charset="0"/>
              </a:rPr>
              <a:t>єрна</a:t>
            </a:r>
            <a:r>
              <a:rPr lang="uk-UA" b="1" dirty="0" smtClean="0">
                <a:latin typeface="Comic Sans MS" panose="030F0702030302020204" pitchFamily="66" charset="0"/>
              </a:rPr>
              <a:t> </a:t>
            </a:r>
            <a:r>
              <a:rPr lang="uk-UA" dirty="0" smtClean="0">
                <a:latin typeface="Comic Sans MS" panose="030F0702030302020204" pitchFamily="66" charset="0"/>
              </a:rPr>
              <a:t>– захист від  проникнення хвороботворних мікроорганізмів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607" y="1647824"/>
            <a:ext cx="7250486" cy="483365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5877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6429" y="78255"/>
            <a:ext cx="5679141" cy="1325563"/>
          </a:xfrm>
          <a:solidFill>
            <a:srgbClr val="FFC000"/>
          </a:solidFill>
          <a:effectLst>
            <a:softEdge rad="127000"/>
          </a:effectLst>
        </p:spPr>
        <p:txBody>
          <a:bodyPr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Функції покривів: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588" y="3000001"/>
            <a:ext cx="4657165" cy="2432610"/>
          </a:xfrm>
        </p:spPr>
        <p:txBody>
          <a:bodyPr/>
          <a:lstStyle/>
          <a:p>
            <a:r>
              <a:rPr lang="uk-UA" b="1" dirty="0">
                <a:latin typeface="Comic Sans MS" panose="030F0702030302020204" pitchFamily="66" charset="0"/>
              </a:rPr>
              <a:t>р</a:t>
            </a:r>
            <a:r>
              <a:rPr lang="uk-UA" b="1" dirty="0" smtClean="0">
                <a:latin typeface="Comic Sans MS" panose="030F0702030302020204" pitchFamily="66" charset="0"/>
              </a:rPr>
              <a:t>егуляторна</a:t>
            </a:r>
            <a:r>
              <a:rPr lang="uk-UA" dirty="0" smtClean="0">
                <a:latin typeface="Comic Sans MS" panose="030F0702030302020204" pitchFamily="66" charset="0"/>
              </a:rPr>
              <a:t> – регуляція  температурного і водного балансів організму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753" y="1712258"/>
            <a:ext cx="6705541" cy="445545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019222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6429" y="78255"/>
            <a:ext cx="5679141" cy="1325563"/>
          </a:xfrm>
          <a:solidFill>
            <a:srgbClr val="FFC000"/>
          </a:solidFill>
          <a:effectLst>
            <a:softEdge rad="127000"/>
          </a:effectLst>
        </p:spPr>
        <p:txBody>
          <a:bodyPr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Функції покривів: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0647" y="2937248"/>
            <a:ext cx="4594412" cy="1742328"/>
          </a:xfrm>
        </p:spPr>
        <p:txBody>
          <a:bodyPr/>
          <a:lstStyle/>
          <a:p>
            <a:r>
              <a:rPr lang="uk-UA" b="1" dirty="0">
                <a:latin typeface="Comic Sans MS" panose="030F0702030302020204" pitchFamily="66" charset="0"/>
              </a:rPr>
              <a:t>в</a:t>
            </a:r>
            <a:r>
              <a:rPr lang="uk-UA" b="1" dirty="0" smtClean="0">
                <a:latin typeface="Comic Sans MS" panose="030F0702030302020204" pitchFamily="66" charset="0"/>
              </a:rPr>
              <a:t>идільна</a:t>
            </a:r>
            <a:r>
              <a:rPr lang="uk-UA" dirty="0" smtClean="0">
                <a:latin typeface="Comic Sans MS" panose="030F0702030302020204" pitchFamily="66" charset="0"/>
              </a:rPr>
              <a:t> – виведення назовні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надлишку</a:t>
            </a:r>
            <a:r>
              <a:rPr lang="ru-RU" dirty="0" smtClean="0">
                <a:latin typeface="Comic Sans MS" panose="030F0702030302020204" pitchFamily="66" charset="0"/>
              </a:rPr>
              <a:t> води, солей, </a:t>
            </a:r>
            <a:r>
              <a:rPr lang="ru-RU" dirty="0" err="1" smtClean="0">
                <a:latin typeface="Comic Sans MS" panose="030F0702030302020204" pitchFamily="66" charset="0"/>
              </a:rPr>
              <a:t>вуглекислого</a:t>
            </a:r>
            <a:r>
              <a:rPr lang="ru-RU" dirty="0" smtClean="0">
                <a:latin typeface="Comic Sans MS" panose="030F0702030302020204" pitchFamily="66" charset="0"/>
              </a:rPr>
              <a:t> газу</a:t>
            </a:r>
            <a:endParaRPr lang="uk-UA" dirty="0" smtClean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641" y="1780028"/>
            <a:ext cx="6843967" cy="457594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999255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6429" y="78255"/>
            <a:ext cx="5679141" cy="1325563"/>
          </a:xfrm>
          <a:solidFill>
            <a:srgbClr val="FFC000"/>
          </a:solidFill>
          <a:effectLst>
            <a:softEdge rad="127000"/>
          </a:effectLst>
        </p:spPr>
        <p:txBody>
          <a:bodyPr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Функції покривів: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070" y="2901390"/>
            <a:ext cx="4944036" cy="1742328"/>
          </a:xfrm>
        </p:spPr>
        <p:txBody>
          <a:bodyPr/>
          <a:lstStyle/>
          <a:p>
            <a:r>
              <a:rPr lang="ru-RU" b="1" dirty="0" err="1">
                <a:latin typeface="Comic Sans MS" panose="030F0702030302020204" pitchFamily="66" charset="0"/>
              </a:rPr>
              <a:t>с</a:t>
            </a:r>
            <a:r>
              <a:rPr lang="ru-RU" b="1" dirty="0" err="1" smtClean="0">
                <a:latin typeface="Comic Sans MS" panose="030F0702030302020204" pitchFamily="66" charset="0"/>
              </a:rPr>
              <a:t>екреторна</a:t>
            </a:r>
            <a:r>
              <a:rPr lang="ru-RU" dirty="0" smtClean="0"/>
              <a:t> </a:t>
            </a:r>
            <a:r>
              <a:rPr lang="ru-RU" dirty="0" smtClean="0">
                <a:latin typeface="Comic Sans MS" panose="030F0702030302020204" pitchFamily="66" charset="0"/>
              </a:rPr>
              <a:t>– вид</a:t>
            </a:r>
            <a:r>
              <a:rPr lang="uk-UA" dirty="0" err="1" smtClean="0">
                <a:latin typeface="Comic Sans MS" panose="030F0702030302020204" pitchFamily="66" charset="0"/>
              </a:rPr>
              <a:t>ілення</a:t>
            </a:r>
            <a:r>
              <a:rPr lang="uk-UA" dirty="0" smtClean="0">
                <a:latin typeface="Comic Sans MS" panose="030F0702030302020204" pitchFamily="66" charset="0"/>
              </a:rPr>
              <a:t> біологічно активних речовин, у самок - молока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753" y="1956147"/>
            <a:ext cx="6465272" cy="431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098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6429" y="78255"/>
            <a:ext cx="5679141" cy="1325563"/>
          </a:xfrm>
          <a:solidFill>
            <a:srgbClr val="FFC000"/>
          </a:solidFill>
          <a:effectLst>
            <a:softEdge rad="127000"/>
          </a:effectLst>
        </p:spPr>
        <p:txBody>
          <a:bodyPr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Функції покривів: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4458" y="2883460"/>
            <a:ext cx="4845425" cy="1679575"/>
          </a:xfrm>
        </p:spPr>
        <p:txBody>
          <a:bodyPr/>
          <a:lstStyle/>
          <a:p>
            <a:r>
              <a:rPr lang="uk-UA" b="1" dirty="0">
                <a:latin typeface="Comic Sans MS" panose="030F0702030302020204" pitchFamily="66" charset="0"/>
              </a:rPr>
              <a:t>д</a:t>
            </a:r>
            <a:r>
              <a:rPr lang="uk-UA" b="1" dirty="0" smtClean="0">
                <a:latin typeface="Comic Sans MS" panose="030F0702030302020204" pitchFamily="66" charset="0"/>
              </a:rPr>
              <a:t>ихальна</a:t>
            </a:r>
            <a:r>
              <a:rPr lang="uk-UA" dirty="0" smtClean="0">
                <a:latin typeface="Comic Sans MS" panose="030F0702030302020204" pitchFamily="66" charset="0"/>
              </a:rPr>
              <a:t> – забезпечення газообміну 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796" r="26399"/>
          <a:stretch/>
        </p:blipFill>
        <p:spPr>
          <a:xfrm>
            <a:off x="5002305" y="1504147"/>
            <a:ext cx="6831107" cy="506572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22854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6429" y="78255"/>
            <a:ext cx="5679141" cy="1325563"/>
          </a:xfrm>
          <a:solidFill>
            <a:srgbClr val="FFC000"/>
          </a:solidFill>
          <a:effectLst>
            <a:softEdge rad="127000"/>
          </a:effectLst>
        </p:spPr>
        <p:txBody>
          <a:bodyPr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Функції покривів: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5847" y="2892424"/>
            <a:ext cx="5087471" cy="1903693"/>
          </a:xfrm>
        </p:spPr>
        <p:txBody>
          <a:bodyPr/>
          <a:lstStyle/>
          <a:p>
            <a:r>
              <a:rPr lang="uk-UA" b="1" dirty="0">
                <a:latin typeface="Comic Sans MS" panose="030F0702030302020204" pitchFamily="66" charset="0"/>
              </a:rPr>
              <a:t>ф</a:t>
            </a:r>
            <a:r>
              <a:rPr lang="uk-UA" b="1" dirty="0" smtClean="0">
                <a:latin typeface="Comic Sans MS" panose="030F0702030302020204" pitchFamily="66" charset="0"/>
              </a:rPr>
              <a:t>ункція нападу </a:t>
            </a:r>
            <a:r>
              <a:rPr lang="uk-UA" dirty="0" smtClean="0">
                <a:latin typeface="Comic Sans MS" panose="030F0702030302020204" pitchFamily="66" charset="0"/>
              </a:rPr>
              <a:t>– похідні покривів забезпечують захист від ворогів або добування їжі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9455" b="23713"/>
          <a:stretch/>
        </p:blipFill>
        <p:spPr>
          <a:xfrm>
            <a:off x="5016464" y="1792941"/>
            <a:ext cx="6879701" cy="476025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414925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677</Words>
  <Application>Microsoft Office PowerPoint</Application>
  <PresentationFormat>Широкоэкранный</PresentationFormat>
  <Paragraphs>251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Comic Sans MS</vt:lpstr>
      <vt:lpstr>Тема Office</vt:lpstr>
      <vt:lpstr>Покриви тіла тварин,  їх різноманітність та функції</vt:lpstr>
      <vt:lpstr>Покриви – це утворення на поверхні тіла,  які є бар’єром між організмом та навколишнім середовищем</vt:lpstr>
      <vt:lpstr>Функції покривів:</vt:lpstr>
      <vt:lpstr>Функції покривів:</vt:lpstr>
      <vt:lpstr>Функції покривів:</vt:lpstr>
      <vt:lpstr>Функції покривів:</vt:lpstr>
      <vt:lpstr>Функції покривів:</vt:lpstr>
      <vt:lpstr>Функції покривів:</vt:lpstr>
      <vt:lpstr>Функції покривів:</vt:lpstr>
      <vt:lpstr>Функції покривів:</vt:lpstr>
      <vt:lpstr>Функції покривів:</vt:lpstr>
      <vt:lpstr>Функції покривів:</vt:lpstr>
      <vt:lpstr>Найпростіші</vt:lpstr>
      <vt:lpstr>Губки</vt:lpstr>
      <vt:lpstr>Кишковопорожнинні</vt:lpstr>
      <vt:lpstr>Плоскі черви</vt:lpstr>
      <vt:lpstr>Круглі черви</vt:lpstr>
      <vt:lpstr>Кільчасті черви</vt:lpstr>
      <vt:lpstr>Молюски</vt:lpstr>
      <vt:lpstr> Членистоногі </vt:lpstr>
      <vt:lpstr>Риби</vt:lpstr>
      <vt:lpstr>Земноводні</vt:lpstr>
      <vt:lpstr>Плазуни</vt:lpstr>
      <vt:lpstr>Птахи</vt:lpstr>
      <vt:lpstr>Ссавці</vt:lpstr>
      <vt:lpstr>Ссавці</vt:lpstr>
      <vt:lpstr>Ссавці</vt:lpstr>
      <vt:lpstr>Забарвлення і  форма тіла тварин</vt:lpstr>
      <vt:lpstr>Чи є запитання?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Покриви тіла тварин,  їх різноманітність та функції</dc:title>
  <dc:creator>user</dc:creator>
  <cp:lastModifiedBy>user</cp:lastModifiedBy>
  <cp:revision>228</cp:revision>
  <dcterms:created xsi:type="dcterms:W3CDTF">2020-01-28T07:21:47Z</dcterms:created>
  <dcterms:modified xsi:type="dcterms:W3CDTF">2020-01-31T20:28:43Z</dcterms:modified>
</cp:coreProperties>
</file>