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56" r:id="rId2"/>
    <p:sldId id="277" r:id="rId3"/>
    <p:sldId id="279" r:id="rId4"/>
    <p:sldId id="263" r:id="rId5"/>
    <p:sldId id="264" r:id="rId6"/>
    <p:sldId id="280" r:id="rId7"/>
    <p:sldId id="260" r:id="rId8"/>
    <p:sldId id="265" r:id="rId9"/>
    <p:sldId id="259" r:id="rId10"/>
    <p:sldId id="278" r:id="rId11"/>
    <p:sldId id="258" r:id="rId12"/>
    <p:sldId id="281" r:id="rId13"/>
    <p:sldId id="269" r:id="rId14"/>
    <p:sldId id="261" r:id="rId15"/>
    <p:sldId id="262" r:id="rId16"/>
    <p:sldId id="266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5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59A4B-FAF0-42AD-A7C5-5F96493E44B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6501-2B4C-473A-B993-270E7556C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6501-2B4C-473A-B993-270E7556CA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1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1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8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39863" y="214313"/>
            <a:ext cx="7272337" cy="609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9650" y="6237288"/>
            <a:ext cx="576263" cy="388937"/>
          </a:xfrm>
        </p:spPr>
        <p:txBody>
          <a:bodyPr/>
          <a:lstStyle>
            <a:lvl1pPr>
              <a:defRPr/>
            </a:lvl1pPr>
          </a:lstStyle>
          <a:p>
            <a:fld id="{974419C0-2FA2-42DA-9575-27C93B9AE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4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7272337" cy="222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863" y="4084638"/>
            <a:ext cx="7272337" cy="222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29650" y="6237288"/>
            <a:ext cx="576263" cy="388937"/>
          </a:xfrm>
        </p:spPr>
        <p:txBody>
          <a:bodyPr/>
          <a:lstStyle>
            <a:lvl1pPr>
              <a:defRPr/>
            </a:lvl1pPr>
          </a:lstStyle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2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0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6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2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4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3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4000"/>
            <a:lum/>
          </a:blip>
          <a:srcRect/>
          <a:stretch>
            <a:fillRect l="-23000" t="-1000" r="-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6B23-A9FB-4CD6-BCEA-DB16327E13E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back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66228"/>
            <a:ext cx="1872208" cy="3854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Спинний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мозок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Будова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і функції.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BF9ED"/>
              </a:clrFrom>
              <a:clrTo>
                <a:srgbClr val="FBF9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84" y="2993346"/>
            <a:ext cx="3259036" cy="296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1556792"/>
            <a:ext cx="4389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omic Sans MS" panose="030F0702030302020204" pitchFamily="66" charset="0"/>
              </a:rPr>
              <a:t>Виходячи</a:t>
            </a:r>
            <a:r>
              <a:rPr lang="ru-RU" sz="2000" b="1" dirty="0">
                <a:latin typeface="Comic Sans MS" panose="030F0702030302020204" pitchFamily="66" charset="0"/>
              </a:rPr>
              <a:t> через </a:t>
            </a:r>
            <a:r>
              <a:rPr lang="ru-RU" sz="2000" b="1" dirty="0" err="1">
                <a:latin typeface="Comic Sans MS" panose="030F0702030302020204" pitchFamily="66" charset="0"/>
              </a:rPr>
              <a:t>міжхребетні</a:t>
            </a:r>
            <a:r>
              <a:rPr lang="ru-RU" sz="2000" b="1" dirty="0">
                <a:latin typeface="Comic Sans MS" panose="030F0702030302020204" pitchFamily="66" charset="0"/>
              </a:rPr>
              <a:t> отвори, </a:t>
            </a:r>
            <a:r>
              <a:rPr lang="ru-RU" sz="2000" b="1" dirty="0" err="1">
                <a:latin typeface="Comic Sans MS" panose="030F0702030302020204" pitchFamily="66" charset="0"/>
              </a:rPr>
              <a:t>передній</a:t>
            </a:r>
            <a:r>
              <a:rPr lang="ru-RU" sz="2000" b="1" dirty="0">
                <a:latin typeface="Comic Sans MS" panose="030F0702030302020204" pitchFamily="66" charset="0"/>
              </a:rPr>
              <a:t> і </a:t>
            </a:r>
            <a:r>
              <a:rPr lang="ru-RU" sz="2000" b="1" dirty="0" err="1">
                <a:latin typeface="Comic Sans MS" panose="030F0702030302020204" pitchFamily="66" charset="0"/>
              </a:rPr>
              <a:t>задній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корінці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з’єд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нуються</a:t>
            </a:r>
            <a:r>
              <a:rPr lang="ru-RU" sz="2000" b="1" dirty="0">
                <a:latin typeface="Comic Sans MS" panose="030F0702030302020204" pitchFamily="66" charset="0"/>
              </a:rPr>
              <a:t> — так </a:t>
            </a:r>
            <a:r>
              <a:rPr lang="ru-RU" sz="2000" b="1" dirty="0" err="1">
                <a:latin typeface="Comic Sans MS" panose="030F0702030302020204" pitchFamily="66" charset="0"/>
              </a:rPr>
              <a:t>утворюється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змішаний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спинномозковий</a:t>
            </a:r>
            <a:r>
              <a:rPr lang="ru-RU" sz="2000" b="1" dirty="0">
                <a:latin typeface="Comic Sans MS" panose="030F0702030302020204" pitchFamily="66" charset="0"/>
              </a:rPr>
              <a:t> нерв. </a:t>
            </a:r>
            <a:r>
              <a:rPr lang="ru-RU" sz="2000" b="1" dirty="0" err="1">
                <a:latin typeface="Comic Sans MS" panose="030F0702030302020204" pitchFamily="66" charset="0"/>
              </a:rPr>
              <a:t>Від</a:t>
            </a:r>
            <a:r>
              <a:rPr lang="ru-RU" sz="2000" b="1" dirty="0">
                <a:latin typeface="Comic Sans MS" panose="030F0702030302020204" pitchFamily="66" charset="0"/>
              </a:rPr>
              <a:t> кожного сегмента </a:t>
            </a:r>
            <a:r>
              <a:rPr lang="ru-RU" sz="2000" b="1" dirty="0" err="1">
                <a:latin typeface="Comic Sans MS" panose="030F0702030302020204" pitchFamily="66" charset="0"/>
              </a:rPr>
              <a:t>відходить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пара таких </a:t>
            </a:r>
            <a:r>
              <a:rPr lang="ru-RU" sz="2000" b="1" dirty="0" err="1">
                <a:latin typeface="Comic Sans MS" panose="030F0702030302020204" pitchFamily="66" charset="0"/>
              </a:rPr>
              <a:t>нервів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988840"/>
            <a:ext cx="2324314" cy="4276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2960721" cy="5379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4355" y="108755"/>
            <a:ext cx="1664230" cy="19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.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3312368" cy="5888948"/>
          </a:xfrm>
        </p:spPr>
      </p:pic>
      <p:sp>
        <p:nvSpPr>
          <p:cNvPr id="2" name="Прямоугольник 1"/>
          <p:cNvSpPr/>
          <p:nvPr/>
        </p:nvSpPr>
        <p:spPr>
          <a:xfrm>
            <a:off x="3887924" y="1135937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omic Sans MS" pitchFamily="66" charset="0"/>
              </a:rPr>
              <a:t>Від</a:t>
            </a:r>
            <a:r>
              <a:rPr lang="ru-RU" sz="2000" b="1" dirty="0">
                <a:latin typeface="Comic Sans MS" pitchFamily="66" charset="0"/>
              </a:rPr>
              <a:t> спинного </a:t>
            </a:r>
            <a:r>
              <a:rPr lang="ru-RU" sz="2000" b="1" dirty="0" err="1">
                <a:latin typeface="Comic Sans MS" pitchFamily="66" charset="0"/>
              </a:rPr>
              <a:t>мозку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відходить</a:t>
            </a:r>
            <a:r>
              <a:rPr lang="ru-RU" sz="2000" b="1" dirty="0">
                <a:latin typeface="Comic Sans MS" pitchFamily="66" charset="0"/>
              </a:rPr>
              <a:t> 31 пара </a:t>
            </a:r>
            <a:r>
              <a:rPr lang="ru-RU" sz="2000" b="1" dirty="0" err="1">
                <a:latin typeface="Comic Sans MS" pitchFamily="66" charset="0"/>
              </a:rPr>
              <a:t>спинномозкових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нервів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які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залишають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хребетний</a:t>
            </a:r>
            <a:r>
              <a:rPr lang="ru-RU" sz="2000" b="1" dirty="0">
                <a:latin typeface="Comic Sans MS" pitchFamily="66" charset="0"/>
              </a:rPr>
              <a:t> канал через </a:t>
            </a:r>
            <a:r>
              <a:rPr lang="ru-RU" sz="2000" b="1" dirty="0" err="1">
                <a:latin typeface="Comic Sans MS" pitchFamily="66" charset="0"/>
              </a:rPr>
              <a:t>відповідні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міжхребетні</a:t>
            </a:r>
            <a:r>
              <a:rPr lang="ru-RU" sz="2000" b="1" dirty="0">
                <a:latin typeface="Comic Sans MS" pitchFamily="66" charset="0"/>
              </a:rPr>
              <a:t> отвори і </a:t>
            </a:r>
            <a:r>
              <a:rPr lang="ru-RU" sz="2000" b="1" dirty="0" err="1">
                <a:latin typeface="Comic Sans MS" pitchFamily="66" charset="0"/>
              </a:rPr>
              <a:t>симетрично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розгалужуються</a:t>
            </a:r>
            <a:r>
              <a:rPr lang="ru-RU" sz="2000" b="1" dirty="0">
                <a:latin typeface="Comic Sans MS" pitchFamily="66" charset="0"/>
              </a:rPr>
              <a:t> в </a:t>
            </a:r>
            <a:r>
              <a:rPr lang="ru-RU" sz="2000" b="1" dirty="0" err="1">
                <a:latin typeface="Comic Sans MS" pitchFamily="66" charset="0"/>
              </a:rPr>
              <a:t>правій</a:t>
            </a:r>
            <a:r>
              <a:rPr lang="ru-RU" sz="2000" b="1" dirty="0">
                <a:latin typeface="Comic Sans MS" pitchFamily="66" charset="0"/>
              </a:rPr>
              <a:t> і </a:t>
            </a:r>
            <a:r>
              <a:rPr lang="ru-RU" sz="2000" b="1" dirty="0" err="1">
                <a:latin typeface="Comic Sans MS" pitchFamily="66" charset="0"/>
              </a:rPr>
              <a:t>лівій</a:t>
            </a:r>
            <a:r>
              <a:rPr lang="ru-RU" sz="2000" b="1" dirty="0">
                <a:latin typeface="Comic Sans MS" pitchFamily="66" charset="0"/>
              </a:rPr>
              <a:t> половинах </a:t>
            </a:r>
            <a:r>
              <a:rPr lang="ru-RU" sz="2000" b="1" dirty="0" err="1">
                <a:latin typeface="Comic Sans MS" pitchFamily="66" charset="0"/>
              </a:rPr>
              <a:t>тіла</a:t>
            </a:r>
            <a:r>
              <a:rPr lang="ru-RU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861048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omic Sans MS" panose="030F0702030302020204" pitchFamily="66" charset="0"/>
              </a:rPr>
              <a:t>Сегменти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спинного </a:t>
            </a:r>
            <a:r>
              <a:rPr lang="ru-RU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b="1" dirty="0">
                <a:latin typeface="Comic Sans MS" panose="030F0702030302020204" pitchFamily="66" charset="0"/>
              </a:rPr>
              <a:t>: 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1 </a:t>
            </a:r>
            <a:r>
              <a:rPr lang="ru-RU" b="1" dirty="0">
                <a:latin typeface="Comic Sans MS" panose="030F0702030302020204" pitchFamily="66" charset="0"/>
              </a:rPr>
              <a:t>— </a:t>
            </a:r>
            <a:r>
              <a:rPr lang="ru-RU" b="1" dirty="0" err="1">
                <a:latin typeface="Comic Sans MS" panose="030F0702030302020204" pitchFamily="66" charset="0"/>
              </a:rPr>
              <a:t>шийні</a:t>
            </a:r>
            <a:r>
              <a:rPr lang="ru-RU" b="1" dirty="0">
                <a:latin typeface="Comic Sans MS" panose="030F0702030302020204" pitchFamily="66" charset="0"/>
              </a:rPr>
              <a:t> (С1–С8);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2 — </a:t>
            </a:r>
            <a:r>
              <a:rPr lang="ru-RU" b="1" dirty="0" err="1">
                <a:latin typeface="Comic Sans MS" panose="030F0702030302020204" pitchFamily="66" charset="0"/>
              </a:rPr>
              <a:t>грудні</a:t>
            </a:r>
            <a:r>
              <a:rPr lang="ru-RU" b="1" dirty="0">
                <a:latin typeface="Comic Sans MS" panose="030F0702030302020204" pitchFamily="66" charset="0"/>
              </a:rPr>
              <a:t> (Т1–Т12);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3 — </a:t>
            </a:r>
            <a:r>
              <a:rPr lang="ru-RU" b="1" dirty="0" err="1">
                <a:latin typeface="Comic Sans MS" panose="030F0702030302020204" pitchFamily="66" charset="0"/>
              </a:rPr>
              <a:t>поперекові</a:t>
            </a:r>
            <a:r>
              <a:rPr lang="ru-RU" b="1" dirty="0">
                <a:latin typeface="Comic Sans MS" panose="030F0702030302020204" pitchFamily="66" charset="0"/>
              </a:rPr>
              <a:t> (</a:t>
            </a:r>
            <a:r>
              <a:rPr lang="en-US" b="1" dirty="0">
                <a:latin typeface="Comic Sans MS" panose="030F0702030302020204" pitchFamily="66" charset="0"/>
              </a:rPr>
              <a:t>L1–L5);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4 — </a:t>
            </a:r>
            <a:r>
              <a:rPr lang="ru-RU" b="1" dirty="0" err="1">
                <a:latin typeface="Comic Sans MS" panose="030F0702030302020204" pitchFamily="66" charset="0"/>
              </a:rPr>
              <a:t>крижові</a:t>
            </a:r>
            <a:r>
              <a:rPr lang="ru-RU" b="1" dirty="0">
                <a:latin typeface="Comic Sans MS" panose="030F0702030302020204" pitchFamily="66" charset="0"/>
              </a:rPr>
              <a:t> (</a:t>
            </a:r>
            <a:r>
              <a:rPr lang="en-US" b="1" dirty="0">
                <a:latin typeface="Comic Sans MS" panose="030F0702030302020204" pitchFamily="66" charset="0"/>
              </a:rPr>
              <a:t>S1–S5);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5 — </a:t>
            </a:r>
            <a:r>
              <a:rPr lang="ru-RU" b="1" dirty="0" err="1">
                <a:latin typeface="Comic Sans MS" panose="030F0702030302020204" pitchFamily="66" charset="0"/>
              </a:rPr>
              <a:t>куприковий</a:t>
            </a:r>
            <a:r>
              <a:rPr lang="ru-RU" b="1" dirty="0">
                <a:latin typeface="Comic Sans MS" panose="030F0702030302020204" pitchFamily="66" charset="0"/>
              </a:rPr>
              <a:t> (Со)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7508" y="4227801"/>
            <a:ext cx="1444972" cy="166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3744416" cy="5686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980728"/>
            <a:ext cx="20162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Головний мозок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416643"/>
            <a:ext cx="20162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Мозочок 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4216" y="1848691"/>
            <a:ext cx="2304256" cy="57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Шийні нерви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 пар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082756"/>
            <a:ext cx="1414111" cy="113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Грудні нерви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 пар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270888"/>
            <a:ext cx="129614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Черевні нерви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 пар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2552" y="5324204"/>
            <a:ext cx="1877440" cy="9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Нерви таза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 пар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2383" y="3478454"/>
            <a:ext cx="26741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31 пара </a:t>
            </a:r>
            <a:endParaRPr lang="ru-RU" sz="2400" b="1" dirty="0" smtClean="0">
              <a:latin typeface="Comic Sans MS" pitchFamily="66" charset="0"/>
            </a:endParaRPr>
          </a:p>
          <a:p>
            <a:r>
              <a:rPr lang="ru-RU" sz="2400" b="1" dirty="0" err="1" smtClean="0">
                <a:latin typeface="Comic Sans MS" pitchFamily="66" charset="0"/>
              </a:rPr>
              <a:t>спинномозкових</a:t>
            </a:r>
            <a:endParaRPr lang="ru-RU" sz="2400" b="1" dirty="0" smtClean="0">
              <a:latin typeface="Comic Sans MS" pitchFamily="66" charset="0"/>
            </a:endParaRPr>
          </a:p>
          <a:p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>
                <a:latin typeface="Comic Sans MS" pitchFamily="66" charset="0"/>
              </a:rPr>
              <a:t>нервів</a:t>
            </a:r>
            <a:endParaRPr lang="ru-RU" sz="2400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499992" y="1844824"/>
            <a:ext cx="576064" cy="441215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132856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відсмикування</a:t>
            </a:r>
            <a:r>
              <a:rPr lang="ru-RU" sz="2000" b="1" dirty="0" smtClean="0">
                <a:latin typeface="Comic Sans MS" pitchFamily="66" charset="0"/>
              </a:rPr>
              <a:t> руки при </a:t>
            </a:r>
            <a:r>
              <a:rPr lang="ru-RU" sz="2000" b="1" dirty="0" err="1" smtClean="0">
                <a:latin typeface="Comic Sans MS" pitchFamily="66" charset="0"/>
              </a:rPr>
              <a:t>її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дотику</a:t>
            </a:r>
            <a:r>
              <a:rPr lang="ru-RU" sz="2000" b="1" dirty="0" smtClean="0">
                <a:latin typeface="Comic Sans MS" pitchFamily="66" charset="0"/>
              </a:rPr>
              <a:t> до </a:t>
            </a:r>
            <a:r>
              <a:rPr lang="ru-RU" sz="2000" b="1" dirty="0" err="1" smtClean="0">
                <a:latin typeface="Comic Sans MS" pitchFamily="66" charset="0"/>
              </a:rPr>
              <a:t>гарячого</a:t>
            </a:r>
            <a:r>
              <a:rPr lang="ru-RU" sz="2000" b="1" dirty="0" smtClean="0">
                <a:latin typeface="Comic Sans MS" pitchFamily="66" charset="0"/>
              </a:rPr>
              <a:t> предмету,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latin typeface="Comic Sans MS" pitchFamily="66" charset="0"/>
              </a:rPr>
              <a:t>підтримка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пози</a:t>
            </a:r>
            <a:r>
              <a:rPr lang="ru-RU" sz="2000" b="1" dirty="0" smtClean="0">
                <a:latin typeface="Comic Sans MS" pitchFamily="66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збереження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стійкого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положення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тіла</a:t>
            </a:r>
            <a:r>
              <a:rPr lang="ru-RU" sz="2000" b="1" dirty="0" smtClean="0">
                <a:latin typeface="Comic Sans MS" pitchFamily="66" charset="0"/>
              </a:rPr>
              <a:t> при поворотах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нахилах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голови</a:t>
            </a:r>
            <a:r>
              <a:rPr lang="ru-RU" sz="2000" b="1" dirty="0" smtClean="0">
                <a:latin typeface="Comic Sans MS" pitchFamily="66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latin typeface="Comic Sans MS" pitchFamily="66" charset="0"/>
              </a:rPr>
              <a:t>чергування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згинання</a:t>
            </a:r>
            <a:r>
              <a:rPr lang="ru-RU" sz="2000" b="1" dirty="0" smtClean="0">
                <a:latin typeface="Comic Sans MS" pitchFamily="66" charset="0"/>
              </a:rPr>
              <a:t> та </a:t>
            </a:r>
            <a:r>
              <a:rPr lang="ru-RU" sz="2000" b="1" dirty="0" err="1" smtClean="0">
                <a:latin typeface="Comic Sans MS" pitchFamily="66" charset="0"/>
              </a:rPr>
              <a:t>розгинання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парних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кінцівок</a:t>
            </a:r>
            <a:r>
              <a:rPr lang="ru-RU" sz="2000" b="1" dirty="0" smtClean="0">
                <a:latin typeface="Comic Sans MS" pitchFamily="66" charset="0"/>
              </a:rPr>
              <a:t> при </a:t>
            </a:r>
            <a:r>
              <a:rPr lang="ru-RU" sz="2000" b="1" dirty="0" err="1" smtClean="0">
                <a:latin typeface="Comic Sans MS" pitchFamily="66" charset="0"/>
              </a:rPr>
              <a:t>ходьбі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бігу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т.п. о,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latin typeface="Comic Sans MS" pitchFamily="66" charset="0"/>
              </a:rPr>
              <a:t>регуляція</a:t>
            </a:r>
            <a:r>
              <a:rPr lang="ru-RU" sz="2000" b="1" dirty="0" smtClean="0">
                <a:latin typeface="Comic Sans MS" pitchFamily="66" charset="0"/>
              </a:rPr>
              <a:t>  </a:t>
            </a:r>
            <a:r>
              <a:rPr lang="ru-RU" sz="2000" b="1" dirty="0" err="1" smtClean="0">
                <a:latin typeface="Comic Sans MS" pitchFamily="66" charset="0"/>
              </a:rPr>
              <a:t>діяльності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внутрішніх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органів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зокрема</a:t>
            </a:r>
            <a:r>
              <a:rPr lang="ru-RU" sz="2000" b="1" dirty="0" smtClean="0">
                <a:latin typeface="Comic Sans MS" pitchFamily="66" charset="0"/>
              </a:rPr>
              <a:t>, кишечника, </a:t>
            </a:r>
            <a:r>
              <a:rPr lang="ru-RU" sz="2000" b="1" dirty="0" err="1" smtClean="0">
                <a:latin typeface="Comic Sans MS" pitchFamily="66" charset="0"/>
              </a:rPr>
              <a:t>сечового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міхура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судин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93252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На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рівні</a:t>
            </a:r>
            <a:r>
              <a:rPr lang="ru-RU" sz="2400" b="1" dirty="0" smtClean="0">
                <a:latin typeface="Comic Sans MS" panose="030F0702030302020204" pitchFamily="66" charset="0"/>
              </a:rPr>
              <a:t> спинного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замикаються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рефлекторні</a:t>
            </a:r>
            <a:r>
              <a:rPr lang="ru-RU" sz="2400" b="1" dirty="0" smtClean="0">
                <a:latin typeface="Comic Sans MS" panose="030F0702030302020204" pitchFamily="66" charset="0"/>
              </a:rPr>
              <a:t> дуги,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що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забезпечують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найбільш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прості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рефлекторні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реакції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27139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u="sng" dirty="0" smtClean="0">
                <a:latin typeface="Comic Sans MS" panose="030F0702030302020204" pitchFamily="66" charset="0"/>
              </a:rPr>
              <a:t>Функції</a:t>
            </a:r>
            <a:endParaRPr lang="ru-RU" sz="3600" b="1" u="sng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100304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80" y="1842783"/>
            <a:ext cx="2267276" cy="2736606"/>
          </a:xfrm>
          <a:prstGeom prst="rect">
            <a:avLst/>
          </a:prstGeom>
        </p:spPr>
      </p:pic>
      <p:pic>
        <p:nvPicPr>
          <p:cNvPr id="5" name="Рисунок 4" descr="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" y="620688"/>
            <a:ext cx="1550431" cy="5519536"/>
          </a:xfrm>
          <a:prstGeom prst="rect">
            <a:avLst/>
          </a:prstGeom>
        </p:spPr>
      </p:pic>
      <p:pic>
        <p:nvPicPr>
          <p:cNvPr id="13" name="Рисунок 12" descr="Рисуно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979" y="620688"/>
            <a:ext cx="1493520" cy="2212848"/>
          </a:xfrm>
          <a:prstGeom prst="rect">
            <a:avLst/>
          </a:prstGeom>
        </p:spPr>
      </p:pic>
      <p:pic>
        <p:nvPicPr>
          <p:cNvPr id="12" name="Рисунок 11" descr="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932417"/>
            <a:ext cx="1176528" cy="3461598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>
            <a:off x="1071538" y="500042"/>
            <a:ext cx="238348" cy="822301"/>
          </a:xfrm>
          <a:custGeom>
            <a:avLst/>
            <a:gdLst>
              <a:gd name="connsiteX0" fmla="*/ 0 w 238348"/>
              <a:gd name="connsiteY0" fmla="*/ 29821 h 822301"/>
              <a:gd name="connsiteX1" fmla="*/ 152400 w 238348"/>
              <a:gd name="connsiteY1" fmla="*/ 106021 h 822301"/>
              <a:gd name="connsiteX2" fmla="*/ 167640 w 238348"/>
              <a:gd name="connsiteY2" fmla="*/ 151741 h 822301"/>
              <a:gd name="connsiteX3" fmla="*/ 182880 w 238348"/>
              <a:gd name="connsiteY3" fmla="*/ 258421 h 822301"/>
              <a:gd name="connsiteX4" fmla="*/ 228600 w 238348"/>
              <a:gd name="connsiteY4" fmla="*/ 273661 h 822301"/>
              <a:gd name="connsiteX5" fmla="*/ 213360 w 238348"/>
              <a:gd name="connsiteY5" fmla="*/ 654661 h 822301"/>
              <a:gd name="connsiteX6" fmla="*/ 198120 w 238348"/>
              <a:gd name="connsiteY6" fmla="*/ 700381 h 822301"/>
              <a:gd name="connsiteX7" fmla="*/ 167640 w 238348"/>
              <a:gd name="connsiteY7" fmla="*/ 822301 h 822301"/>
              <a:gd name="connsiteX8" fmla="*/ 76200 w 238348"/>
              <a:gd name="connsiteY8" fmla="*/ 776581 h 822301"/>
              <a:gd name="connsiteX9" fmla="*/ 106680 w 238348"/>
              <a:gd name="connsiteY9" fmla="*/ 654661 h 822301"/>
              <a:gd name="connsiteX10" fmla="*/ 121920 w 238348"/>
              <a:gd name="connsiteY10" fmla="*/ 517501 h 822301"/>
              <a:gd name="connsiteX11" fmla="*/ 121920 w 238348"/>
              <a:gd name="connsiteY11" fmla="*/ 258421 h 822301"/>
              <a:gd name="connsiteX12" fmla="*/ 30480 w 238348"/>
              <a:gd name="connsiteY12" fmla="*/ 121261 h 822301"/>
              <a:gd name="connsiteX13" fmla="*/ 0 w 238348"/>
              <a:gd name="connsiteY13" fmla="*/ 75541 h 822301"/>
              <a:gd name="connsiteX14" fmla="*/ 0 w 238348"/>
              <a:gd name="connsiteY14" fmla="*/ 29821 h 8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348" h="822301">
                <a:moveTo>
                  <a:pt x="0" y="29821"/>
                </a:moveTo>
                <a:cubicBezTo>
                  <a:pt x="166531" y="48324"/>
                  <a:pt x="122108" y="0"/>
                  <a:pt x="152400" y="106021"/>
                </a:cubicBezTo>
                <a:cubicBezTo>
                  <a:pt x="156813" y="121467"/>
                  <a:pt x="162560" y="136501"/>
                  <a:pt x="167640" y="151741"/>
                </a:cubicBezTo>
                <a:cubicBezTo>
                  <a:pt x="172720" y="187301"/>
                  <a:pt x="166816" y="226292"/>
                  <a:pt x="182880" y="258421"/>
                </a:cubicBezTo>
                <a:cubicBezTo>
                  <a:pt x="190064" y="272789"/>
                  <a:pt x="227368" y="257644"/>
                  <a:pt x="228600" y="273661"/>
                </a:cubicBezTo>
                <a:cubicBezTo>
                  <a:pt x="238348" y="400388"/>
                  <a:pt x="222416" y="527882"/>
                  <a:pt x="213360" y="654661"/>
                </a:cubicBezTo>
                <a:cubicBezTo>
                  <a:pt x="212215" y="670685"/>
                  <a:pt x="202347" y="684883"/>
                  <a:pt x="198120" y="700381"/>
                </a:cubicBezTo>
                <a:cubicBezTo>
                  <a:pt x="187098" y="740796"/>
                  <a:pt x="167640" y="822301"/>
                  <a:pt x="167640" y="822301"/>
                </a:cubicBezTo>
                <a:cubicBezTo>
                  <a:pt x="150911" y="816725"/>
                  <a:pt x="82420" y="798350"/>
                  <a:pt x="76200" y="776581"/>
                </a:cubicBezTo>
                <a:cubicBezTo>
                  <a:pt x="70541" y="756776"/>
                  <a:pt x="98163" y="680211"/>
                  <a:pt x="106680" y="654661"/>
                </a:cubicBezTo>
                <a:cubicBezTo>
                  <a:pt x="111760" y="608941"/>
                  <a:pt x="114357" y="562876"/>
                  <a:pt x="121920" y="517501"/>
                </a:cubicBezTo>
                <a:cubicBezTo>
                  <a:pt x="144680" y="380943"/>
                  <a:pt x="205005" y="590759"/>
                  <a:pt x="121920" y="258421"/>
                </a:cubicBezTo>
                <a:lnTo>
                  <a:pt x="30480" y="121261"/>
                </a:lnTo>
                <a:cubicBezTo>
                  <a:pt x="20320" y="106021"/>
                  <a:pt x="0" y="93857"/>
                  <a:pt x="0" y="75541"/>
                </a:cubicBezTo>
                <a:lnTo>
                  <a:pt x="0" y="2982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54098" y="620688"/>
            <a:ext cx="309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omic Sans MS" pitchFamily="66" charset="0"/>
              </a:rPr>
              <a:t>Кожний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із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сегментів</a:t>
            </a:r>
            <a:r>
              <a:rPr lang="ru-RU" b="1" dirty="0">
                <a:latin typeface="Comic Sans MS" pitchFamily="66" charset="0"/>
              </a:rPr>
              <a:t> спинного </a:t>
            </a:r>
            <a:r>
              <a:rPr lang="ru-RU" b="1" dirty="0" err="1">
                <a:latin typeface="Comic Sans MS" pitchFamily="66" charset="0"/>
              </a:rPr>
              <a:t>мозку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зв’язаний</a:t>
            </a:r>
            <a:r>
              <a:rPr lang="ru-RU" b="1" dirty="0">
                <a:latin typeface="Comic Sans MS" pitchFamily="66" charset="0"/>
              </a:rPr>
              <a:t> нервами з </a:t>
            </a:r>
            <a:r>
              <a:rPr lang="ru-RU" b="1" dirty="0" err="1">
                <a:latin typeface="Comic Sans MS" pitchFamily="66" charset="0"/>
              </a:rPr>
              <a:t>певними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ділянками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тіла</a:t>
            </a:r>
            <a:r>
              <a:rPr lang="ru-RU" b="1" dirty="0">
                <a:latin typeface="Comic Sans MS" pitchFamily="66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2167" y="46364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Comic Sans MS" pitchFamily="66" charset="0"/>
              </a:rPr>
              <a:t>Шийні</a:t>
            </a:r>
            <a:r>
              <a:rPr lang="ru-RU" b="1" dirty="0">
                <a:latin typeface="Comic Sans MS" pitchFamily="66" charset="0"/>
              </a:rPr>
              <a:t> і перший </a:t>
            </a:r>
            <a:r>
              <a:rPr lang="ru-RU" b="1" dirty="0" err="1">
                <a:latin typeface="Comic Sans MS" pitchFamily="66" charset="0"/>
              </a:rPr>
              <a:t>грудний</a:t>
            </a:r>
            <a:r>
              <a:rPr lang="ru-RU" b="1" dirty="0">
                <a:latin typeface="Comic Sans MS" pitchFamily="66" charset="0"/>
              </a:rPr>
              <a:t> сегмент по </a:t>
            </a:r>
            <a:r>
              <a:rPr lang="ru-RU" b="1" dirty="0" err="1">
                <a:latin typeface="Comic Sans MS" pitchFamily="66" charset="0"/>
              </a:rPr>
              <a:t>чутливих</a:t>
            </a:r>
            <a:r>
              <a:rPr lang="ru-RU" b="1" dirty="0">
                <a:latin typeface="Comic Sans MS" pitchFamily="66" charset="0"/>
              </a:rPr>
              <a:t> нейронах </a:t>
            </a:r>
            <a:r>
              <a:rPr lang="ru-RU" b="1" dirty="0" err="1">
                <a:latin typeface="Comic Sans MS" pitchFamily="66" charset="0"/>
              </a:rPr>
              <a:t>одержують</a:t>
            </a:r>
            <a:r>
              <a:rPr lang="ru-RU" b="1" dirty="0">
                <a:latin typeface="Comic Sans MS" pitchFamily="66" charset="0"/>
              </a:rPr>
              <a:t>   </a:t>
            </a:r>
            <a:r>
              <a:rPr lang="ru-RU" b="1" dirty="0" err="1">
                <a:latin typeface="Comic Sans MS" pitchFamily="66" charset="0"/>
              </a:rPr>
              <a:t>інформацію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від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шкіри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 err="1">
                <a:latin typeface="Comic Sans MS" pitchFamily="66" charset="0"/>
              </a:rPr>
              <a:t>м’язів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голови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 err="1">
                <a:latin typeface="Comic Sans MS" pitchFamily="66" charset="0"/>
              </a:rPr>
              <a:t>шиї</a:t>
            </a:r>
            <a:r>
              <a:rPr lang="ru-RU" b="1" dirty="0">
                <a:latin typeface="Comic Sans MS" pitchFamily="66" charset="0"/>
              </a:rPr>
              <a:t> і </a:t>
            </a:r>
            <a:r>
              <a:rPr lang="ru-RU" b="1" dirty="0" err="1">
                <a:latin typeface="Comic Sans MS" pitchFamily="66" charset="0"/>
              </a:rPr>
              <a:t>передніх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кінцівок</a:t>
            </a:r>
            <a:r>
              <a:rPr lang="ru-RU" b="1" dirty="0">
                <a:latin typeface="Comic Sans MS" pitchFamily="66" charset="0"/>
              </a:rPr>
              <a:t> та </a:t>
            </a:r>
            <a:r>
              <a:rPr lang="ru-RU" b="1" dirty="0" err="1">
                <a:latin typeface="Comic Sans MS" pitchFamily="66" charset="0"/>
              </a:rPr>
              <a:t>контролюють</a:t>
            </a:r>
            <a:r>
              <a:rPr lang="ru-RU" b="1" dirty="0">
                <a:latin typeface="Comic Sans MS" pitchFamily="66" charset="0"/>
              </a:rPr>
              <a:t> роботу </a:t>
            </a:r>
            <a:r>
              <a:rPr lang="ru-RU" b="1" dirty="0" err="1">
                <a:latin typeface="Comic Sans MS" pitchFamily="66" charset="0"/>
              </a:rPr>
              <a:t>цих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органів</a:t>
            </a:r>
            <a:r>
              <a:rPr lang="ru-RU" b="1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381" y="4420167"/>
            <a:ext cx="1519786" cy="175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6" y="552799"/>
            <a:ext cx="1643594" cy="5661248"/>
          </a:xfrm>
          <a:prstGeom prst="rect">
            <a:avLst/>
          </a:prstGeom>
        </p:spPr>
      </p:pic>
      <p:pic>
        <p:nvPicPr>
          <p:cNvPr id="6" name="Рисунок 5" descr="Копия 100304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82" y="215860"/>
            <a:ext cx="2185202" cy="2131194"/>
          </a:xfrm>
          <a:prstGeom prst="rect">
            <a:avLst/>
          </a:prstGeom>
        </p:spPr>
      </p:pic>
      <p:pic>
        <p:nvPicPr>
          <p:cNvPr id="7" name="Рисунок 6" descr="Копия atla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22" y="2694251"/>
            <a:ext cx="1250165" cy="1857388"/>
          </a:xfrm>
          <a:prstGeom prst="rect">
            <a:avLst/>
          </a:prstGeom>
        </p:spPr>
      </p:pic>
      <p:pic>
        <p:nvPicPr>
          <p:cNvPr id="8" name="Рисунок 7" descr="1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395" y="4551639"/>
            <a:ext cx="1571636" cy="1262063"/>
          </a:xfrm>
          <a:prstGeom prst="rect">
            <a:avLst/>
          </a:prstGeom>
        </p:spPr>
      </p:pic>
      <p:pic>
        <p:nvPicPr>
          <p:cNvPr id="9" name="Рисунок 8" descr="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478" y="2842410"/>
            <a:ext cx="952500" cy="1228725"/>
          </a:xfrm>
          <a:prstGeom prst="rect">
            <a:avLst/>
          </a:prstGeom>
        </p:spPr>
      </p:pic>
      <p:pic>
        <p:nvPicPr>
          <p:cNvPr id="11" name="Рисунок 10" descr="176602_image_larg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8558" y="2861976"/>
            <a:ext cx="1860067" cy="1883612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>
            <a:off x="681915" y="1219200"/>
            <a:ext cx="587038" cy="1806832"/>
          </a:xfrm>
          <a:custGeom>
            <a:avLst/>
            <a:gdLst>
              <a:gd name="connsiteX0" fmla="*/ 400125 w 587038"/>
              <a:gd name="connsiteY0" fmla="*/ 60960 h 1806832"/>
              <a:gd name="connsiteX1" fmla="*/ 522045 w 587038"/>
              <a:gd name="connsiteY1" fmla="*/ 76200 h 1806832"/>
              <a:gd name="connsiteX2" fmla="*/ 461085 w 587038"/>
              <a:gd name="connsiteY2" fmla="*/ 259080 h 1806832"/>
              <a:gd name="connsiteX3" fmla="*/ 430605 w 587038"/>
              <a:gd name="connsiteY3" fmla="*/ 304800 h 1806832"/>
              <a:gd name="connsiteX4" fmla="*/ 415365 w 587038"/>
              <a:gd name="connsiteY4" fmla="*/ 381000 h 1806832"/>
              <a:gd name="connsiteX5" fmla="*/ 369645 w 587038"/>
              <a:gd name="connsiteY5" fmla="*/ 426720 h 1806832"/>
              <a:gd name="connsiteX6" fmla="*/ 339165 w 587038"/>
              <a:gd name="connsiteY6" fmla="*/ 472440 h 1806832"/>
              <a:gd name="connsiteX7" fmla="*/ 308685 w 587038"/>
              <a:gd name="connsiteY7" fmla="*/ 563880 h 1806832"/>
              <a:gd name="connsiteX8" fmla="*/ 278205 w 587038"/>
              <a:gd name="connsiteY8" fmla="*/ 807720 h 1806832"/>
              <a:gd name="connsiteX9" fmla="*/ 262965 w 587038"/>
              <a:gd name="connsiteY9" fmla="*/ 899160 h 1806832"/>
              <a:gd name="connsiteX10" fmla="*/ 217245 w 587038"/>
              <a:gd name="connsiteY10" fmla="*/ 914400 h 1806832"/>
              <a:gd name="connsiteX11" fmla="*/ 202005 w 587038"/>
              <a:gd name="connsiteY11" fmla="*/ 1234440 h 1806832"/>
              <a:gd name="connsiteX12" fmla="*/ 171525 w 587038"/>
              <a:gd name="connsiteY12" fmla="*/ 1325880 h 1806832"/>
              <a:gd name="connsiteX13" fmla="*/ 156285 w 587038"/>
              <a:gd name="connsiteY13" fmla="*/ 1767840 h 1806832"/>
              <a:gd name="connsiteX14" fmla="*/ 34365 w 587038"/>
              <a:gd name="connsiteY14" fmla="*/ 1752600 h 1806832"/>
              <a:gd name="connsiteX15" fmla="*/ 49605 w 587038"/>
              <a:gd name="connsiteY15" fmla="*/ 1082040 h 1806832"/>
              <a:gd name="connsiteX16" fmla="*/ 64845 w 587038"/>
              <a:gd name="connsiteY16" fmla="*/ 1036320 h 1806832"/>
              <a:gd name="connsiteX17" fmla="*/ 95325 w 587038"/>
              <a:gd name="connsiteY17" fmla="*/ 990600 h 1806832"/>
              <a:gd name="connsiteX18" fmla="*/ 110565 w 587038"/>
              <a:gd name="connsiteY18" fmla="*/ 807720 h 1806832"/>
              <a:gd name="connsiteX19" fmla="*/ 141045 w 587038"/>
              <a:gd name="connsiteY19" fmla="*/ 762000 h 1806832"/>
              <a:gd name="connsiteX20" fmla="*/ 156285 w 587038"/>
              <a:gd name="connsiteY20" fmla="*/ 670560 h 1806832"/>
              <a:gd name="connsiteX21" fmla="*/ 186765 w 587038"/>
              <a:gd name="connsiteY21" fmla="*/ 624840 h 1806832"/>
              <a:gd name="connsiteX22" fmla="*/ 202005 w 587038"/>
              <a:gd name="connsiteY22" fmla="*/ 579120 h 1806832"/>
              <a:gd name="connsiteX23" fmla="*/ 278205 w 587038"/>
              <a:gd name="connsiteY23" fmla="*/ 487680 h 1806832"/>
              <a:gd name="connsiteX24" fmla="*/ 293445 w 587038"/>
              <a:gd name="connsiteY24" fmla="*/ 441960 h 1806832"/>
              <a:gd name="connsiteX25" fmla="*/ 308685 w 587038"/>
              <a:gd name="connsiteY25" fmla="*/ 304800 h 1806832"/>
              <a:gd name="connsiteX26" fmla="*/ 339165 w 587038"/>
              <a:gd name="connsiteY26" fmla="*/ 259080 h 1806832"/>
              <a:gd name="connsiteX27" fmla="*/ 354405 w 587038"/>
              <a:gd name="connsiteY27" fmla="*/ 213360 h 1806832"/>
              <a:gd name="connsiteX28" fmla="*/ 415365 w 587038"/>
              <a:gd name="connsiteY28" fmla="*/ 121920 h 1806832"/>
              <a:gd name="connsiteX29" fmla="*/ 415365 w 587038"/>
              <a:gd name="connsiteY29" fmla="*/ 0 h 1806832"/>
              <a:gd name="connsiteX30" fmla="*/ 430605 w 587038"/>
              <a:gd name="connsiteY30" fmla="*/ 137160 h 180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7038" h="1806832">
                <a:moveTo>
                  <a:pt x="400125" y="60960"/>
                </a:moveTo>
                <a:cubicBezTo>
                  <a:pt x="440765" y="66040"/>
                  <a:pt x="498558" y="42647"/>
                  <a:pt x="522045" y="76200"/>
                </a:cubicBezTo>
                <a:cubicBezTo>
                  <a:pt x="587038" y="169047"/>
                  <a:pt x="500627" y="211630"/>
                  <a:pt x="461085" y="259080"/>
                </a:cubicBezTo>
                <a:cubicBezTo>
                  <a:pt x="449359" y="273151"/>
                  <a:pt x="440765" y="289560"/>
                  <a:pt x="430605" y="304800"/>
                </a:cubicBezTo>
                <a:cubicBezTo>
                  <a:pt x="425525" y="330200"/>
                  <a:pt x="426949" y="357832"/>
                  <a:pt x="415365" y="381000"/>
                </a:cubicBezTo>
                <a:cubicBezTo>
                  <a:pt x="405726" y="400277"/>
                  <a:pt x="383443" y="410163"/>
                  <a:pt x="369645" y="426720"/>
                </a:cubicBezTo>
                <a:cubicBezTo>
                  <a:pt x="357919" y="440791"/>
                  <a:pt x="346604" y="455702"/>
                  <a:pt x="339165" y="472440"/>
                </a:cubicBezTo>
                <a:cubicBezTo>
                  <a:pt x="326116" y="501800"/>
                  <a:pt x="308685" y="563880"/>
                  <a:pt x="308685" y="563880"/>
                </a:cubicBezTo>
                <a:cubicBezTo>
                  <a:pt x="295048" y="686615"/>
                  <a:pt x="295601" y="694643"/>
                  <a:pt x="278205" y="807720"/>
                </a:cubicBezTo>
                <a:cubicBezTo>
                  <a:pt x="273506" y="838261"/>
                  <a:pt x="278296" y="872331"/>
                  <a:pt x="262965" y="899160"/>
                </a:cubicBezTo>
                <a:cubicBezTo>
                  <a:pt x="254995" y="913108"/>
                  <a:pt x="232485" y="909320"/>
                  <a:pt x="217245" y="914400"/>
                </a:cubicBezTo>
                <a:cubicBezTo>
                  <a:pt x="212165" y="1021080"/>
                  <a:pt x="213799" y="1128292"/>
                  <a:pt x="202005" y="1234440"/>
                </a:cubicBezTo>
                <a:cubicBezTo>
                  <a:pt x="198457" y="1266372"/>
                  <a:pt x="171525" y="1325880"/>
                  <a:pt x="171525" y="1325880"/>
                </a:cubicBezTo>
                <a:cubicBezTo>
                  <a:pt x="166445" y="1473200"/>
                  <a:pt x="201393" y="1627504"/>
                  <a:pt x="156285" y="1767840"/>
                </a:cubicBezTo>
                <a:cubicBezTo>
                  <a:pt x="143752" y="1806832"/>
                  <a:pt x="40660" y="1793070"/>
                  <a:pt x="34365" y="1752600"/>
                </a:cubicBezTo>
                <a:cubicBezTo>
                  <a:pt x="0" y="1531679"/>
                  <a:pt x="40100" y="1305416"/>
                  <a:pt x="49605" y="1082040"/>
                </a:cubicBezTo>
                <a:cubicBezTo>
                  <a:pt x="50288" y="1065990"/>
                  <a:pt x="57661" y="1050688"/>
                  <a:pt x="64845" y="1036320"/>
                </a:cubicBezTo>
                <a:cubicBezTo>
                  <a:pt x="73036" y="1019937"/>
                  <a:pt x="85165" y="1005840"/>
                  <a:pt x="95325" y="990600"/>
                </a:cubicBezTo>
                <a:cubicBezTo>
                  <a:pt x="100405" y="929640"/>
                  <a:pt x="98568" y="867703"/>
                  <a:pt x="110565" y="807720"/>
                </a:cubicBezTo>
                <a:cubicBezTo>
                  <a:pt x="114157" y="789759"/>
                  <a:pt x="135253" y="779376"/>
                  <a:pt x="141045" y="762000"/>
                </a:cubicBezTo>
                <a:cubicBezTo>
                  <a:pt x="150817" y="732685"/>
                  <a:pt x="146513" y="699875"/>
                  <a:pt x="156285" y="670560"/>
                </a:cubicBezTo>
                <a:cubicBezTo>
                  <a:pt x="162077" y="653184"/>
                  <a:pt x="178574" y="641223"/>
                  <a:pt x="186765" y="624840"/>
                </a:cubicBezTo>
                <a:cubicBezTo>
                  <a:pt x="193949" y="610472"/>
                  <a:pt x="194821" y="593488"/>
                  <a:pt x="202005" y="579120"/>
                </a:cubicBezTo>
                <a:cubicBezTo>
                  <a:pt x="223223" y="536685"/>
                  <a:pt x="244500" y="521385"/>
                  <a:pt x="278205" y="487680"/>
                </a:cubicBezTo>
                <a:cubicBezTo>
                  <a:pt x="283285" y="472440"/>
                  <a:pt x="290804" y="457806"/>
                  <a:pt x="293445" y="441960"/>
                </a:cubicBezTo>
                <a:cubicBezTo>
                  <a:pt x="301008" y="396585"/>
                  <a:pt x="297528" y="349428"/>
                  <a:pt x="308685" y="304800"/>
                </a:cubicBezTo>
                <a:cubicBezTo>
                  <a:pt x="313127" y="287031"/>
                  <a:pt x="330974" y="275463"/>
                  <a:pt x="339165" y="259080"/>
                </a:cubicBezTo>
                <a:cubicBezTo>
                  <a:pt x="346349" y="244712"/>
                  <a:pt x="346603" y="227403"/>
                  <a:pt x="354405" y="213360"/>
                </a:cubicBezTo>
                <a:cubicBezTo>
                  <a:pt x="372195" y="181338"/>
                  <a:pt x="415365" y="158552"/>
                  <a:pt x="415365" y="121920"/>
                </a:cubicBezTo>
                <a:lnTo>
                  <a:pt x="415365" y="0"/>
                </a:lnTo>
                <a:cubicBezTo>
                  <a:pt x="431235" y="126961"/>
                  <a:pt x="430605" y="80964"/>
                  <a:pt x="430605" y="137160"/>
                </a:cubicBezTo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29907" y="730782"/>
            <a:ext cx="3282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itchFamily="66" charset="0"/>
              </a:rPr>
              <a:t>Грудні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сегменти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приймають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сигнали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 smtClean="0">
                <a:latin typeface="Comic Sans MS" pitchFamily="66" charset="0"/>
              </a:rPr>
              <a:t>регулюють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шкіри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м’язів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внутрішніх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органів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черевної</a:t>
            </a:r>
            <a:r>
              <a:rPr lang="ru-RU" dirty="0">
                <a:latin typeface="Comic Sans MS" pitchFamily="66" charset="0"/>
              </a:rPr>
              <a:t> й </a:t>
            </a:r>
            <a:r>
              <a:rPr lang="ru-RU" dirty="0" err="1">
                <a:latin typeface="Comic Sans MS" pitchFamily="66" charset="0"/>
              </a:rPr>
              <a:t>грудної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порожнини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49770" y="215860"/>
            <a:ext cx="1437402" cy="1901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2027" y="4928507"/>
            <a:ext cx="5117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itchFamily="66" charset="0"/>
              </a:rPr>
              <a:t>Нейрони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сегментів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беруть</a:t>
            </a:r>
            <a:r>
              <a:rPr lang="ru-RU" dirty="0">
                <a:latin typeface="Comic Sans MS" pitchFamily="66" charset="0"/>
              </a:rPr>
              <a:t> участь у </a:t>
            </a:r>
            <a:r>
              <a:rPr lang="ru-RU" dirty="0" err="1">
                <a:latin typeface="Comic Sans MS" pitchFamily="66" charset="0"/>
              </a:rPr>
              <a:t>регуляції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роботи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серця</a:t>
            </a:r>
            <a:r>
              <a:rPr lang="ru-RU" dirty="0">
                <a:latin typeface="Comic Sans MS" pitchFamily="66" charset="0"/>
              </a:rPr>
              <a:t>, стану </a:t>
            </a:r>
            <a:r>
              <a:rPr lang="ru-RU" dirty="0" err="1">
                <a:latin typeface="Comic Sans MS" pitchFamily="66" charset="0"/>
              </a:rPr>
              <a:t>всіх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судин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органів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дихання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шлунково-кишкового</a:t>
            </a:r>
            <a:r>
              <a:rPr lang="ru-RU" dirty="0">
                <a:latin typeface="Comic Sans MS" pitchFamily="66" charset="0"/>
              </a:rPr>
              <a:t> тракту </a:t>
            </a:r>
            <a:r>
              <a:rPr lang="ru-RU" dirty="0" err="1">
                <a:latin typeface="Comic Sans MS" pitchFamily="66" charset="0"/>
              </a:rPr>
              <a:t>тощо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4498" y="323996"/>
            <a:ext cx="1785950" cy="615158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7358082" y="3143248"/>
            <a:ext cx="252123" cy="513080"/>
          </a:xfrm>
          <a:custGeom>
            <a:avLst/>
            <a:gdLst>
              <a:gd name="connsiteX0" fmla="*/ 17780 w 252123"/>
              <a:gd name="connsiteY0" fmla="*/ 25400 h 513080"/>
              <a:gd name="connsiteX1" fmla="*/ 154940 w 252123"/>
              <a:gd name="connsiteY1" fmla="*/ 40640 h 513080"/>
              <a:gd name="connsiteX2" fmla="*/ 170180 w 252123"/>
              <a:gd name="connsiteY2" fmla="*/ 223520 h 513080"/>
              <a:gd name="connsiteX3" fmla="*/ 185420 w 252123"/>
              <a:gd name="connsiteY3" fmla="*/ 269240 h 513080"/>
              <a:gd name="connsiteX4" fmla="*/ 154940 w 252123"/>
              <a:gd name="connsiteY4" fmla="*/ 513080 h 513080"/>
              <a:gd name="connsiteX5" fmla="*/ 109220 w 252123"/>
              <a:gd name="connsiteY5" fmla="*/ 497840 h 513080"/>
              <a:gd name="connsiteX6" fmla="*/ 93980 w 252123"/>
              <a:gd name="connsiteY6" fmla="*/ 284480 h 513080"/>
              <a:gd name="connsiteX7" fmla="*/ 48260 w 252123"/>
              <a:gd name="connsiteY7" fmla="*/ 193040 h 513080"/>
              <a:gd name="connsiteX8" fmla="*/ 17780 w 252123"/>
              <a:gd name="connsiteY8" fmla="*/ 25400 h 5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23" h="513080">
                <a:moveTo>
                  <a:pt x="17780" y="25400"/>
                </a:moveTo>
                <a:cubicBezTo>
                  <a:pt x="35560" y="0"/>
                  <a:pt x="126892" y="4178"/>
                  <a:pt x="154940" y="40640"/>
                </a:cubicBezTo>
                <a:cubicBezTo>
                  <a:pt x="192237" y="89126"/>
                  <a:pt x="162095" y="162885"/>
                  <a:pt x="170180" y="223520"/>
                </a:cubicBezTo>
                <a:cubicBezTo>
                  <a:pt x="172303" y="239443"/>
                  <a:pt x="180340" y="254000"/>
                  <a:pt x="185420" y="269240"/>
                </a:cubicBezTo>
                <a:cubicBezTo>
                  <a:pt x="188091" y="303964"/>
                  <a:pt x="252123" y="480686"/>
                  <a:pt x="154940" y="513080"/>
                </a:cubicBezTo>
                <a:lnTo>
                  <a:pt x="109220" y="497840"/>
                </a:lnTo>
                <a:cubicBezTo>
                  <a:pt x="104140" y="426720"/>
                  <a:pt x="106371" y="354696"/>
                  <a:pt x="93980" y="284480"/>
                </a:cubicBezTo>
                <a:cubicBezTo>
                  <a:pt x="68874" y="142215"/>
                  <a:pt x="56763" y="329089"/>
                  <a:pt x="48260" y="193040"/>
                </a:cubicBezTo>
                <a:cubicBezTo>
                  <a:pt x="44141" y="127129"/>
                  <a:pt x="0" y="50800"/>
                  <a:pt x="17780" y="254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299960" y="3663955"/>
            <a:ext cx="563880" cy="2203445"/>
          </a:xfrm>
          <a:custGeom>
            <a:avLst/>
            <a:gdLst>
              <a:gd name="connsiteX0" fmla="*/ 182880 w 563880"/>
              <a:gd name="connsiteY0" fmla="*/ 24125 h 2203445"/>
              <a:gd name="connsiteX1" fmla="*/ 304800 w 563880"/>
              <a:gd name="connsiteY1" fmla="*/ 8885 h 2203445"/>
              <a:gd name="connsiteX2" fmla="*/ 320040 w 563880"/>
              <a:gd name="connsiteY2" fmla="*/ 54605 h 2203445"/>
              <a:gd name="connsiteX3" fmla="*/ 411480 w 563880"/>
              <a:gd name="connsiteY3" fmla="*/ 207005 h 2203445"/>
              <a:gd name="connsiteX4" fmla="*/ 426720 w 563880"/>
              <a:gd name="connsiteY4" fmla="*/ 252725 h 2203445"/>
              <a:gd name="connsiteX5" fmla="*/ 441960 w 563880"/>
              <a:gd name="connsiteY5" fmla="*/ 420365 h 2203445"/>
              <a:gd name="connsiteX6" fmla="*/ 472440 w 563880"/>
              <a:gd name="connsiteY6" fmla="*/ 466085 h 2203445"/>
              <a:gd name="connsiteX7" fmla="*/ 472440 w 563880"/>
              <a:gd name="connsiteY7" fmla="*/ 572765 h 2203445"/>
              <a:gd name="connsiteX8" fmla="*/ 563880 w 563880"/>
              <a:gd name="connsiteY8" fmla="*/ 1121405 h 2203445"/>
              <a:gd name="connsiteX9" fmla="*/ 472440 w 563880"/>
              <a:gd name="connsiteY9" fmla="*/ 1456685 h 2203445"/>
              <a:gd name="connsiteX10" fmla="*/ 304800 w 563880"/>
              <a:gd name="connsiteY10" fmla="*/ 1715765 h 2203445"/>
              <a:gd name="connsiteX11" fmla="*/ 91440 w 563880"/>
              <a:gd name="connsiteY11" fmla="*/ 2020565 h 2203445"/>
              <a:gd name="connsiteX12" fmla="*/ 45720 w 563880"/>
              <a:gd name="connsiteY12" fmla="*/ 2203445 h 2203445"/>
              <a:gd name="connsiteX13" fmla="*/ 0 w 563880"/>
              <a:gd name="connsiteY13" fmla="*/ 2142485 h 2203445"/>
              <a:gd name="connsiteX14" fmla="*/ 106680 w 563880"/>
              <a:gd name="connsiteY14" fmla="*/ 1807205 h 2203445"/>
              <a:gd name="connsiteX15" fmla="*/ 304800 w 563880"/>
              <a:gd name="connsiteY15" fmla="*/ 1578605 h 2203445"/>
              <a:gd name="connsiteX16" fmla="*/ 426720 w 563880"/>
              <a:gd name="connsiteY16" fmla="*/ 1289045 h 2203445"/>
              <a:gd name="connsiteX17" fmla="*/ 457200 w 563880"/>
              <a:gd name="connsiteY17" fmla="*/ 1090925 h 2203445"/>
              <a:gd name="connsiteX18" fmla="*/ 426720 w 563880"/>
              <a:gd name="connsiteY18" fmla="*/ 847085 h 2203445"/>
              <a:gd name="connsiteX19" fmla="*/ 381000 w 563880"/>
              <a:gd name="connsiteY19" fmla="*/ 618485 h 2203445"/>
              <a:gd name="connsiteX20" fmla="*/ 304800 w 563880"/>
              <a:gd name="connsiteY20" fmla="*/ 389885 h 2203445"/>
              <a:gd name="connsiteX21" fmla="*/ 243840 w 563880"/>
              <a:gd name="connsiteY21" fmla="*/ 176525 h 2203445"/>
              <a:gd name="connsiteX22" fmla="*/ 182880 w 563880"/>
              <a:gd name="connsiteY22" fmla="*/ 24125 h 220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3880" h="2203445">
                <a:moveTo>
                  <a:pt x="182880" y="24125"/>
                </a:moveTo>
                <a:cubicBezTo>
                  <a:pt x="223520" y="19045"/>
                  <a:pt x="264819" y="0"/>
                  <a:pt x="304800" y="8885"/>
                </a:cubicBezTo>
                <a:cubicBezTo>
                  <a:pt x="320482" y="12370"/>
                  <a:pt x="315424" y="39218"/>
                  <a:pt x="320040" y="54605"/>
                </a:cubicBezTo>
                <a:cubicBezTo>
                  <a:pt x="359915" y="187520"/>
                  <a:pt x="319274" y="137850"/>
                  <a:pt x="411480" y="207005"/>
                </a:cubicBezTo>
                <a:cubicBezTo>
                  <a:pt x="416560" y="222245"/>
                  <a:pt x="424448" y="236822"/>
                  <a:pt x="426720" y="252725"/>
                </a:cubicBezTo>
                <a:cubicBezTo>
                  <a:pt x="434655" y="308271"/>
                  <a:pt x="430203" y="365500"/>
                  <a:pt x="441960" y="420365"/>
                </a:cubicBezTo>
                <a:cubicBezTo>
                  <a:pt x="445798" y="438275"/>
                  <a:pt x="468848" y="448124"/>
                  <a:pt x="472440" y="466085"/>
                </a:cubicBezTo>
                <a:cubicBezTo>
                  <a:pt x="479414" y="500954"/>
                  <a:pt x="472440" y="537205"/>
                  <a:pt x="472440" y="572765"/>
                </a:cubicBezTo>
                <a:lnTo>
                  <a:pt x="563880" y="1121405"/>
                </a:lnTo>
                <a:lnTo>
                  <a:pt x="472440" y="1456685"/>
                </a:lnTo>
                <a:lnTo>
                  <a:pt x="304800" y="1715765"/>
                </a:lnTo>
                <a:lnTo>
                  <a:pt x="91440" y="2020565"/>
                </a:lnTo>
                <a:lnTo>
                  <a:pt x="45720" y="2203445"/>
                </a:lnTo>
                <a:lnTo>
                  <a:pt x="0" y="2142485"/>
                </a:lnTo>
                <a:lnTo>
                  <a:pt x="106680" y="1807205"/>
                </a:lnTo>
                <a:lnTo>
                  <a:pt x="304800" y="1578605"/>
                </a:lnTo>
                <a:lnTo>
                  <a:pt x="426720" y="1289045"/>
                </a:lnTo>
                <a:lnTo>
                  <a:pt x="457200" y="1090925"/>
                </a:lnTo>
                <a:lnTo>
                  <a:pt x="426720" y="847085"/>
                </a:lnTo>
                <a:lnTo>
                  <a:pt x="381000" y="618485"/>
                </a:lnTo>
                <a:lnTo>
                  <a:pt x="304800" y="389885"/>
                </a:lnTo>
                <a:lnTo>
                  <a:pt x="243840" y="176525"/>
                </a:lnTo>
                <a:lnTo>
                  <a:pt x="182880" y="24125"/>
                </a:lnTo>
                <a:close/>
              </a:path>
            </a:pathLst>
          </a:custGeom>
          <a:solidFill>
            <a:srgbClr val="E52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43252" y="1029961"/>
            <a:ext cx="4544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omic Sans MS" panose="030F0702030302020204" pitchFamily="66" charset="0"/>
              </a:rPr>
              <a:t>Поперекові</a:t>
            </a:r>
            <a:r>
              <a:rPr lang="ru-RU" sz="2000" b="1" dirty="0">
                <a:latin typeface="Comic Sans MS" panose="030F0702030302020204" pitchFamily="66" charset="0"/>
              </a:rPr>
              <a:t> й </a:t>
            </a:r>
            <a:r>
              <a:rPr lang="ru-RU" sz="2000" b="1" dirty="0" err="1">
                <a:latin typeface="Comic Sans MS" panose="030F0702030302020204" pitchFamily="66" charset="0"/>
              </a:rPr>
              <a:t>крижові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сегменти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 err="1">
                <a:latin typeface="Comic Sans MS" panose="030F0702030302020204" pitchFamily="66" charset="0"/>
              </a:rPr>
              <a:t>відповідають</a:t>
            </a:r>
            <a:r>
              <a:rPr lang="ru-RU" sz="2000" b="1" dirty="0">
                <a:latin typeface="Comic Sans MS" panose="030F0702030302020204" pitchFamily="66" charset="0"/>
              </a:rPr>
              <a:t> за </a:t>
            </a:r>
            <a:r>
              <a:rPr lang="ru-RU" sz="2000" b="1" dirty="0" err="1">
                <a:latin typeface="Comic Sans MS" panose="030F0702030302020204" pitchFamily="66" charset="0"/>
              </a:rPr>
              <a:t>чутливі</a:t>
            </a:r>
            <a:r>
              <a:rPr lang="ru-RU" sz="2000" b="1" dirty="0">
                <a:latin typeface="Comic Sans MS" panose="030F0702030302020204" pitchFamily="66" charset="0"/>
              </a:rPr>
              <a:t> й </a:t>
            </a:r>
            <a:r>
              <a:rPr lang="ru-RU" sz="2000" b="1" dirty="0" err="1">
                <a:latin typeface="Comic Sans MS" panose="030F0702030302020204" pitchFamily="66" charset="0"/>
              </a:rPr>
              <a:t>рухові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функції</a:t>
            </a:r>
            <a:r>
              <a:rPr lang="ru-RU" sz="2000" b="1" dirty="0">
                <a:latin typeface="Comic Sans MS" panose="030F0702030302020204" pitchFamily="66" charset="0"/>
              </a:rPr>
              <a:t> поясу </a:t>
            </a:r>
            <a:r>
              <a:rPr lang="ru-RU" sz="2000" b="1" dirty="0" err="1">
                <a:latin typeface="Comic Sans MS" panose="030F0702030302020204" pitchFamily="66" charset="0"/>
              </a:rPr>
              <a:t>нижніх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кінцівок</a:t>
            </a:r>
            <a:r>
              <a:rPr lang="ru-RU" sz="2000" b="1" dirty="0">
                <a:latin typeface="Comic Sans MS" panose="030F0702030302020204" pitchFamily="66" charset="0"/>
              </a:rPr>
              <a:t> і самих </a:t>
            </a:r>
            <a:r>
              <a:rPr lang="ru-RU" sz="2000" b="1" dirty="0" err="1">
                <a:latin typeface="Comic Sans MS" panose="030F0702030302020204" pitchFamily="66" charset="0"/>
              </a:rPr>
              <a:t>нижніх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кінцівок</a:t>
            </a:r>
            <a:r>
              <a:rPr lang="ru-RU" sz="2000" b="1" dirty="0"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atin typeface="Comic Sans MS" panose="030F0702030302020204" pitchFamily="66" charset="0"/>
              </a:rPr>
              <a:t>беруть</a:t>
            </a:r>
            <a:r>
              <a:rPr lang="ru-RU" sz="2000" b="1" dirty="0">
                <a:latin typeface="Comic Sans MS" panose="030F0702030302020204" pitchFamily="66" charset="0"/>
              </a:rPr>
              <a:t> участь у </a:t>
            </a:r>
            <a:r>
              <a:rPr lang="ru-RU" sz="2000" b="1" dirty="0" err="1">
                <a:latin typeface="Comic Sans MS" panose="030F0702030302020204" pitchFamily="66" charset="0"/>
              </a:rPr>
              <a:t>регуляції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сечовипускання</a:t>
            </a:r>
            <a:r>
              <a:rPr lang="ru-RU" sz="2000" b="1" dirty="0">
                <a:latin typeface="Comic Sans MS" panose="030F0702030302020204" pitchFamily="66" charset="0"/>
              </a:rPr>
              <a:t> і </a:t>
            </a:r>
            <a:r>
              <a:rPr lang="ru-RU" sz="2000" b="1" dirty="0" err="1">
                <a:latin typeface="Comic Sans MS" panose="030F0702030302020204" pitchFamily="66" charset="0"/>
              </a:rPr>
              <a:t>дефекації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30553"/>
            <a:ext cx="1726460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51" y="2656832"/>
            <a:ext cx="1190625" cy="2190750"/>
          </a:xfrm>
          <a:prstGeom prst="rect">
            <a:avLst/>
          </a:prstGeom>
        </p:spPr>
      </p:pic>
      <p:pic>
        <p:nvPicPr>
          <p:cNvPr id="2050" name="Picture 2" descr="https://encrypted-tbn0.gstatic.com/images?q=tbn:ANd9GcR2KA6KJHuC44Jzs_XbrkcsZZxlk23z0z6eoOntIJf39T5WRqrZ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24" y="3988208"/>
            <a:ext cx="2380557" cy="17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7" y="2773979"/>
            <a:ext cx="2073603" cy="207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869481"/>
            <a:ext cx="63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omic Sans MS" panose="030F0702030302020204" pitchFamily="66" charset="0"/>
              </a:rPr>
              <a:t>Встановивши,у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якій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ділянці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тіла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травмованої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людини</a:t>
            </a:r>
            <a:r>
              <a:rPr lang="ru-RU" sz="2000" b="1" dirty="0">
                <a:latin typeface="Comic Sans MS" panose="030F0702030302020204" pitchFamily="66" charset="0"/>
              </a:rPr>
              <a:t> порушено </a:t>
            </a:r>
            <a:r>
              <a:rPr lang="ru-RU" sz="2000" b="1" dirty="0" err="1">
                <a:latin typeface="Comic Sans MS" panose="030F0702030302020204" pitchFamily="66" charset="0"/>
              </a:rPr>
              <a:t>чутливість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або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рухливість</a:t>
            </a:r>
            <a:r>
              <a:rPr lang="ru-RU" sz="2000" b="1" dirty="0"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atin typeface="Comic Sans MS" panose="030F0702030302020204" pitchFamily="66" charset="0"/>
              </a:rPr>
              <a:t>лікар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може</a:t>
            </a:r>
            <a:r>
              <a:rPr lang="ru-RU" sz="2000" b="1" dirty="0">
                <a:latin typeface="Comic Sans MS" panose="030F0702030302020204" pitchFamily="66" charset="0"/>
              </a:rPr>
              <a:t> з </a:t>
            </a:r>
            <a:r>
              <a:rPr lang="ru-RU" sz="2000" b="1" dirty="0" err="1">
                <a:latin typeface="Comic Sans MS" panose="030F0702030302020204" pitchFamily="66" charset="0"/>
              </a:rPr>
              <a:t>високою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точністю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визначити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місце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пошкодження</a:t>
            </a:r>
            <a:r>
              <a:rPr lang="ru-RU" sz="2000" b="1" dirty="0">
                <a:latin typeface="Comic Sans MS" panose="030F0702030302020204" pitchFamily="66" charset="0"/>
              </a:rPr>
              <a:t> спинного </a:t>
            </a:r>
            <a:r>
              <a:rPr lang="ru-RU" sz="2000" b="1" dirty="0" err="1">
                <a:latin typeface="Comic Sans MS" panose="030F0702030302020204" pitchFamily="66" charset="0"/>
              </a:rPr>
              <a:t>мозку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03" y="2402966"/>
            <a:ext cx="3368017" cy="2273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52089"/>
            <a:ext cx="3325894" cy="4398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05064"/>
            <a:ext cx="2447900" cy="2699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9176" y="799235"/>
            <a:ext cx="2981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Comic Sans MS" panose="030F0702030302020204" pitchFamily="66" charset="0"/>
              </a:rPr>
              <a:t>Дослідження чутливості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650" y="799235"/>
            <a:ext cx="1366835" cy="157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012" y="1182668"/>
            <a:ext cx="8964488" cy="6000768"/>
          </a:xfrm>
        </p:spPr>
        <p:txBody>
          <a:bodyPr numCol="2">
            <a:noAutofit/>
          </a:bodyPr>
          <a:lstStyle/>
          <a:p>
            <a:r>
              <a:rPr lang="ru-RU" sz="1800" b="1" dirty="0" smtClean="0">
                <a:latin typeface="Comic Sans MS" panose="030F0702030302020204" pitchFamily="66" charset="0"/>
              </a:rPr>
              <a:t>1.Спинний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мозок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знаходиться</a:t>
            </a:r>
            <a:r>
              <a:rPr lang="ru-RU" sz="1800" b="1" dirty="0" smtClean="0">
                <a:latin typeface="Comic Sans MS" panose="030F0702030302020204" pitchFamily="66" charset="0"/>
              </a:rPr>
              <a:t>: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а) в хребетному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каналі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б) у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спинномозковому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каналі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в) в грудному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відділі</a:t>
            </a:r>
            <a:r>
              <a:rPr lang="ru-RU" sz="1800" b="1" dirty="0" smtClean="0">
                <a:latin typeface="Comic Sans MS" panose="030F0702030302020204" pitchFamily="66" charset="0"/>
              </a:rPr>
              <a:t> хребта.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2.Діаметр спинного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дорівнює</a:t>
            </a:r>
            <a:r>
              <a:rPr lang="ru-RU" sz="1800" b="1" dirty="0" smtClean="0">
                <a:latin typeface="Comic Sans MS" panose="030F0702030302020204" pitchFamily="66" charset="0"/>
              </a:rPr>
              <a:t>: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а) 1 мм;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б) 1 см;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в) 2 см.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3.Від спинного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відходять</a:t>
            </a:r>
            <a:r>
              <a:rPr lang="ru-RU" sz="1800" b="1" dirty="0" smtClean="0">
                <a:latin typeface="Comic Sans MS" panose="030F0702030302020204" pitchFamily="66" charset="0"/>
              </a:rPr>
              <a:t>: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а) 30 пар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спинномозкових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нервів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б) 31 пара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спинномозкових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нервів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в) 33 пари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спинномозкових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нервів</a:t>
            </a:r>
            <a:r>
              <a:rPr lang="ru-RU" sz="1800" b="1" dirty="0" smtClean="0">
                <a:latin typeface="Comic Sans MS" panose="030F0702030302020204" pitchFamily="66" charset="0"/>
              </a:rPr>
              <a:t>.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4.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Які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функції</a:t>
            </a:r>
            <a:r>
              <a:rPr lang="ru-RU" sz="1800" b="1" dirty="0" smtClean="0">
                <a:latin typeface="Comic Sans MS" panose="030F0702030302020204" pitchFamily="66" charset="0"/>
              </a:rPr>
              <a:t> спинного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sz="1800" b="1" dirty="0" smtClean="0">
                <a:latin typeface="Comic Sans MS" panose="030F0702030302020204" pitchFamily="66" charset="0"/>
              </a:rPr>
              <a:t>?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а)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рухова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              б)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захисна</a:t>
            </a:r>
            <a:r>
              <a:rPr lang="ru-RU" sz="1800" b="1" dirty="0" smtClean="0">
                <a:latin typeface="Comic Sans MS" panose="030F0702030302020204" pitchFamily="66" charset="0"/>
              </a:rPr>
              <a:t> і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опорна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               в) рефлекторна і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провідна</a:t>
            </a:r>
            <a:r>
              <a:rPr lang="ru-RU" sz="1800" b="1" dirty="0" smtClean="0">
                <a:latin typeface="Comic Sans MS" panose="030F0702030302020204" pitchFamily="66" charset="0"/>
              </a:rPr>
              <a:t>.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5. З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чого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складається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сіра</a:t>
            </a: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речовина</a:t>
            </a:r>
            <a:r>
              <a:rPr lang="ru-RU" sz="1800" b="1" dirty="0" smtClean="0">
                <a:latin typeface="Comic Sans MS" panose="030F0702030302020204" pitchFamily="66" charset="0"/>
              </a:rPr>
              <a:t> спинного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sz="1800" b="1" dirty="0" smtClean="0">
                <a:latin typeface="Comic Sans MS" panose="030F0702030302020204" pitchFamily="66" charset="0"/>
              </a:rPr>
              <a:t>?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а) з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довгих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відростків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нейронів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б) з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сполучної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тканини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в) з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тіл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нейронів</a:t>
            </a:r>
            <a:r>
              <a:rPr lang="ru-RU" sz="1800" b="1" dirty="0" smtClean="0">
                <a:latin typeface="Comic Sans MS" panose="030F0702030302020204" pitchFamily="66" charset="0"/>
              </a:rPr>
              <a:t>.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6.В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якому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напрямку</a:t>
            </a:r>
            <a:r>
              <a:rPr lang="ru-RU" sz="1800" b="1" dirty="0" smtClean="0">
                <a:latin typeface="Comic Sans MS" panose="030F0702030302020204" pitchFamily="66" charset="0"/>
              </a:rPr>
              <a:t> проводить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імпульси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біла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речовина</a:t>
            </a:r>
            <a:r>
              <a:rPr lang="ru-RU" sz="1800" b="1" dirty="0" smtClean="0">
                <a:latin typeface="Comic Sans MS" panose="030F0702030302020204" pitchFamily="66" charset="0"/>
              </a:rPr>
              <a:t> спинного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мозку</a:t>
            </a:r>
            <a:r>
              <a:rPr lang="ru-RU" sz="1800" b="1" dirty="0" smtClean="0">
                <a:latin typeface="Comic Sans MS" panose="030F0702030302020204" pitchFamily="66" charset="0"/>
              </a:rPr>
              <a:t>?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а)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від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рецепторів</a:t>
            </a:r>
            <a:r>
              <a:rPr lang="ru-RU" sz="1800" b="1" dirty="0" smtClean="0">
                <a:latin typeface="Comic Sans MS" panose="030F0702030302020204" pitchFamily="66" charset="0"/>
              </a:rPr>
              <a:t> до ЦНС;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б) в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обох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напрямках</a:t>
            </a:r>
            <a:r>
              <a:rPr lang="ru-RU" sz="1800" b="1" dirty="0" smtClean="0">
                <a:latin typeface="Comic Sans MS" panose="030F0702030302020204" pitchFamily="66" charset="0"/>
              </a:rPr>
              <a:t>; 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err="1" smtClean="0">
                <a:latin typeface="Comic Sans MS" panose="030F0702030302020204" pitchFamily="66" charset="0"/>
              </a:rPr>
              <a:t>в</a:t>
            </a:r>
            <a:r>
              <a:rPr lang="ru-RU" sz="1800" b="1" dirty="0" smtClean="0">
                <a:latin typeface="Comic Sans MS" panose="030F0702030302020204" pitchFamily="66" charset="0"/>
              </a:rPr>
              <a:t>)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від</a:t>
            </a:r>
            <a:r>
              <a:rPr lang="ru-RU" sz="1800" b="1" dirty="0" smtClean="0">
                <a:latin typeface="Comic Sans MS" panose="030F0702030302020204" pitchFamily="66" charset="0"/>
              </a:rPr>
              <a:t> ЦНС до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м'язів</a:t>
            </a:r>
            <a:r>
              <a:rPr lang="ru-RU" sz="1800" b="1" dirty="0" smtClean="0">
                <a:latin typeface="Comic Sans MS" panose="030F0702030302020204" pitchFamily="66" charset="0"/>
              </a:rPr>
              <a:t>.</a:t>
            </a:r>
            <a:endParaRPr lang="ru-RU" sz="1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1379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anose="030F0702030302020204" pitchFamily="66" charset="0"/>
              </a:rPr>
              <a:t>Домашнє завдання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30117"/>
            <a:ext cx="1515908" cy="216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476672"/>
            <a:ext cx="7885113" cy="263525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Comic Sans MS" panose="030F0702030302020204" pitchFamily="66" charset="0"/>
              </a:rPr>
              <a:t>Випишіть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номери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вірних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суджень</a:t>
            </a:r>
            <a:r>
              <a:rPr lang="ru-RU" sz="2800" b="1" dirty="0" smtClean="0">
                <a:latin typeface="Comic Sans MS" panose="030F0702030302020204" pitchFamily="66" charset="0"/>
              </a:rPr>
              <a:t>: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81987" cy="459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1</a:t>
            </a:r>
            <a:r>
              <a:rPr lang="ru-RU" sz="2000" b="1" dirty="0" smtClean="0">
                <a:latin typeface="Comic Sans MS" pitchFamily="66" charset="0"/>
              </a:rPr>
              <a:t>. </a:t>
            </a:r>
            <a:r>
              <a:rPr lang="ru-RU" sz="2000" b="1" dirty="0" err="1" smtClean="0">
                <a:latin typeface="Comic Sans MS" pitchFamily="66" charset="0"/>
              </a:rPr>
              <a:t>Нервова</a:t>
            </a:r>
            <a:r>
              <a:rPr lang="ru-RU" sz="2000" b="1" dirty="0" smtClean="0">
                <a:latin typeface="Comic Sans MS" pitchFamily="66" charset="0"/>
              </a:rPr>
              <a:t> тканина </a:t>
            </a:r>
            <a:r>
              <a:rPr lang="ru-RU" sz="2000" b="1" dirty="0" err="1" smtClean="0">
                <a:latin typeface="Comic Sans MS" pitchFamily="66" charset="0"/>
              </a:rPr>
              <a:t>складається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нейронів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клітин-супутниць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2. </a:t>
            </a:r>
            <a:r>
              <a:rPr lang="ru-RU" sz="2000" b="1" dirty="0" err="1" smtClean="0">
                <a:latin typeface="Comic Sans MS" pitchFamily="66" charset="0"/>
              </a:rPr>
              <a:t>Нерви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бувають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чутливі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рухові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змішані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3. </a:t>
            </a:r>
            <a:r>
              <a:rPr lang="ru-RU" sz="2000" b="1" dirty="0" err="1" smtClean="0">
                <a:latin typeface="Comic Sans MS" pitchFamily="66" charset="0"/>
              </a:rPr>
              <a:t>Розрізняють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рухові</a:t>
            </a:r>
            <a:r>
              <a:rPr lang="ru-RU" sz="2000" b="1" dirty="0" smtClean="0">
                <a:latin typeface="Comic Sans MS" pitchFamily="66" charset="0"/>
              </a:rPr>
              <a:t> (</a:t>
            </a:r>
            <a:r>
              <a:rPr lang="ru-RU" sz="2000" b="1" dirty="0" err="1" smtClean="0">
                <a:latin typeface="Comic Sans MS" pitchFamily="66" charset="0"/>
              </a:rPr>
              <a:t>виконавчі</a:t>
            </a:r>
            <a:r>
              <a:rPr lang="ru-RU" sz="2000" b="1" dirty="0" smtClean="0">
                <a:latin typeface="Comic Sans MS" pitchFamily="66" charset="0"/>
              </a:rPr>
              <a:t>), </a:t>
            </a:r>
            <a:r>
              <a:rPr lang="ru-RU" sz="2000" b="1" dirty="0" err="1" smtClean="0">
                <a:latin typeface="Comic Sans MS" pitchFamily="66" charset="0"/>
              </a:rPr>
              <a:t>вставні</a:t>
            </a:r>
            <a:r>
              <a:rPr lang="ru-RU" sz="2000" b="1" dirty="0" smtClean="0">
                <a:latin typeface="Comic Sans MS" pitchFamily="66" charset="0"/>
              </a:rPr>
              <a:t> і </a:t>
            </a:r>
            <a:r>
              <a:rPr lang="ru-RU" sz="2000" b="1" dirty="0" err="1" smtClean="0">
                <a:latin typeface="Comic Sans MS" pitchFamily="66" charset="0"/>
              </a:rPr>
              <a:t>чутливі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нейрони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4. До складу </a:t>
            </a:r>
            <a:r>
              <a:rPr lang="ru-RU" sz="2000" b="1" dirty="0" err="1" smtClean="0">
                <a:latin typeface="Comic Sans MS" pitchFamily="66" charset="0"/>
              </a:rPr>
              <a:t>центральної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нервової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системи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входять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нерви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нервові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вузли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5. До </a:t>
            </a:r>
            <a:r>
              <a:rPr lang="ru-RU" sz="2000" b="1" dirty="0" err="1" smtClean="0">
                <a:latin typeface="Comic Sans MS" pitchFamily="66" charset="0"/>
              </a:rPr>
              <a:t>периферичного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відділу</a:t>
            </a:r>
            <a:r>
              <a:rPr lang="ru-RU" sz="2000" b="1" dirty="0" smtClean="0">
                <a:latin typeface="Comic Sans MS" pitchFamily="66" charset="0"/>
              </a:rPr>
              <a:t> Н.С. </a:t>
            </a:r>
            <a:r>
              <a:rPr lang="ru-RU" sz="2000" b="1" dirty="0" err="1" smtClean="0">
                <a:latin typeface="Comic Sans MS" pitchFamily="66" charset="0"/>
              </a:rPr>
              <a:t>відносяться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головний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спинний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мозок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6. </a:t>
            </a:r>
            <a:r>
              <a:rPr lang="ru-RU" sz="2000" b="1" dirty="0" err="1" smtClean="0">
                <a:latin typeface="Comic Sans MS" pitchFamily="66" charset="0"/>
              </a:rPr>
              <a:t>Соматична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частина</a:t>
            </a:r>
            <a:r>
              <a:rPr lang="ru-RU" sz="2000" b="1" dirty="0" smtClean="0">
                <a:latin typeface="Comic Sans MS" pitchFamily="66" charset="0"/>
              </a:rPr>
              <a:t> Н.С. </a:t>
            </a:r>
            <a:r>
              <a:rPr lang="ru-RU" sz="2000" b="1" dirty="0" err="1" smtClean="0">
                <a:latin typeface="Comic Sans MS" pitchFamily="66" charset="0"/>
              </a:rPr>
              <a:t>керує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роботою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скелетних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м'язів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7. </a:t>
            </a:r>
            <a:r>
              <a:rPr lang="ru-RU" sz="2000" b="1" dirty="0" err="1" smtClean="0">
                <a:latin typeface="Comic Sans MS" pitchFamily="66" charset="0"/>
              </a:rPr>
              <a:t>Вегетативна</a:t>
            </a:r>
            <a:r>
              <a:rPr lang="ru-RU" sz="2000" b="1" dirty="0" smtClean="0">
                <a:latin typeface="Comic Sans MS" pitchFamily="66" charset="0"/>
              </a:rPr>
              <a:t> (автономна) Н.С. </a:t>
            </a:r>
            <a:r>
              <a:rPr lang="ru-RU" sz="2000" b="1" dirty="0" err="1" smtClean="0">
                <a:latin typeface="Comic Sans MS" pitchFamily="66" charset="0"/>
              </a:rPr>
              <a:t>підпорядкована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волі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людини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8. </a:t>
            </a:r>
            <a:r>
              <a:rPr lang="ru-RU" sz="2000" b="1" dirty="0" err="1" smtClean="0">
                <a:latin typeface="Comic Sans MS" pitchFamily="66" charset="0"/>
              </a:rPr>
              <a:t>Біла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речовина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утворено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тілами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нейронів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9. Рефлекс – </a:t>
            </a:r>
            <a:r>
              <a:rPr lang="ru-RU" sz="2000" b="1" dirty="0" err="1" smtClean="0">
                <a:latin typeface="Comic Sans MS" pitchFamily="66" charset="0"/>
              </a:rPr>
              <a:t>відповідна</a:t>
            </a:r>
            <a:r>
              <a:rPr lang="ru-RU" sz="2000" b="1" dirty="0" smtClean="0">
                <a:latin typeface="Comic Sans MS" pitchFamily="66" charset="0"/>
              </a:rPr>
              <a:t>  </a:t>
            </a:r>
            <a:r>
              <a:rPr lang="ru-RU" sz="2000" b="1" dirty="0" err="1" smtClean="0">
                <a:latin typeface="Comic Sans MS" pitchFamily="66" charset="0"/>
              </a:rPr>
              <a:t>реакція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організму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що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здійснюється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контролюється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нервовою</a:t>
            </a:r>
            <a:r>
              <a:rPr lang="ru-RU" sz="2000" b="1" dirty="0" smtClean="0">
                <a:latin typeface="Comic Sans MS" pitchFamily="66" charset="0"/>
              </a:rPr>
              <a:t> системою.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10. Рефлекторна дуга </a:t>
            </a:r>
            <a:r>
              <a:rPr lang="ru-RU" sz="2000" b="1" dirty="0" err="1" smtClean="0">
                <a:latin typeface="Comic Sans MS" pitchFamily="66" charset="0"/>
              </a:rPr>
              <a:t>складається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</a:t>
            </a:r>
            <a:r>
              <a:rPr lang="ru-RU" sz="2000" b="1" dirty="0" smtClean="0">
                <a:latin typeface="Comic Sans MS" pitchFamily="66" charset="0"/>
              </a:rPr>
              <a:t> 5 </a:t>
            </a:r>
            <a:r>
              <a:rPr lang="ru-RU" sz="2000" b="1" dirty="0" err="1" smtClean="0">
                <a:latin typeface="Comic Sans MS" pitchFamily="66" charset="0"/>
              </a:rPr>
              <a:t>частин</a:t>
            </a:r>
            <a:r>
              <a:rPr lang="ru-RU" sz="2000" b="1" dirty="0" smtClean="0">
                <a:latin typeface="Comic Sans MS" pitchFamily="66" charset="0"/>
              </a:rPr>
              <a:t>: рецептора, </a:t>
            </a:r>
            <a:r>
              <a:rPr lang="ru-RU" sz="2000" b="1" dirty="0" err="1" smtClean="0">
                <a:latin typeface="Comic Sans MS" pitchFamily="66" charset="0"/>
              </a:rPr>
              <a:t>чутливого</a:t>
            </a:r>
            <a:r>
              <a:rPr lang="ru-RU" sz="2000" b="1" dirty="0" smtClean="0">
                <a:latin typeface="Comic Sans MS" pitchFamily="66" charset="0"/>
              </a:rPr>
              <a:t> шляху, </a:t>
            </a:r>
            <a:r>
              <a:rPr lang="ru-RU" sz="2000" b="1" dirty="0" err="1" smtClean="0">
                <a:latin typeface="Comic Sans MS" pitchFamily="66" charset="0"/>
              </a:rPr>
              <a:t>ділянки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центральної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нервової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системи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рухового</a:t>
            </a:r>
            <a:r>
              <a:rPr lang="ru-RU" sz="2000" b="1" dirty="0" smtClean="0">
                <a:latin typeface="Comic Sans MS" pitchFamily="66" charset="0"/>
              </a:rPr>
              <a:t> шляху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робочого</a:t>
            </a:r>
            <a:r>
              <a:rPr lang="ru-RU" sz="2000" b="1" dirty="0" smtClean="0">
                <a:latin typeface="Comic Sans MS" pitchFamily="66" charset="0"/>
              </a:rPr>
              <a:t> органу.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5544616" cy="5544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908720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516211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56992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888940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933056"/>
            <a:ext cx="20162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7604" y="4523697"/>
            <a:ext cx="2484276" cy="40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3064" y="5733256"/>
            <a:ext cx="167074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278" y="533871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Comic Sans MS" panose="030F0702030302020204" pitchFamily="66" charset="0"/>
              </a:rPr>
              <a:t>Підпишіть малюнок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2510" y="1088740"/>
            <a:ext cx="72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1.</a:t>
            </a:r>
          </a:p>
          <a:p>
            <a:r>
              <a:rPr lang="uk-UA" b="1" dirty="0" smtClean="0"/>
              <a:t>2.</a:t>
            </a:r>
          </a:p>
          <a:p>
            <a:r>
              <a:rPr lang="uk-UA" b="1" dirty="0" smtClean="0"/>
              <a:t>3.</a:t>
            </a:r>
          </a:p>
          <a:p>
            <a:r>
              <a:rPr lang="uk-UA" b="1" dirty="0" smtClean="0"/>
              <a:t>4.</a:t>
            </a:r>
          </a:p>
          <a:p>
            <a:r>
              <a:rPr lang="uk-UA" b="1" dirty="0" smtClean="0"/>
              <a:t>5.</a:t>
            </a:r>
          </a:p>
          <a:p>
            <a:r>
              <a:rPr lang="uk-UA" b="1" dirty="0" smtClean="0"/>
              <a:t>6.</a:t>
            </a:r>
          </a:p>
          <a:p>
            <a:r>
              <a:rPr lang="uk-UA" b="1" dirty="0" smtClean="0"/>
              <a:t>7.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.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32" y="476672"/>
            <a:ext cx="2891088" cy="5912292"/>
          </a:xfrm>
          <a:prstGeom prst="rect">
            <a:avLst/>
          </a:prstGeom>
        </p:spPr>
      </p:pic>
      <p:sp>
        <p:nvSpPr>
          <p:cNvPr id="7" name="Содержимое 1"/>
          <p:cNvSpPr>
            <a:spLocks noGrp="1"/>
          </p:cNvSpPr>
          <p:nvPr>
            <p:ph/>
          </p:nvPr>
        </p:nvSpPr>
        <p:spPr>
          <a:xfrm>
            <a:off x="1127143" y="476672"/>
            <a:ext cx="5786478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latin typeface="Comic Sans MS" panose="030F0702030302020204" pitchFamily="66" charset="0"/>
              </a:rPr>
              <a:t>Спинний мозок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omic Sans MS" pitchFamily="66" charset="0"/>
              </a:rPr>
              <a:t>Спинний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мозок</a:t>
            </a:r>
            <a:r>
              <a:rPr lang="ru-RU" sz="2000" b="1" dirty="0">
                <a:latin typeface="Comic Sans MS" pitchFamily="66" charset="0"/>
              </a:rPr>
              <a:t> — </a:t>
            </a:r>
            <a:r>
              <a:rPr lang="ru-RU" sz="2000" b="1" dirty="0" err="1">
                <a:latin typeface="Comic Sans MS" pitchFamily="66" charset="0"/>
              </a:rPr>
              <a:t>це</a:t>
            </a:r>
            <a:r>
              <a:rPr lang="ru-RU" sz="2000" b="1" dirty="0">
                <a:latin typeface="Comic Sans MS" pitchFamily="66" charset="0"/>
              </a:rPr>
              <a:t> тяж </a:t>
            </a:r>
            <a:r>
              <a:rPr lang="ru-RU" sz="2000" b="1" dirty="0" err="1">
                <a:latin typeface="Comic Sans MS" pitchFamily="66" charset="0"/>
              </a:rPr>
              <a:t>завдовжки</a:t>
            </a:r>
            <a:r>
              <a:rPr lang="ru-RU" sz="2000" b="1" dirty="0">
                <a:latin typeface="Comic Sans MS" pitchFamily="66" charset="0"/>
              </a:rPr>
              <a:t> 41–45 см  (у </a:t>
            </a:r>
            <a:r>
              <a:rPr lang="ru-RU" sz="2000" b="1" dirty="0" err="1">
                <a:latin typeface="Comic Sans MS" pitchFamily="66" charset="0"/>
              </a:rPr>
              <a:t>дорослої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людини</a:t>
            </a:r>
            <a:r>
              <a:rPr lang="ru-RU" sz="2000" b="1" dirty="0">
                <a:latin typeface="Comic Sans MS" pitchFamily="66" charset="0"/>
              </a:rPr>
              <a:t>), </a:t>
            </a:r>
            <a:r>
              <a:rPr lang="ru-RU" sz="2000" b="1" dirty="0" err="1">
                <a:latin typeface="Comic Sans MS" pitchFamily="66" charset="0"/>
              </a:rPr>
              <a:t>який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розміщується</a:t>
            </a:r>
            <a:r>
              <a:rPr lang="ru-RU" sz="2000" b="1" dirty="0">
                <a:latin typeface="Comic Sans MS" pitchFamily="66" charset="0"/>
              </a:rPr>
              <a:t> в хребетному </a:t>
            </a:r>
            <a:r>
              <a:rPr lang="ru-RU" sz="2000" b="1" dirty="0" err="1">
                <a:latin typeface="Comic Sans MS" pitchFamily="66" charset="0"/>
              </a:rPr>
              <a:t>каналі</a:t>
            </a:r>
            <a:r>
              <a:rPr lang="ru-RU" sz="2000" b="1" dirty="0">
                <a:latin typeface="Comic Sans MS" pitchFamily="66" charset="0"/>
              </a:rPr>
              <a:t> і </a:t>
            </a:r>
            <a:r>
              <a:rPr lang="ru-RU" sz="2000" b="1" dirty="0" err="1">
                <a:latin typeface="Comic Sans MS" pitchFamily="66" charset="0"/>
              </a:rPr>
              <a:t>прикріплюється</a:t>
            </a:r>
            <a:r>
              <a:rPr lang="ru-RU" sz="2000" b="1" dirty="0">
                <a:latin typeface="Comic Sans MS" pitchFamily="66" charset="0"/>
              </a:rPr>
              <a:t> до </a:t>
            </a:r>
            <a:r>
              <a:rPr lang="ru-RU" sz="2000" b="1" dirty="0" err="1">
                <a:latin typeface="Comic Sans MS" pitchFamily="66" charset="0"/>
              </a:rPr>
              <a:t>його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стінки</a:t>
            </a:r>
            <a:r>
              <a:rPr lang="ru-RU" sz="2000" b="1" dirty="0">
                <a:latin typeface="Comic Sans MS" pitchFamily="66" charset="0"/>
              </a:rPr>
              <a:t>. </a:t>
            </a:r>
            <a:r>
              <a:rPr lang="ru-RU" sz="2000" b="1" dirty="0" err="1">
                <a:latin typeface="Comic Sans MS" pitchFamily="66" charset="0"/>
              </a:rPr>
              <a:t>Угорі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він</a:t>
            </a:r>
            <a:r>
              <a:rPr lang="ru-RU" sz="2000" b="1" dirty="0">
                <a:latin typeface="Comic Sans MS" pitchFamily="66" charset="0"/>
              </a:rPr>
              <a:t> переходить у </a:t>
            </a:r>
            <a:r>
              <a:rPr lang="ru-RU" sz="2000" b="1" dirty="0" err="1">
                <a:latin typeface="Comic Sans MS" pitchFamily="66" charset="0"/>
              </a:rPr>
              <a:t>головний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мозок</a:t>
            </a:r>
            <a:r>
              <a:rPr lang="ru-RU" sz="2000" b="1" dirty="0">
                <a:latin typeface="Comic Sans MS" pitchFamily="66" charset="0"/>
              </a:rPr>
              <a:t>, а внизу </a:t>
            </a:r>
            <a:r>
              <a:rPr lang="ru-RU" sz="2000" b="1" dirty="0" err="1">
                <a:latin typeface="Comic Sans MS" pitchFamily="66" charset="0"/>
              </a:rPr>
              <a:t>закінчується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нарівні</a:t>
            </a:r>
            <a:r>
              <a:rPr lang="ru-RU" sz="2000" b="1" dirty="0">
                <a:latin typeface="Comic Sans MS" pitchFamily="66" charset="0"/>
              </a:rPr>
              <a:t> 2-го </a:t>
            </a:r>
            <a:r>
              <a:rPr lang="ru-RU" sz="2000" b="1" dirty="0" err="1">
                <a:latin typeface="Comic Sans MS" pitchFamily="66" charset="0"/>
              </a:rPr>
              <a:t>поперекового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хребця</a:t>
            </a:r>
            <a:r>
              <a:rPr lang="ru-RU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8292" y="42210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Comic Sans MS" panose="030F0702030302020204" pitchFamily="66" charset="0"/>
              </a:rPr>
              <a:t>Головний</a:t>
            </a:r>
            <a:r>
              <a:rPr lang="ru-RU" b="1" dirty="0"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latin typeface="Comic Sans MS" panose="030F0702030302020204" pitchFamily="66" charset="0"/>
              </a:rPr>
              <a:t>спинний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мозок</a:t>
            </a:r>
            <a:r>
              <a:rPr lang="ru-RU" b="1" dirty="0">
                <a:latin typeface="Comic Sans MS" panose="030F0702030302020204" pitchFamily="66" charset="0"/>
              </a:rPr>
              <a:t>: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1 — </a:t>
            </a:r>
            <a:r>
              <a:rPr lang="ru-RU" b="1" dirty="0" err="1">
                <a:latin typeface="Comic Sans MS" panose="030F0702030302020204" pitchFamily="66" charset="0"/>
              </a:rPr>
              <a:t>головний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мозок</a:t>
            </a:r>
            <a:r>
              <a:rPr lang="ru-RU" b="1" dirty="0">
                <a:latin typeface="Comic Sans MS" panose="030F0702030302020204" pitchFamily="66" charset="0"/>
              </a:rPr>
              <a:t>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2 — череп; 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3 — </a:t>
            </a:r>
            <a:r>
              <a:rPr lang="ru-RU" b="1" dirty="0" err="1">
                <a:latin typeface="Comic Sans MS" panose="030F0702030302020204" pitchFamily="66" charset="0"/>
              </a:rPr>
              <a:t>ліквор</a:t>
            </a:r>
            <a:r>
              <a:rPr lang="ru-RU" b="1" dirty="0">
                <a:latin typeface="Comic Sans MS" panose="030F0702030302020204" pitchFamily="66" charset="0"/>
              </a:rPr>
              <a:t>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4 — </a:t>
            </a:r>
            <a:r>
              <a:rPr lang="ru-RU" b="1" dirty="0" err="1">
                <a:latin typeface="Comic Sans MS" panose="030F0702030302020204" pitchFamily="66" charset="0"/>
              </a:rPr>
              <a:t>спинний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мозок</a:t>
            </a:r>
            <a:r>
              <a:rPr lang="ru-RU" b="1" dirty="0">
                <a:latin typeface="Comic Sans MS" panose="030F0702030302020204" pitchFamily="66" charset="0"/>
              </a:rPr>
              <a:t>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5 — хребет;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 6 — </a:t>
            </a:r>
            <a:r>
              <a:rPr lang="ru-RU" b="1" dirty="0" err="1">
                <a:latin typeface="Comic Sans MS" panose="030F0702030302020204" pitchFamily="66" charset="0"/>
              </a:rPr>
              <a:t>хребетний</a:t>
            </a:r>
            <a:r>
              <a:rPr lang="ru-RU" b="1" dirty="0">
                <a:latin typeface="Comic Sans MS" panose="030F0702030302020204" pitchFamily="66" charset="0"/>
              </a:rPr>
              <a:t> канал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007696" cy="231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1610" y="2492896"/>
            <a:ext cx="4510838" cy="4104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54" y="2048260"/>
            <a:ext cx="4968552" cy="383640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46360" y="218472"/>
            <a:ext cx="8493884" cy="1931628"/>
          </a:xfrm>
          <a:prstGeom prst="roundRect">
            <a:avLst>
              <a:gd name="adj" fmla="val 20019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Хребетний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канал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утворений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сукупністю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хребетних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отворів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у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хребцях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Спинний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мозок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має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форму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циліндричного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тяжа з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внутрішньою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порожниною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спинномозковим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каналом), і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утримується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постійному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положенні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допомогою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зв'язок</a:t>
            </a:r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ru-RU" sz="2000" b="1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58087"/>
            <a:ext cx="861141" cy="99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1.static.km.ru/sites/default/files/imagecache/620/megabook/health/data/pic/ana015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74" y="476672"/>
            <a:ext cx="571060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2564904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Comic Sans MS" panose="030F0702030302020204" pitchFamily="66" charset="0"/>
              </a:rPr>
              <a:t>Верхній кінець спинного мозку переходить в довгастий мозок, а нижній – у так звану кінцеву нитку(кінський хвіст)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1656184" cy="19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319"/>
          <a:stretch/>
        </p:blipFill>
        <p:spPr>
          <a:xfrm>
            <a:off x="2123728" y="620688"/>
            <a:ext cx="6408712" cy="5565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1580" y="2996952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Спинний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мозок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оточений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трьома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оболонками</a:t>
            </a:r>
            <a:r>
              <a:rPr lang="ru-RU" sz="2400" b="1" dirty="0">
                <a:latin typeface="Comic Sans MS" panose="030F0702030302020204" pitchFamily="66" charset="0"/>
              </a:rPr>
              <a:t>:  твердою , </a:t>
            </a:r>
            <a:r>
              <a:rPr lang="ru-RU" sz="2400" b="1" dirty="0" err="1">
                <a:latin typeface="Comic Sans MS" panose="030F0702030302020204" pitchFamily="66" charset="0"/>
              </a:rPr>
              <a:t>павутинною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м'якою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1584176" cy="182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413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4" y="476672"/>
            <a:ext cx="5574197" cy="51125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31961" y="2115006"/>
            <a:ext cx="2737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Всередині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спинний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мозок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складається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із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сірої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речовини</a:t>
            </a:r>
            <a:r>
              <a:rPr lang="ru-RU" sz="2400" b="1" dirty="0">
                <a:latin typeface="Comic Sans MS" panose="030F0702030302020204" pitchFamily="66" charset="0"/>
              </a:rPr>
              <a:t> - </a:t>
            </a:r>
            <a:r>
              <a:rPr lang="ru-RU" sz="2400" b="1" dirty="0" err="1">
                <a:latin typeface="Comic Sans MS" panose="030F0702030302020204" pitchFamily="66" charset="0"/>
              </a:rPr>
              <a:t>скупчення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тіл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нейронів</a:t>
            </a:r>
            <a:r>
              <a:rPr lang="ru-RU" sz="2400" b="1" dirty="0">
                <a:latin typeface="Comic Sans MS" panose="030F0702030302020204" pitchFamily="66" charset="0"/>
              </a:rPr>
              <a:t> - і </a:t>
            </a:r>
            <a:r>
              <a:rPr lang="ru-RU" sz="2400" b="1" dirty="0" err="1">
                <a:latin typeface="Comic Sans MS" panose="030F0702030302020204" pitchFamily="66" charset="0"/>
              </a:rPr>
              <a:t>білої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речовини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утвореного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відростками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нейронів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1565" y="398869"/>
            <a:ext cx="1642844" cy="1892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2053391"/>
            <a:ext cx="8064896" cy="30704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9140" y="52151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Comic Sans MS" panose="030F0702030302020204" pitchFamily="66" charset="0"/>
              </a:rPr>
              <a:t>Сіра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речовина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складається</a:t>
            </a:r>
            <a:r>
              <a:rPr lang="ru-RU" sz="1600" b="1" dirty="0">
                <a:latin typeface="Comic Sans MS" panose="030F0702030302020204" pitchFamily="66" charset="0"/>
              </a:rPr>
              <a:t> з </a:t>
            </a:r>
            <a:r>
              <a:rPr lang="ru-RU" sz="1600" b="1" dirty="0" err="1">
                <a:latin typeface="Comic Sans MS" panose="030F0702030302020204" pitchFamily="66" charset="0"/>
              </a:rPr>
              <a:t>двох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симетричних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частин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неправильної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форми</a:t>
            </a:r>
            <a:r>
              <a:rPr lang="ru-RU" sz="1600" b="1" dirty="0">
                <a:latin typeface="Comic Sans MS" panose="030F0702030302020204" pitchFamily="66" charset="0"/>
              </a:rPr>
              <a:t> . </a:t>
            </a:r>
            <a:r>
              <a:rPr lang="ru-RU" sz="1600" b="1" dirty="0" err="1">
                <a:latin typeface="Comic Sans MS" panose="030F0702030302020204" pitchFamily="66" charset="0"/>
              </a:rPr>
              <a:t>Від</a:t>
            </a:r>
            <a:r>
              <a:rPr lang="ru-RU" sz="1600" b="1" dirty="0">
                <a:latin typeface="Comic Sans MS" panose="030F0702030302020204" pitchFamily="66" charset="0"/>
              </a:rPr>
              <a:t> спинного </a:t>
            </a:r>
            <a:r>
              <a:rPr lang="ru-RU" sz="1600" b="1" dirty="0" err="1">
                <a:latin typeface="Comic Sans MS" panose="030F0702030302020204" pitchFamily="66" charset="0"/>
              </a:rPr>
              <a:t>мозку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>
                <a:latin typeface="Comic Sans MS" panose="030F0702030302020204" pitchFamily="66" charset="0"/>
              </a:rPr>
              <a:t>на </a:t>
            </a:r>
            <a:r>
              <a:rPr lang="ru-RU" sz="1600" b="1" dirty="0" err="1">
                <a:latin typeface="Comic Sans MS" panose="030F0702030302020204" pitchFamily="66" charset="0"/>
              </a:rPr>
              <a:t>рівні</a:t>
            </a:r>
            <a:r>
              <a:rPr lang="ru-RU" sz="1600" b="1" dirty="0">
                <a:latin typeface="Comic Sans MS" panose="030F0702030302020204" pitchFamily="66" charset="0"/>
              </a:rPr>
              <a:t> кожного </a:t>
            </a:r>
            <a:r>
              <a:rPr lang="ru-RU" sz="1600" b="1" dirty="0" err="1">
                <a:latin typeface="Comic Sans MS" panose="030F0702030302020204" pitchFamily="66" charset="0"/>
              </a:rPr>
              <a:t>хребця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відходять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дві</a:t>
            </a:r>
            <a:r>
              <a:rPr lang="ru-RU" sz="1600" b="1" dirty="0">
                <a:latin typeface="Comic Sans MS" panose="030F0702030302020204" pitchFamily="66" charset="0"/>
              </a:rPr>
              <a:t> пари </a:t>
            </a:r>
            <a:r>
              <a:rPr lang="ru-RU" sz="1600" b="1" dirty="0" err="1">
                <a:latin typeface="Comic Sans MS" panose="030F0702030302020204" pitchFamily="66" charset="0"/>
              </a:rPr>
              <a:t>корінців</a:t>
            </a:r>
            <a:r>
              <a:rPr lang="ru-RU" sz="1600" b="1" dirty="0">
                <a:latin typeface="Comic Sans MS" panose="030F0702030302020204" pitchFamily="66" charset="0"/>
              </a:rPr>
              <a:t>. У </a:t>
            </a:r>
            <a:r>
              <a:rPr lang="ru-RU" sz="1600" b="1" dirty="0" err="1">
                <a:latin typeface="Comic Sans MS" panose="030F0702030302020204" pitchFamily="66" charset="0"/>
              </a:rPr>
              <a:t>передніх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корінцях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містяться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аксони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ефекторних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нейронів</a:t>
            </a:r>
            <a:r>
              <a:rPr lang="ru-RU" sz="1600" b="1" dirty="0">
                <a:latin typeface="Comic Sans MS" panose="030F0702030302020204" pitchFamily="66" charset="0"/>
              </a:rPr>
              <a:t>, </a:t>
            </a:r>
            <a:r>
              <a:rPr lang="ru-RU" sz="1600" b="1" dirty="0" err="1">
                <a:latin typeface="Comic Sans MS" panose="030F0702030302020204" pitchFamily="66" charset="0"/>
              </a:rPr>
              <a:t>тіла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яких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розташовані</a:t>
            </a:r>
            <a:r>
              <a:rPr lang="ru-RU" sz="1600" b="1" dirty="0">
                <a:latin typeface="Comic Sans MS" panose="030F0702030302020204" pitchFamily="66" charset="0"/>
              </a:rPr>
              <a:t> в </a:t>
            </a:r>
            <a:r>
              <a:rPr lang="ru-RU" sz="1600" b="1" dirty="0" err="1">
                <a:latin typeface="Comic Sans MS" panose="030F0702030302020204" pitchFamily="66" charset="0"/>
              </a:rPr>
              <a:t>сірій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речовині</a:t>
            </a:r>
            <a:r>
              <a:rPr lang="ru-RU" sz="1600" b="1" dirty="0">
                <a:latin typeface="Comic Sans MS" panose="030F0702030302020204" pitchFamily="66" charset="0"/>
              </a:rPr>
              <a:t>, а в </a:t>
            </a:r>
            <a:r>
              <a:rPr lang="ru-RU" sz="1600" b="1" dirty="0" err="1">
                <a:latin typeface="Comic Sans MS" panose="030F0702030302020204" pitchFamily="66" charset="0"/>
              </a:rPr>
              <a:t>задніх</a:t>
            </a:r>
            <a:r>
              <a:rPr lang="ru-RU" sz="1600" b="1" dirty="0">
                <a:latin typeface="Comic Sans MS" panose="030F0702030302020204" pitchFamily="66" charset="0"/>
              </a:rPr>
              <a:t> — </a:t>
            </a:r>
            <a:r>
              <a:rPr lang="ru-RU" sz="1600" b="1" dirty="0" err="1">
                <a:latin typeface="Comic Sans MS" panose="030F0702030302020204" pitchFamily="66" charset="0"/>
              </a:rPr>
              <a:t>закінчення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аксонів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чутливих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нейронів</a:t>
            </a:r>
            <a:r>
              <a:rPr lang="ru-RU" sz="1600" b="1" dirty="0">
                <a:latin typeface="Comic Sans MS" panose="030F0702030302020204" pitchFamily="66" charset="0"/>
              </a:rPr>
              <a:t>, </a:t>
            </a:r>
            <a:r>
              <a:rPr lang="ru-RU" sz="1600" b="1" dirty="0" err="1">
                <a:latin typeface="Comic Sans MS" panose="030F0702030302020204" pitchFamily="66" charset="0"/>
              </a:rPr>
              <a:t>що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підходять</a:t>
            </a:r>
            <a:r>
              <a:rPr lang="ru-RU" sz="1600" b="1" dirty="0">
                <a:latin typeface="Comic Sans MS" panose="030F0702030302020204" pitchFamily="66" charset="0"/>
              </a:rPr>
              <a:t> до </a:t>
            </a:r>
            <a:r>
              <a:rPr lang="ru-RU" sz="1600" b="1" dirty="0" err="1">
                <a:latin typeface="Comic Sans MS" panose="030F0702030302020204" pitchFamily="66" charset="0"/>
              </a:rPr>
              <a:t>сірої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речовини</a:t>
            </a:r>
            <a:r>
              <a:rPr lang="ru-RU" sz="1600" b="1" dirty="0">
                <a:latin typeface="Comic Sans MS" panose="030F0702030302020204" pitchFamily="66" charset="0"/>
              </a:rPr>
              <a:t>.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Ділянку</a:t>
            </a:r>
            <a:r>
              <a:rPr lang="ru-RU" sz="1600" b="1" dirty="0">
                <a:latin typeface="Comic Sans MS" panose="030F0702030302020204" pitchFamily="66" charset="0"/>
              </a:rPr>
              <a:t> спинного </a:t>
            </a:r>
            <a:r>
              <a:rPr lang="ru-RU" sz="1600" b="1" dirty="0" err="1">
                <a:latin typeface="Comic Sans MS" panose="030F0702030302020204" pitchFamily="66" charset="0"/>
              </a:rPr>
              <a:t>мозку</a:t>
            </a:r>
            <a:r>
              <a:rPr lang="ru-RU" sz="1600" b="1" dirty="0">
                <a:latin typeface="Comic Sans MS" panose="030F0702030302020204" pitchFamily="66" charset="0"/>
              </a:rPr>
              <a:t>, </a:t>
            </a:r>
            <a:r>
              <a:rPr lang="ru-RU" sz="1600" b="1" dirty="0" err="1">
                <a:latin typeface="Comic Sans MS" panose="030F0702030302020204" pitchFamily="66" charset="0"/>
              </a:rPr>
              <a:t>якій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відповідає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парі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передніх</a:t>
            </a:r>
            <a:r>
              <a:rPr lang="ru-RU" sz="1600" b="1" dirty="0">
                <a:latin typeface="Comic Sans MS" panose="030F0702030302020204" pitchFamily="66" charset="0"/>
              </a:rPr>
              <a:t> і </a:t>
            </a:r>
            <a:r>
              <a:rPr lang="ru-RU" sz="1600" b="1" dirty="0" err="1">
                <a:latin typeface="Comic Sans MS" panose="030F0702030302020204" pitchFamily="66" charset="0"/>
              </a:rPr>
              <a:t>парі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задніх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корінців</a:t>
            </a:r>
            <a:r>
              <a:rPr lang="ru-RU" sz="1600" b="1" dirty="0">
                <a:latin typeface="Comic Sans MS" panose="030F0702030302020204" pitchFamily="66" charset="0"/>
              </a:rPr>
              <a:t>, </a:t>
            </a:r>
            <a:r>
              <a:rPr lang="ru-RU" sz="1600" b="1" dirty="0" err="1">
                <a:latin typeface="Comic Sans MS" panose="030F0702030302020204" pitchFamily="66" charset="0"/>
              </a:rPr>
              <a:t>називають</a:t>
            </a:r>
            <a:r>
              <a:rPr lang="ru-RU" sz="1600" b="1" dirty="0">
                <a:latin typeface="Comic Sans MS" panose="030F0702030302020204" pitchFamily="66" charset="0"/>
              </a:rPr>
              <a:t> сегментом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558" y="5013176"/>
            <a:ext cx="7884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Сегмент (а) і </a:t>
            </a:r>
            <a:r>
              <a:rPr lang="ru-RU" sz="1600" b="1" dirty="0" err="1">
                <a:latin typeface="Comic Sans MS" panose="030F0702030302020204" pitchFamily="66" charset="0"/>
              </a:rPr>
              <a:t>поперечний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розріз</a:t>
            </a:r>
            <a:r>
              <a:rPr lang="ru-RU" sz="1600" b="1" dirty="0">
                <a:latin typeface="Comic Sans MS" panose="030F0702030302020204" pitchFamily="66" charset="0"/>
              </a:rPr>
              <a:t> (б) спинного </a:t>
            </a:r>
            <a:r>
              <a:rPr lang="ru-RU" sz="1600" b="1" dirty="0" err="1">
                <a:latin typeface="Comic Sans MS" panose="030F0702030302020204" pitchFamily="66" charset="0"/>
              </a:rPr>
              <a:t>мозку</a:t>
            </a:r>
            <a:r>
              <a:rPr lang="ru-RU" sz="1600" b="1" dirty="0">
                <a:latin typeface="Comic Sans MS" panose="030F0702030302020204" pitchFamily="66" charset="0"/>
              </a:rPr>
              <a:t>: 1 — </a:t>
            </a:r>
            <a:r>
              <a:rPr lang="ru-RU" sz="1600" b="1" dirty="0" err="1">
                <a:latin typeface="Comic Sans MS" panose="030F0702030302020204" pitchFamily="66" charset="0"/>
              </a:rPr>
              <a:t>захисна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оболонка</a:t>
            </a:r>
            <a:r>
              <a:rPr lang="ru-RU" sz="1600" b="1" dirty="0" smtClean="0">
                <a:latin typeface="Comic Sans MS" panose="030F0702030302020204" pitchFamily="66" charset="0"/>
              </a:rPr>
              <a:t>; 2 </a:t>
            </a:r>
            <a:r>
              <a:rPr lang="ru-RU" sz="1600" b="1" dirty="0">
                <a:latin typeface="Comic Sans MS" panose="030F0702030302020204" pitchFamily="66" charset="0"/>
              </a:rPr>
              <a:t>— </a:t>
            </a:r>
            <a:r>
              <a:rPr lang="ru-RU" sz="1600" b="1" dirty="0" err="1">
                <a:latin typeface="Comic Sans MS" panose="030F0702030302020204" pitchFamily="66" charset="0"/>
              </a:rPr>
              <a:t>спинний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мозок</a:t>
            </a:r>
            <a:r>
              <a:rPr lang="ru-RU" sz="1600" b="1" dirty="0">
                <a:latin typeface="Comic Sans MS" panose="030F0702030302020204" pitchFamily="66" charset="0"/>
              </a:rPr>
              <a:t>; 3 — </a:t>
            </a:r>
            <a:r>
              <a:rPr lang="ru-RU" sz="1600" b="1" dirty="0" err="1">
                <a:latin typeface="Comic Sans MS" panose="030F0702030302020204" pitchFamily="66" charset="0"/>
              </a:rPr>
              <a:t>нерви</a:t>
            </a:r>
            <a:r>
              <a:rPr lang="ru-RU" sz="1600" b="1" dirty="0">
                <a:latin typeface="Comic Sans MS" panose="030F0702030302020204" pitchFamily="66" charset="0"/>
              </a:rPr>
              <a:t>; 4 — </a:t>
            </a:r>
            <a:r>
              <a:rPr lang="ru-RU" sz="1600" b="1" dirty="0" err="1">
                <a:latin typeface="Comic Sans MS" panose="030F0702030302020204" pitchFamily="66" charset="0"/>
              </a:rPr>
              <a:t>cпинномозковий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ганглій</a:t>
            </a:r>
            <a:r>
              <a:rPr lang="ru-RU" sz="1600" b="1" dirty="0">
                <a:latin typeface="Comic Sans MS" panose="030F0702030302020204" pitchFamily="66" charset="0"/>
              </a:rPr>
              <a:t>; 5 — </a:t>
            </a:r>
            <a:r>
              <a:rPr lang="ru-RU" sz="1600" b="1" dirty="0" err="1">
                <a:latin typeface="Comic Sans MS" panose="030F0702030302020204" pitchFamily="66" charset="0"/>
              </a:rPr>
              <a:t>хребець</a:t>
            </a:r>
            <a:r>
              <a:rPr lang="ru-RU" sz="1600" b="1" dirty="0">
                <a:latin typeface="Comic Sans MS" panose="030F0702030302020204" pitchFamily="66" charset="0"/>
              </a:rPr>
              <a:t>; 6 — </a:t>
            </a:r>
            <a:r>
              <a:rPr lang="ru-RU" sz="1600" b="1" dirty="0" err="1">
                <a:latin typeface="Comic Sans MS" panose="030F0702030302020204" pitchFamily="66" charset="0"/>
              </a:rPr>
              <a:t>сіра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речовина</a:t>
            </a:r>
            <a:r>
              <a:rPr lang="ru-RU" sz="1600" b="1" dirty="0">
                <a:latin typeface="Comic Sans MS" panose="030F0702030302020204" pitchFamily="66" charset="0"/>
              </a:rPr>
              <a:t>; 7 — </a:t>
            </a:r>
            <a:r>
              <a:rPr lang="ru-RU" sz="1600" b="1" dirty="0" err="1">
                <a:latin typeface="Comic Sans MS" panose="030F0702030302020204" pitchFamily="66" charset="0"/>
              </a:rPr>
              <a:t>центральний</a:t>
            </a:r>
            <a:r>
              <a:rPr lang="ru-RU" sz="1600" b="1" dirty="0">
                <a:latin typeface="Comic Sans MS" panose="030F0702030302020204" pitchFamily="66" charset="0"/>
              </a:rPr>
              <a:t> канал; 8 — </a:t>
            </a:r>
            <a:r>
              <a:rPr lang="ru-RU" sz="1600" b="1" dirty="0" err="1">
                <a:latin typeface="Comic Sans MS" panose="030F0702030302020204" pitchFamily="66" charset="0"/>
              </a:rPr>
              <a:t>задній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корінець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спинномозкового</a:t>
            </a:r>
            <a:r>
              <a:rPr lang="ru-RU" sz="1600" b="1" dirty="0">
                <a:latin typeface="Comic Sans MS" panose="030F0702030302020204" pitchFamily="66" charset="0"/>
              </a:rPr>
              <a:t> нерва; 9 — </a:t>
            </a:r>
            <a:r>
              <a:rPr lang="ru-RU" sz="1600" b="1" dirty="0" err="1">
                <a:latin typeface="Comic Sans MS" panose="030F0702030302020204" pitchFamily="66" charset="0"/>
              </a:rPr>
              <a:t>біла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речовина</a:t>
            </a:r>
            <a:r>
              <a:rPr lang="ru-RU" sz="1600" b="1" dirty="0">
                <a:latin typeface="Comic Sans MS" panose="030F0702030302020204" pitchFamily="66" charset="0"/>
              </a:rPr>
              <a:t>; 10 — </a:t>
            </a:r>
            <a:r>
              <a:rPr lang="ru-RU" sz="1600" b="1" dirty="0" err="1">
                <a:latin typeface="Comic Sans MS" panose="030F0702030302020204" pitchFamily="66" charset="0"/>
              </a:rPr>
              <a:t>передній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корінець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спинномозкового</a:t>
            </a:r>
            <a:r>
              <a:rPr lang="ru-RU" sz="1600" b="1" dirty="0">
                <a:latin typeface="Comic Sans MS" panose="030F0702030302020204" pitchFamily="66" charset="0"/>
              </a:rPr>
              <a:t> нерва;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596" y="1550553"/>
            <a:ext cx="1190404" cy="137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D5ABB06-D159-4925-91E2-C6F36DDFFFE0}" vid="{24731DE4-6F0A-47A8-943B-5BA7D6FD3D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761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Спинний мозок. Будова і функції.</vt:lpstr>
      <vt:lpstr>Випишіть номери вірних суджень: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1.Спинний мозок знаходиться: а) в хребетному каналі;  б) у спинномозковому каналі;  в) в грудному відділі хребта.   2.Діаметр спинного мозку дорівнює: а) 1 мм;  б) 1 см;  в) 2 см.   3.Від спинного мозку відходять:   а) 30 пар спинномозкових нервів;  б) 31 пара спинномозкових нервів;  в) 33 пари спинномозкових нервів.                                                                                                                           4. Які функції спинного мозку?  а) рухова;                 б) захисна і опорна;                  в) рефлекторна і провідна.   5. З чого складається сіра  речовина спинного мозку?  а) з довгих відростків нейронів;  б) з сполучної тканини;  в) з тіл нейронів.   6.В якому напрямку проводить імпульси біла речовина спинного мозку?  а) від рецепторів до ЦНС;  б) в обох напрямках;  в) від ЦНС до м'язів.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Спинний мозок і спинномозкові нерви.</dc:title>
  <dc:creator>Ирина</dc:creator>
  <cp:lastModifiedBy>Роман</cp:lastModifiedBy>
  <cp:revision>75</cp:revision>
  <dcterms:created xsi:type="dcterms:W3CDTF">2010-02-21T10:49:54Z</dcterms:created>
  <dcterms:modified xsi:type="dcterms:W3CDTF">2017-02-26T22:18:44Z</dcterms:modified>
</cp:coreProperties>
</file>