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6" r:id="rId2"/>
    <p:sldId id="258" r:id="rId3"/>
    <p:sldId id="261" r:id="rId4"/>
    <p:sldId id="262" r:id="rId5"/>
    <p:sldId id="278" r:id="rId6"/>
    <p:sldId id="279" r:id="rId7"/>
    <p:sldId id="280" r:id="rId8"/>
    <p:sldId id="281" r:id="rId9"/>
    <p:sldId id="285" r:id="rId10"/>
    <p:sldId id="286" r:id="rId11"/>
    <p:sldId id="269" r:id="rId12"/>
    <p:sldId id="284" r:id="rId13"/>
    <p:sldId id="288" r:id="rId14"/>
    <p:sldId id="270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6034F-5203-4BD1-939E-01DC8424A968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2969A-48C1-4257-A23A-3E4022449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505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2969A-48C1-4257-A23A-3E402244911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453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13FC-97B0-4732-8321-028E9D418FD4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0D1C8-511C-4772-8D49-D004A6EF0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13FC-97B0-4732-8321-028E9D418FD4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1C8-511C-4772-8D49-D004A6EF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13FC-97B0-4732-8321-028E9D418FD4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1C8-511C-4772-8D49-D004A6EF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13FC-97B0-4732-8321-028E9D418FD4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1C8-511C-4772-8D49-D004A6EF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13FC-97B0-4732-8321-028E9D418FD4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1C8-511C-4772-8D49-D004A6EF0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13FC-97B0-4732-8321-028E9D418FD4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1C8-511C-4772-8D49-D004A6EF0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13FC-97B0-4732-8321-028E9D418FD4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1C8-511C-4772-8D49-D004A6EF0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13FC-97B0-4732-8321-028E9D418FD4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1C8-511C-4772-8D49-D004A6EF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13FC-97B0-4732-8321-028E9D418FD4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1C8-511C-4772-8D49-D004A6EF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13FC-97B0-4732-8321-028E9D418FD4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1C8-511C-4772-8D49-D004A6EF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13FC-97B0-4732-8321-028E9D418FD4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D1C8-511C-4772-8D49-D004A6EF0A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DAC13FC-97B0-4732-8321-028E9D418FD4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A0D1C8-511C-4772-8D49-D004A6EF0A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7" y="3717032"/>
            <a:ext cx="5709320" cy="1600200"/>
          </a:xfrm>
        </p:spPr>
        <p:txBody>
          <a:bodyPr/>
          <a:lstStyle/>
          <a:p>
            <a:pPr algn="l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 :</a:t>
            </a:r>
            <a:br>
              <a:rPr lang="uk-UA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Проблема бездуховності людини, засліпленої        </a:t>
            </a:r>
            <a:br>
              <a:rPr lang="uk-UA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прагненням до наживи за трагікомедією </a:t>
            </a:r>
            <a:br>
              <a:rPr lang="uk-UA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І.Карпенка-Карого «Сто тисяч»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6600" b="1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5" name="Picture 2" descr="http://zzebra.ru/images/cms/data/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524"/>
          <a:stretch>
            <a:fillRect/>
          </a:stretch>
        </p:blipFill>
        <p:spPr bwMode="auto">
          <a:xfrm>
            <a:off x="0" y="-35226"/>
            <a:ext cx="3384376" cy="689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:\User\Desktop\Карпенко-Карий_Ів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000108"/>
            <a:ext cx="2039787" cy="2782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85852" y="214290"/>
            <a:ext cx="352839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6600" b="1" dirty="0" smtClean="0">
                <a:latin typeface="Gabriola" panose="04040605051002020D02" pitchFamily="82" charset="0"/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Іван Карпенко-Карий</a:t>
            </a:r>
            <a:endParaRPr lang="ru-RU" sz="3600" b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8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\Desktop\Урок нове\28208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02" y="2492895"/>
            <a:ext cx="4539981" cy="3460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91881" y="5805264"/>
            <a:ext cx="5652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Параска Іванівна  і Герасим Никодимович </a:t>
            </a:r>
            <a:endParaRPr lang="ru-RU" sz="3200" dirty="0">
              <a:solidFill>
                <a:schemeClr val="tx2"/>
              </a:solidFill>
              <a:latin typeface="Gabriola" panose="04040605051002020D02" pitchFamily="82" charset="0"/>
            </a:endParaRPr>
          </a:p>
        </p:txBody>
      </p:sp>
      <p:pic>
        <p:nvPicPr>
          <p:cNvPr id="14" name="Picture 2" descr="http://zzebra.ru/images/cms/data/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524"/>
          <a:stretch>
            <a:fillRect/>
          </a:stretch>
        </p:blipFill>
        <p:spPr bwMode="auto">
          <a:xfrm>
            <a:off x="0" y="0"/>
            <a:ext cx="3333159" cy="689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User\Desktop\videoplayback.mp4_000161527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84" y="260648"/>
            <a:ext cx="4160541" cy="3006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403648" y="3368447"/>
            <a:ext cx="3409170" cy="5617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Роман і Мотря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12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/>
          <a:lstStyle/>
          <a:p>
            <a:pPr lvl="0"/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r>
              <a:rPr lang="uk-UA" sz="2800" dirty="0" smtClean="0">
                <a:effectLst/>
              </a:rPr>
              <a:t/>
            </a:r>
            <a:br>
              <a:rPr lang="uk-UA" sz="2800" dirty="0" smtClean="0">
                <a:effectLst/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Хто </a:t>
            </a: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ж він, Калитка</a:t>
            </a: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?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24244439"/>
              </p:ext>
            </p:extLst>
          </p:nvPr>
        </p:nvGraphicFramePr>
        <p:xfrm>
          <a:off x="467544" y="1340768"/>
          <a:ext cx="8229600" cy="4903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671"/>
                <a:gridCol w="4269929"/>
              </a:tblGrid>
              <a:tr h="791815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Негативні</a:t>
                      </a:r>
                      <a:r>
                        <a:rPr lang="uk-UA" sz="2800" baseline="0" dirty="0" smtClean="0"/>
                        <a:t> риси героя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Позитивні риси   героя</a:t>
                      </a:r>
                      <a:endParaRPr lang="ru-RU" sz="2800" dirty="0"/>
                    </a:p>
                  </a:txBody>
                  <a:tcPr/>
                </a:tc>
              </a:tr>
              <a:tr h="79181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79181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79181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79181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79181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188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41" y="188640"/>
            <a:ext cx="5184576" cy="720080"/>
          </a:xfrm>
        </p:spPr>
        <p:txBody>
          <a:bodyPr/>
          <a:lstStyle/>
          <a:p>
            <a:pPr algn="l"/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Щастя Калитки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49067"/>
            <a:ext cx="38151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  Щ</a:t>
            </a:r>
            <a:r>
              <a:rPr lang="uk-U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астя </a:t>
            </a:r>
            <a:r>
              <a:rPr lang="uk-UA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– це …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</p:txBody>
      </p:sp>
      <p:pic>
        <p:nvPicPr>
          <p:cNvPr id="1027" name="Picture 3" descr="d:\User\Desktop\grun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571" y="3428999"/>
            <a:ext cx="3703269" cy="2618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\Desktop\f_144654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5" t="18872" b="5922"/>
          <a:stretch/>
        </p:blipFill>
        <p:spPr bwMode="auto">
          <a:xfrm>
            <a:off x="163283" y="3429000"/>
            <a:ext cx="5040560" cy="2618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C:\Users\Адмін\Desktop\kla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7"/>
            <a:ext cx="3322543" cy="314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304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646" y="116632"/>
            <a:ext cx="8801400" cy="569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cs typeface="Times New Roman" panose="02020603050405020304" pitchFamily="18" charset="0"/>
              </a:rPr>
              <a:t>Образи  світової літератури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:\User\Desktop\Урок нове\282085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792" t="3831" b="1751"/>
          <a:stretch/>
        </p:blipFill>
        <p:spPr bwMode="auto">
          <a:xfrm>
            <a:off x="5874500" y="1249772"/>
            <a:ext cx="3165546" cy="4471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\Desktop\Урок нове\2862928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55994"/>
            <a:ext cx="2232247" cy="3424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\Desktop\Урок нове\1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2" y="703151"/>
            <a:ext cx="2431845" cy="3351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User\Desktop\7af5652fc4f875b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6" y="4348121"/>
            <a:ext cx="5340324" cy="2242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89300" y="3573016"/>
            <a:ext cx="2628292" cy="8102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Гарпагон</a:t>
            </a:r>
            <a:endParaRPr lang="uk-UA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«Скупий» Ж.Мольєр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3732955"/>
            <a:ext cx="2892205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Гобсек</a:t>
            </a:r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Оноре де Бальзак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81447" y="4581128"/>
            <a:ext cx="2150393" cy="9060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Скрудж</a:t>
            </a:r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«Різдвяна пісня в прозі» Ч.Діккенс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865981" y="5957732"/>
            <a:ext cx="3016324" cy="41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Калитка «Сто тисяч» І.Карпенко-Карий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35093" y="685744"/>
            <a:ext cx="639380" cy="5397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63688" y="5956109"/>
            <a:ext cx="639380" cy="5397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58590" y="681157"/>
            <a:ext cx="639380" cy="5397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533020" y="1598441"/>
            <a:ext cx="639380" cy="5397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uk-UA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03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0750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«Як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ти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вважаєш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5"/>
            <a:ext cx="7787208" cy="3744416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Чи 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може змінитися </a:t>
            </a:r>
            <a:r>
              <a:rPr lang="uk-UA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Герасим Калитка 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і повернути ті духовні цінності, які повинна мати людина? </a:t>
            </a:r>
            <a:endParaRPr lang="uk-UA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83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«Кодекс честі» сучасної людини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45315636"/>
              </p:ext>
            </p:extLst>
          </p:nvPr>
        </p:nvGraphicFramePr>
        <p:xfrm>
          <a:off x="467544" y="1412776"/>
          <a:ext cx="8229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663"/>
                <a:gridCol w="43419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Калитка </a:t>
                      </a:r>
                      <a:endParaRPr lang="ru-RU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</a:t>
                      </a:r>
                      <a:endParaRPr lang="ru-RU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Скупість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жадібність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жорстокість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лицемірство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егоїзм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заздрість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духовна обмеженість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058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r>
              <a:rPr lang="uk-UA" sz="3200" b="1" dirty="0">
                <a:effectLst/>
                <a:latin typeface="Times New Roman"/>
                <a:ea typeface="Calibri"/>
              </a:rPr>
              <a:t>Домашнє </a:t>
            </a:r>
            <a:r>
              <a:rPr lang="uk-UA" sz="3200" b="1" dirty="0" smtClean="0">
                <a:effectLst/>
                <a:latin typeface="Times New Roman"/>
                <a:ea typeface="Calibri"/>
              </a:rPr>
              <a:t>завдання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083102"/>
          </a:xfrm>
        </p:spPr>
        <p:txBody>
          <a:bodyPr/>
          <a:lstStyle/>
          <a:p>
            <a:pPr marL="0" lvl="0" indent="0" algn="just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Підготуватися до написання контрольного твору – роздуму за твором Івана Карпенка – 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Корого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“Сто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тисяч”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20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317" y="34482"/>
            <a:ext cx="8229600" cy="1008112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«Мозковий штурм»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effectLst/>
              </a:rPr>
              <a:t>	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3178696" cy="122413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uk-UA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uk-UA" sz="5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/>
              </a:rPr>
              <a:t>Щ</a:t>
            </a:r>
            <a:r>
              <a:rPr lang="uk-UA" sz="5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/>
              </a:rPr>
              <a:t>астя </a:t>
            </a:r>
            <a:r>
              <a:rPr lang="uk-UA" sz="5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/>
              </a:rPr>
              <a:t>– </a:t>
            </a:r>
            <a:r>
              <a:rPr lang="uk-UA" sz="5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/>
              </a:rPr>
              <a:t>це</a:t>
            </a:r>
            <a:endParaRPr lang="ru-RU" sz="5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220072" y="4437112"/>
            <a:ext cx="2890664" cy="79208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8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-108520" y="0"/>
            <a:ext cx="9361040" cy="6858000"/>
            <a:chOff x="-130629" y="0"/>
            <a:chExt cx="9274629" cy="6858000"/>
          </a:xfrm>
        </p:grpSpPr>
        <p:pic>
          <p:nvPicPr>
            <p:cNvPr id="5" name="Picture 2" descr="http://zzebra.ru/images/cms/data/9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0524"/>
            <a:stretch>
              <a:fillRect/>
            </a:stretch>
          </p:blipFill>
          <p:spPr bwMode="auto">
            <a:xfrm>
              <a:off x="-130629" y="0"/>
              <a:ext cx="347849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http://zzebra.ru/images/cms/data/9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0475"/>
            <a:stretch>
              <a:fillRect/>
            </a:stretch>
          </p:blipFill>
          <p:spPr bwMode="auto">
            <a:xfrm>
              <a:off x="5796136" y="0"/>
              <a:ext cx="3347864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1928794" y="1785926"/>
            <a:ext cx="52864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Велика сила, братці, гроші,</a:t>
            </a:r>
            <a:endParaRPr lang="ru-RU" sz="2800" b="1" dirty="0" smtClean="0"/>
          </a:p>
          <a:p>
            <a:r>
              <a:rPr lang="uk-UA" sz="2800" b="1" dirty="0" smtClean="0"/>
              <a:t>Грошима й дурні прехороші,</a:t>
            </a:r>
            <a:endParaRPr lang="ru-RU" sz="2800" b="1" dirty="0" smtClean="0"/>
          </a:p>
          <a:p>
            <a:r>
              <a:rPr lang="uk-UA" sz="2800" b="1" dirty="0" smtClean="0"/>
              <a:t>Є в дурня гроші — він і пан.</a:t>
            </a:r>
            <a:endParaRPr lang="ru-RU" sz="2800" b="1" dirty="0" smtClean="0"/>
          </a:p>
          <a:p>
            <a:r>
              <a:rPr lang="uk-UA" sz="2800" b="1" dirty="0" smtClean="0"/>
              <a:t>Є в нього золотий жупан...</a:t>
            </a:r>
            <a:endParaRPr lang="ru-RU" sz="2800" b="1" dirty="0" smtClean="0"/>
          </a:p>
          <a:p>
            <a:pPr algn="r"/>
            <a:r>
              <a:rPr lang="uk-UA" sz="2800" b="1" dirty="0" smtClean="0"/>
              <a:t>Л.І. Глібов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6469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zzebra.ru/images/cms/data/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524"/>
          <a:stretch>
            <a:fillRect/>
          </a:stretch>
        </p:blipFill>
        <p:spPr bwMode="auto">
          <a:xfrm>
            <a:off x="-180528" y="0"/>
            <a:ext cx="34198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275748" cy="1152128"/>
          </a:xfrm>
        </p:spPr>
        <p:txBody>
          <a:bodyPr/>
          <a:lstStyle/>
          <a:p>
            <a:endParaRPr lang="ru-RU" sz="4400" dirty="0">
              <a:latin typeface="Gabriola" panose="04040605051002020D02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1916832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logos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слово)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висловлю-вання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підсвідомі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3123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35496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землю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«Ох,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земелько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свята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земелько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Божа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донечко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«Шматочок кругленький</a:t>
            </a: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«Як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радісно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тебе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загрібати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докупи, в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одні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руки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«Ай,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кусочок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же!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Двісті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п’ятдесят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десятин»</a:t>
            </a: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спирає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…» </a:t>
            </a:r>
          </a:p>
          <a:p>
            <a:pPr>
              <a:buNone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«… Легко по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власній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ходить».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8907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35496"/>
          </a:xfrm>
        </p:spPr>
        <p:txBody>
          <a:bodyPr/>
          <a:lstStyle/>
          <a:p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гроші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1764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«Скотина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коштує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голова»; </a:t>
            </a:r>
          </a:p>
          <a:p>
            <a:pPr>
              <a:buNone/>
            </a:pP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Пузир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дасть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приданого за дочкою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грішми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грішми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сказано ж, і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чорт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брат». </a:t>
            </a:r>
          </a:p>
          <a:p>
            <a:pPr>
              <a:buNone/>
            </a:pP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перестає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биться, як подумаю: за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сто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83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548680"/>
            <a:ext cx="4608512" cy="763488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рідних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«Стара, Параско!»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«Хліб крадуть з-під носа,                                                                                  гарна хазяйка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 лайся, щоб не дав тобі по потилиці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«Ах ти ж відьма чортова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прийдеться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платить, то я тебе</a:t>
            </a: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(Романа)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живого облуплю»; </a:t>
            </a:r>
          </a:p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невістку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приданим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грішми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d:\User\Desktop\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664" b="11939"/>
          <a:stretch/>
        </p:blipFill>
        <p:spPr bwMode="auto">
          <a:xfrm>
            <a:off x="4788023" y="132589"/>
            <a:ext cx="4207701" cy="3027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50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120680" cy="720080"/>
          </a:xfrm>
        </p:spPr>
        <p:txBody>
          <a:bodyPr/>
          <a:lstStyle/>
          <a:p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наймитів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робітники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собаки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надворі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буть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None/>
            </a:pPr>
            <a:r>
              <a:rPr lang="uk-U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Вони надолужать: то </a:t>
            </a:r>
            <a:r>
              <a:rPr lang="uk-UA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вмиваннячком</a:t>
            </a:r>
            <a:r>
              <a:rPr lang="uk-U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uk-UA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взуваннячком</a:t>
            </a:r>
            <a:r>
              <a:rPr lang="uk-U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Неділя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свята, а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зоря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жереш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Не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пропадеш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 до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обіду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попостиш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...» ;</a:t>
            </a:r>
          </a:p>
          <a:p>
            <a:pPr>
              <a:buNone/>
            </a:pPr>
            <a:r>
              <a:rPr lang="uk-U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«…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то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жує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й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жує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прямо душу з тебе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вимотує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хліб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з’їдає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час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гаїть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…»;</a:t>
            </a:r>
          </a:p>
          <a:p>
            <a:pPr>
              <a:buNone/>
            </a:pPr>
            <a:r>
              <a:rPr lang="uk-U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«Робітники їдять, як сарана». </a:t>
            </a:r>
          </a:p>
          <a:p>
            <a:pPr>
              <a:buNone/>
            </a:pPr>
            <a:r>
              <a:rPr lang="uk-U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«Губами плямкають…»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молились (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робітники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а то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стої</a:t>
            </a:r>
            <a:r>
              <a:rPr lang="uk-UA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чухається</a:t>
            </a:r>
            <a:r>
              <a:rPr lang="uk-UA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d:\User\Desktop\x_2cc1dd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5050116" cy="3287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29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\Desktop\videoplayback.mp4_0008344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33"/>
          <a:stretch/>
        </p:blipFill>
        <p:spPr bwMode="auto">
          <a:xfrm>
            <a:off x="5534677" y="1340769"/>
            <a:ext cx="3385489" cy="4117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436096" y="5621917"/>
            <a:ext cx="3384375" cy="5617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опач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Бонавентура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0" name="Picture 2" descr="http://zzebra.ru/images/cms/data/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524"/>
          <a:stretch>
            <a:fillRect/>
          </a:stretch>
        </p:blipFill>
        <p:spPr bwMode="auto">
          <a:xfrm>
            <a:off x="-108521" y="0"/>
            <a:ext cx="3333159" cy="689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1"/>
            <a:ext cx="7704856" cy="648072"/>
          </a:xfrm>
        </p:spPr>
        <p:txBody>
          <a:bodyPr/>
          <a:lstStyle/>
          <a:p>
            <a:r>
              <a:rPr lang="uk-UA" sz="4000" b="1" dirty="0" smtClean="0">
                <a:solidFill>
                  <a:srgbClr val="2F5897"/>
                </a:solidFill>
                <a:effectLst/>
                <a:latin typeface="Gabriola" panose="04040605051002020D02" pitchFamily="82" charset="0"/>
                <a:ea typeface="Calibri"/>
              </a:rPr>
              <a:t>Образ </a:t>
            </a:r>
            <a:r>
              <a:rPr lang="uk-UA" sz="4000" b="1" dirty="0">
                <a:solidFill>
                  <a:srgbClr val="2F5897"/>
                </a:solidFill>
                <a:effectLst/>
                <a:latin typeface="Gabriola" panose="04040605051002020D02" pitchFamily="82" charset="0"/>
                <a:ea typeface="Calibri"/>
              </a:rPr>
              <a:t>Калитки очима інших </a:t>
            </a:r>
            <a:r>
              <a:rPr lang="uk-UA" sz="4000" b="1" dirty="0" smtClean="0">
                <a:solidFill>
                  <a:srgbClr val="2F5897"/>
                </a:solidFill>
                <a:effectLst/>
                <a:latin typeface="Gabriola" panose="04040605051002020D02" pitchFamily="82" charset="0"/>
                <a:ea typeface="Calibri"/>
              </a:rPr>
              <a:t>героїв </a:t>
            </a:r>
            <a:endParaRPr lang="ru-RU" sz="4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83768" y="5081259"/>
            <a:ext cx="2197699" cy="5467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ум Савка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35" t="-1" b="-315"/>
          <a:stretch/>
        </p:blipFill>
        <p:spPr bwMode="auto">
          <a:xfrm>
            <a:off x="2123728" y="832357"/>
            <a:ext cx="3230593" cy="4248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158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330</Words>
  <Application>Microsoft Office PowerPoint</Application>
  <PresentationFormat>Экран (4:3)</PresentationFormat>
  <Paragraphs>74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            Тема уроку :       Проблема бездуховності людини, засліпленої              прагненням до наживи за трагікомедією       І.Карпенка-Карого «Сто тисяч» </vt:lpstr>
      <vt:lpstr> «Мозковий штурм» </vt:lpstr>
      <vt:lpstr>Слайд 3</vt:lpstr>
      <vt:lpstr>Слайд 4</vt:lpstr>
      <vt:lpstr>Про землю</vt:lpstr>
      <vt:lpstr>Про гроші</vt:lpstr>
      <vt:lpstr>Про рідних </vt:lpstr>
      <vt:lpstr>Про наймитів</vt:lpstr>
      <vt:lpstr>Образ Калитки очима інших героїв </vt:lpstr>
      <vt:lpstr>Слайд 10</vt:lpstr>
      <vt:lpstr>                                             Хто ж він, Калитка?</vt:lpstr>
      <vt:lpstr>    Щастя Калитки</vt:lpstr>
      <vt:lpstr>Образи  світової літератури</vt:lpstr>
      <vt:lpstr>      «Як ти вважаєш?»</vt:lpstr>
      <vt:lpstr>«Кодекс честі» сучасної людини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 Хто він, Калитка? (Проблема бездуховності людини, засліпленої прагненням до наживи. За трагікомедією І.Карпенка-Карого «Сто тисяч»)</dc:title>
  <dc:creator>Пользователь Windows</dc:creator>
  <cp:lastModifiedBy>win7</cp:lastModifiedBy>
  <cp:revision>88</cp:revision>
  <dcterms:created xsi:type="dcterms:W3CDTF">2018-02-04T12:23:53Z</dcterms:created>
  <dcterms:modified xsi:type="dcterms:W3CDTF">2022-02-13T12:03:02Z</dcterms:modified>
</cp:coreProperties>
</file>