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79" r:id="rId4"/>
    <p:sldId id="275" r:id="rId5"/>
    <p:sldId id="310" r:id="rId6"/>
    <p:sldId id="266" r:id="rId7"/>
    <p:sldId id="311" r:id="rId8"/>
    <p:sldId id="309" r:id="rId9"/>
    <p:sldId id="265" r:id="rId10"/>
    <p:sldId id="288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14" autoAdjust="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6B32-5002-4991-BF96-FE7AC74F23DF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2387-5DFF-4A27-81B1-9210DCFDB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15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E%D1%80%D0%BE%D0%BD%D0%BE%D0%B2%D1%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B%D1%96%D1%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86409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І. Я.Франко 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6" descr="https://encrypted-tbn2.gstatic.com/images?q=tbn:ANd9GcQ-2hN9nqZYPm4F1d3B1B7r_tASMagWhPWvskdEGOnqwIZCpEsV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25352"/>
            <a:ext cx="4320480" cy="571601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4032448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Оповiдач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схаменувся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дванадцятоï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так свято,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проведене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сльозах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романтична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дiвчина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повидумувала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 Де вона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Раптом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дзвiнок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передпокоï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Iвась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говорить,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якась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дама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вуалi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бачитися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 паном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радником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Зняла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хутро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сидить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легкiй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червонiй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сукнi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бiлими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цятками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6805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Продовження</a:t>
            </a:r>
            <a:r>
              <a:rPr lang="ru-RU" sz="2800" b="1" dirty="0" smtClean="0"/>
              <a:t> </a:t>
            </a:r>
            <a:r>
              <a:rPr lang="ru-RU" sz="2800" b="1" dirty="0"/>
              <a:t>сюжетного </a:t>
            </a:r>
            <a:r>
              <a:rPr lang="ru-RU" sz="2800" b="1" dirty="0" err="1"/>
              <a:t>ланцюжка</a:t>
            </a:r>
            <a:r>
              <a:rPr lang="uk-UA" sz="2800" b="1" dirty="0"/>
              <a:t> до твору </a:t>
            </a:r>
            <a:r>
              <a:rPr lang="uk-UA" sz="2800" b="1" dirty="0" smtClean="0"/>
              <a:t>                              І</a:t>
            </a:r>
            <a:r>
              <a:rPr lang="uk-UA" sz="2800" b="1" dirty="0"/>
              <a:t>. Франка « </a:t>
            </a:r>
            <a:r>
              <a:rPr lang="uk-UA" sz="2800" b="1" dirty="0" err="1"/>
              <a:t>Сойчине</a:t>
            </a:r>
            <a:r>
              <a:rPr lang="uk-UA" sz="2800" b="1" dirty="0"/>
              <a:t> крило</a:t>
            </a:r>
            <a:r>
              <a:rPr lang="uk-UA" sz="2800" b="1" dirty="0" smtClean="0"/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	</a:t>
            </a:r>
            <a:endParaRPr lang="ru-RU" dirty="0" smtClean="0"/>
          </a:p>
          <a:p>
            <a:pPr marL="0" indent="0">
              <a:buNone/>
            </a:pPr>
            <a:r>
              <a:rPr lang="uk-UA" sz="3800" b="1" dirty="0" smtClean="0">
                <a:solidFill>
                  <a:srgbClr val="FF0000"/>
                </a:solidFill>
              </a:rPr>
              <a:t>Експозиція: </a:t>
            </a:r>
            <a:r>
              <a:rPr lang="uk-UA" sz="4200" b="1" dirty="0" smtClean="0"/>
              <a:t>Входить до кабінету Хоми Марія. Обоє спочатку мовчать.</a:t>
            </a:r>
          </a:p>
          <a:p>
            <a:pPr marL="0" indent="0">
              <a:buNone/>
            </a:pPr>
            <a:r>
              <a:rPr lang="uk-UA" sz="4200" b="1" dirty="0">
                <a:solidFill>
                  <a:srgbClr val="FF0000"/>
                </a:solidFill>
              </a:rPr>
              <a:t>Зав</a:t>
            </a:r>
            <a:r>
              <a:rPr lang="en-US" sz="4200" b="1" dirty="0">
                <a:solidFill>
                  <a:srgbClr val="FF0000"/>
                </a:solidFill>
              </a:rPr>
              <a:t>’</a:t>
            </a:r>
            <a:r>
              <a:rPr lang="uk-UA" sz="4200" b="1" dirty="0" err="1">
                <a:solidFill>
                  <a:srgbClr val="FF0000"/>
                </a:solidFill>
              </a:rPr>
              <a:t>язується</a:t>
            </a:r>
            <a:r>
              <a:rPr lang="uk-UA" sz="4200" b="1" dirty="0">
                <a:solidFill>
                  <a:srgbClr val="FF0000"/>
                </a:solidFill>
              </a:rPr>
              <a:t> </a:t>
            </a:r>
            <a:r>
              <a:rPr lang="uk-UA" sz="4200" b="1" dirty="0" smtClean="0">
                <a:solidFill>
                  <a:srgbClr val="FF0000"/>
                </a:solidFill>
              </a:rPr>
              <a:t> </a:t>
            </a:r>
            <a:r>
              <a:rPr lang="uk-UA" sz="4200" b="1" dirty="0" smtClean="0">
                <a:solidFill>
                  <a:prstClr val="black"/>
                </a:solidFill>
              </a:rPr>
              <a:t>розмова.</a:t>
            </a:r>
            <a:endParaRPr lang="ru-RU" sz="4200" b="1" dirty="0" smtClean="0"/>
          </a:p>
          <a:p>
            <a:pPr marL="0" indent="0" algn="just">
              <a:buNone/>
            </a:pPr>
            <a:r>
              <a:rPr lang="uk-UA" sz="4200" b="1" dirty="0" smtClean="0">
                <a:solidFill>
                  <a:srgbClr val="FF0000"/>
                </a:solidFill>
              </a:rPr>
              <a:t>Розвиток дії: </a:t>
            </a:r>
            <a:r>
              <a:rPr lang="uk-UA" sz="4200" b="1" dirty="0" smtClean="0"/>
              <a:t>Вони поринають у спогади. У</a:t>
            </a:r>
            <a:r>
              <a:rPr lang="en-US" sz="4200" b="1" dirty="0" smtClean="0"/>
              <a:t> </a:t>
            </a:r>
            <a:r>
              <a:rPr lang="uk-UA" sz="4200" b="1" dirty="0" smtClean="0"/>
              <a:t>обох шалено б</a:t>
            </a:r>
            <a:r>
              <a:rPr lang="en-US" sz="4200" b="1" dirty="0" smtClean="0"/>
              <a:t>’</a:t>
            </a:r>
            <a:r>
              <a:rPr lang="uk-UA" sz="4200" b="1" dirty="0" err="1" smtClean="0"/>
              <a:t>ється</a:t>
            </a:r>
            <a:r>
              <a:rPr lang="uk-UA" sz="4200" b="1" dirty="0" smtClean="0"/>
              <a:t> серце.</a:t>
            </a:r>
            <a:br>
              <a:rPr lang="uk-UA" sz="4200" b="1" dirty="0" smtClean="0"/>
            </a:br>
            <a:r>
              <a:rPr lang="uk-UA" sz="4200" b="1" dirty="0" smtClean="0">
                <a:solidFill>
                  <a:srgbClr val="FF0000"/>
                </a:solidFill>
              </a:rPr>
              <a:t>Кульмінація:</a:t>
            </a:r>
            <a:r>
              <a:rPr lang="uk-UA" sz="4200" b="1" dirty="0" smtClean="0"/>
              <a:t> Хома робить відважний крок і пропонує Марії одружитися, бо після сьогоднішньої зустрічі не уявляє своє життя без неї. </a:t>
            </a:r>
          </a:p>
          <a:p>
            <a:pPr marL="0" indent="0" algn="just">
              <a:buNone/>
            </a:pPr>
            <a:r>
              <a:rPr lang="uk-UA" sz="4200" b="1" dirty="0" smtClean="0">
                <a:solidFill>
                  <a:srgbClr val="FF0000"/>
                </a:solidFill>
              </a:rPr>
              <a:t>Розвиток дії</a:t>
            </a:r>
            <a:r>
              <a:rPr lang="en-US" sz="4200" b="1" dirty="0" smtClean="0">
                <a:solidFill>
                  <a:srgbClr val="FF0000"/>
                </a:solidFill>
              </a:rPr>
              <a:t>: </a:t>
            </a:r>
            <a:r>
              <a:rPr lang="uk-UA" sz="4200" b="1" dirty="0" smtClean="0"/>
              <a:t>Дівчина сприймає цю пропозицію не серйозно, бо не може повірити в його щирі наміри після всього, що вона </a:t>
            </a:r>
            <a:r>
              <a:rPr lang="uk-UA" sz="4200" b="1" dirty="0"/>
              <a:t> </a:t>
            </a:r>
            <a:r>
              <a:rPr lang="uk-UA" sz="4200" b="1" dirty="0" smtClean="0"/>
              <a:t>вдіяла. </a:t>
            </a:r>
            <a:r>
              <a:rPr lang="uk-UA" sz="4200" b="1" dirty="0" err="1" smtClean="0"/>
              <a:t>Массіно</a:t>
            </a:r>
            <a:r>
              <a:rPr lang="uk-UA" sz="4200" b="1" dirty="0" smtClean="0"/>
              <a:t> знову поринає у самотнє життя, ні з ким не спілкується. Марія весь час думає про Хому. Усвідомлює, яку помилку  допустила. В якусь мить кидає усі справи</a:t>
            </a:r>
            <a:r>
              <a:rPr lang="uk-UA" sz="4200" b="1" dirty="0"/>
              <a:t> </a:t>
            </a:r>
            <a:r>
              <a:rPr lang="uk-UA" sz="4200" b="1" dirty="0" smtClean="0"/>
              <a:t>і їде до </a:t>
            </a:r>
            <a:r>
              <a:rPr lang="uk-UA" sz="4200" b="1" dirty="0" err="1" smtClean="0"/>
              <a:t>Массіно</a:t>
            </a:r>
            <a:r>
              <a:rPr lang="uk-UA" sz="4200" b="1" dirty="0" smtClean="0"/>
              <a:t>. </a:t>
            </a:r>
            <a:endParaRPr lang="uk-UA" sz="4200" b="1" dirty="0"/>
          </a:p>
          <a:p>
            <a:pPr marL="0" indent="0" algn="just">
              <a:buNone/>
            </a:pPr>
            <a:r>
              <a:rPr lang="uk-UA" sz="4200" b="1" dirty="0" err="1" smtClean="0">
                <a:solidFill>
                  <a:srgbClr val="FF0000"/>
                </a:solidFill>
              </a:rPr>
              <a:t>Розв</a:t>
            </a:r>
            <a:r>
              <a:rPr lang="en-US" sz="4200" b="1" dirty="0" smtClean="0">
                <a:solidFill>
                  <a:srgbClr val="FF0000"/>
                </a:solidFill>
              </a:rPr>
              <a:t>’</a:t>
            </a:r>
            <a:r>
              <a:rPr lang="uk-UA" sz="4200" b="1" dirty="0" err="1" smtClean="0">
                <a:solidFill>
                  <a:srgbClr val="FF0000"/>
                </a:solidFill>
              </a:rPr>
              <a:t>язка</a:t>
            </a:r>
            <a:r>
              <a:rPr lang="uk-UA" sz="4200" b="1" dirty="0" smtClean="0">
                <a:solidFill>
                  <a:srgbClr val="FF0000"/>
                </a:solidFill>
              </a:rPr>
              <a:t>: </a:t>
            </a:r>
            <a:r>
              <a:rPr lang="uk-UA" sz="4200" b="1" dirty="0" smtClean="0"/>
              <a:t>Він не тримає  зла на Марію і добре її розуміє. Дівчина приймає пропозицію одружитися. Вони щасливо доживають свої останні роки життя.</a:t>
            </a:r>
            <a:endParaRPr lang="ru-RU" sz="4200" b="1" dirty="0" smtClean="0"/>
          </a:p>
          <a:p>
            <a:pPr marL="0" indent="0">
              <a:buNone/>
            </a:pPr>
            <a:r>
              <a:rPr lang="uk-UA" sz="4200" b="1" dirty="0" smtClean="0"/>
              <a:t> </a:t>
            </a:r>
            <a:endParaRPr lang="ru-RU" sz="4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6310536" cy="3096344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uk-UA" sz="5100" b="1" dirty="0" smtClean="0"/>
              <a:t>Хто винен у тому, що Хома та Марія розлучилися?</a:t>
            </a:r>
            <a:endParaRPr lang="ru-RU" sz="5100" b="1" dirty="0" smtClean="0"/>
          </a:p>
          <a:p>
            <a:pPr lvl="0">
              <a:buNone/>
            </a:pPr>
            <a:r>
              <a:rPr lang="uk-UA" sz="5100" b="1" dirty="0" smtClean="0"/>
              <a:t>Чи зустрілися б вони, якщо б Марія не надіслала листа?</a:t>
            </a:r>
            <a:endParaRPr lang="ru-RU" sz="5100" b="1" dirty="0" smtClean="0"/>
          </a:p>
          <a:p>
            <a:pPr lvl="0">
              <a:buNone/>
            </a:pPr>
            <a:r>
              <a:rPr lang="uk-UA" sz="5100" b="1" dirty="0" smtClean="0"/>
              <a:t>Як ви розцінюєте той факт, що вона першою пішла на примирення?</a:t>
            </a:r>
            <a:endParaRPr lang="ru-RU" sz="5100" b="1" dirty="0" smtClean="0"/>
          </a:p>
          <a:p>
            <a:pPr lvl="0">
              <a:buNone/>
            </a:pPr>
            <a:r>
              <a:rPr lang="uk-UA" sz="5100" b="1" dirty="0" smtClean="0"/>
              <a:t>Які якості повинні виробити в собі закохані, щоб не розлучатися?</a:t>
            </a:r>
          </a:p>
          <a:p>
            <a:pPr marL="0" lvl="0" indent="0">
              <a:buNone/>
            </a:pPr>
            <a:endParaRPr lang="uk-UA" sz="5100" b="1" dirty="0" smtClean="0"/>
          </a:p>
          <a:p>
            <a:pPr marL="0" lvl="0" indent="0">
              <a:buNone/>
            </a:pPr>
            <a:endParaRPr lang="uk-UA" sz="5100" b="1" dirty="0"/>
          </a:p>
          <a:p>
            <a:pPr marL="0" lvl="0" indent="0">
              <a:buNone/>
            </a:pPr>
            <a:endParaRPr lang="ru-RU" sz="5100" b="1" dirty="0" smtClean="0"/>
          </a:p>
          <a:p>
            <a:pPr marL="0" indent="0">
              <a:buNone/>
            </a:pPr>
            <a:r>
              <a:rPr lang="uk-UA" dirty="0" smtClean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5115" y="335699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Проблемне питання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Чому 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Іван Франко ввів образ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пташки сойки?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968" y="3933056"/>
            <a:ext cx="3640297" cy="263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s://encrypted-tbn1.gstatic.com/images?q=tbn:ANd9GcSYzr4H-Og_CCl2zMPtErTJb-Jc6tGOp-irNqxnWR5Hb96wTVE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9268"/>
            <a:ext cx="446532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978896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апитання</a:t>
            </a:r>
            <a:r>
              <a:rPr lang="en-US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головного героя новели?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другу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новели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записок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відлюдька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свята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Розкажіть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Сойка,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ім`я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образи-символи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новелі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розлучились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Доведіть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кохали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одного.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початок листа 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тямиш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мене?»   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листа,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Сойка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наважилась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через 3 роки все-таки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Массіно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символізують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крила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вбитої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сойки?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Сюжетний ланцюжок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Експозиція: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Герой – естет готується до зустрічі Нового року. Ніщо суспільне його не хвилює. Він самотньо  милується мистецтвом, книгами, квітами.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Зав’язка:     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Лист від незнайомки.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дії: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Історія кохання Марії до 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Массіно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, ревнощі до сойки, брак пристрасті з боку чоловіка.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Кульмінація: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Втеча з практикантом, пограбування батька Генріхом.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дії: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Перебування із 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Зигмундом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у банді злочинців; допомога крадіям.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Арешт 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Зигмунда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; поїздка в Іркутськ із Володею. Нудьга. Програш у карти. В руках у купця.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Напад на купця. Героїня стає другою дружиною 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капітана-ісправника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Серебрякова.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Втеча Марії в Порт-Артур. Російсько-японська війна. Догляд за пораненим чоловіком. Мрія про </a:t>
            </a:r>
            <a:r>
              <a:rPr lang="uk-UA" sz="4200" b="1" dirty="0" err="1" smtClean="0">
                <a:latin typeface="Times New Roman" pitchFamily="18" charset="0"/>
                <a:cs typeface="Times New Roman" pitchFamily="18" charset="0"/>
              </a:rPr>
              <a:t>Массіно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Розв’язка: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Герой – оповідач змінює свої погляди, починає розуміти справжнє життя. Марія повертається до нього.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Позасюжетні</a:t>
            </a:r>
            <a:r>
              <a:rPr lang="uk-UA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елементи: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  описи (пейзажі, портрети), роздуми героя, коментарі.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410944" cy="940966"/>
          </a:xfrm>
        </p:spPr>
        <p:txBody>
          <a:bodyPr>
            <a:normAutofit/>
          </a:bodyPr>
          <a:lstStyle/>
          <a:p>
            <a:pPr algn="l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театральній сцені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069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8965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книг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941168"/>
            <a:ext cx="1169954" cy="1440160"/>
          </a:xfrm>
          <a:prstGeom prst="rect">
            <a:avLst/>
          </a:prstGeom>
        </p:spPr>
      </p:pic>
      <p:pic>
        <p:nvPicPr>
          <p:cNvPr id="7" name="Содержимое 6" descr="книг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1169954" cy="1440160"/>
          </a:xfrm>
          <a:prstGeom prst="rect">
            <a:avLst/>
          </a:prstGeom>
        </p:spPr>
      </p:pic>
      <p:pic>
        <p:nvPicPr>
          <p:cNvPr id="8" name="Содержимое 6" descr="книг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229200"/>
            <a:ext cx="1169954" cy="1440160"/>
          </a:xfrm>
          <a:prstGeom prst="rect">
            <a:avLst/>
          </a:prstGeom>
        </p:spPr>
      </p:pic>
      <p:pic>
        <p:nvPicPr>
          <p:cNvPr id="9" name="Содержимое 6" descr="книг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4437112"/>
            <a:ext cx="1169954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1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Сойка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ru-RU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Garrulus</a:t>
            </a:r>
            <a:r>
              <a:rPr lang="ru-RU" sz="24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glandarius</a:t>
            </a:r>
            <a:r>
              <a:rPr lang="uk-UA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 - 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птах родини </a:t>
            </a:r>
            <a:r>
              <a:rPr lang="uk-UA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 tooltip="Воронові"/>
              </a:rPr>
              <a:t>воронових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відіграє роль "поліцейського </a:t>
            </a:r>
            <a:r>
              <a:rPr lang="uk-UA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 tooltip="Ліс"/>
              </a:rPr>
              <a:t>лісів</a:t>
            </a:r>
            <a:r>
              <a:rPr lang="uk-UA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"</a:t>
            </a:r>
            <a:endParaRPr lang="ru-RU" sz="2400" i="1" dirty="0">
              <a:latin typeface="Arno Pro Smbd SmText" pitchFamily="18" charset="0"/>
            </a:endParaRPr>
          </a:p>
        </p:txBody>
      </p:sp>
      <p:pic>
        <p:nvPicPr>
          <p:cNvPr id="4" name="Содержимое 3" descr="E:\Documents and Settings\Зоя Васильевна\Рабочий стол\images.jpe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51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i в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листi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лежало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засушене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сойчине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крило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i="1" dirty="0"/>
          </a:p>
        </p:txBody>
      </p:sp>
      <p:pic>
        <p:nvPicPr>
          <p:cNvPr id="4" name="Содержимое 3" descr="https://encrypted-tbn2.gstatic.com/images?q=tbn:ANd9GcQ4yxKWmYeXg35iwwv1jcQBYYmRaE360wQDKvQxWo1fZmKc5pfBnQ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esktop\1616573704_55-p-fon-dlya-prezentatsii-delovoi-stil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Вiн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був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спокiйним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лiнивим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егоïстом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тому 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не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втримав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+mn-ea"/>
                <a:cs typeface="Times New Roman" pitchFamily="18" charset="0"/>
              </a:rPr>
              <a:t>ïï</a:t>
            </a:r>
            <a: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  <a:t> коло себе.</a:t>
            </a:r>
            <a:br>
              <a:rPr lang="ru-RU" sz="28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2050" name="Picture 2" descr="E:\Documents and Settings\Зоя Васильевна\Рабочий стол\крило\фото\Массіно й Марі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92088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356</TotalTime>
  <Words>142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2</vt:lpstr>
      <vt:lpstr>І. Я.Франко </vt:lpstr>
      <vt:lpstr>Слайд 2</vt:lpstr>
      <vt:lpstr>Запитання: </vt:lpstr>
      <vt:lpstr>Сюжетний ланцюжок:</vt:lpstr>
      <vt:lpstr>На театральній сцені:</vt:lpstr>
      <vt:lpstr>Слайд 6</vt:lpstr>
      <vt:lpstr> Сойка (Garrulus glandarius) - птах родини воронових, відіграє роль "поліцейського лісів"</vt:lpstr>
      <vt:lpstr>i в листi лежало засушене сойчине крило. </vt:lpstr>
      <vt:lpstr>Вiн був спокiйним, лiнивим егоïстом,  тому не втримав ïï коло себе. </vt:lpstr>
      <vt:lpstr>Слайд 10</vt:lpstr>
      <vt:lpstr>Продовження сюжетного ланцюжка до твору                               І. Франка « Сойчине крило»</vt:lpstr>
      <vt:lpstr>Питання для обговорення:</vt:lpstr>
    </vt:vector>
  </TitlesOfParts>
  <Company>Школа №84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RePack by SPecialiST</dc:creator>
  <cp:lastModifiedBy>win7</cp:lastModifiedBy>
  <cp:revision>53</cp:revision>
  <dcterms:created xsi:type="dcterms:W3CDTF">2013-01-24T13:40:29Z</dcterms:created>
  <dcterms:modified xsi:type="dcterms:W3CDTF">2022-02-14T15:02:01Z</dcterms:modified>
</cp:coreProperties>
</file>