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0" r:id="rId3"/>
    <p:sldId id="264" r:id="rId4"/>
    <p:sldId id="259" r:id="rId5"/>
    <p:sldId id="261" r:id="rId6"/>
    <p:sldId id="265" r:id="rId7"/>
    <p:sldId id="279" r:id="rId8"/>
    <p:sldId id="262" r:id="rId9"/>
    <p:sldId id="266" r:id="rId10"/>
    <p:sldId id="267" r:id="rId11"/>
    <p:sldId id="277" r:id="rId12"/>
    <p:sldId id="278" r:id="rId13"/>
    <p:sldId id="268" r:id="rId14"/>
    <p:sldId id="287" r:id="rId15"/>
    <p:sldId id="283" r:id="rId16"/>
    <p:sldId id="285" r:id="rId17"/>
    <p:sldId id="284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81" d="100"/>
          <a:sy n="81" d="100"/>
        </p:scale>
        <p:origin x="10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94EB-7705-42ED-A139-C4F681BD7DA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92FF-C222-48CD-A47A-98543250F4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94EB-7705-42ED-A139-C4F681BD7DA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92FF-C222-48CD-A47A-98543250F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94EB-7705-42ED-A139-C4F681BD7DA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92FF-C222-48CD-A47A-98543250F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94EB-7705-42ED-A139-C4F681BD7DA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92FF-C222-48CD-A47A-98543250F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94EB-7705-42ED-A139-C4F681BD7DA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AD592FF-C222-48CD-A47A-98543250F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94EB-7705-42ED-A139-C4F681BD7DA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92FF-C222-48CD-A47A-98543250F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94EB-7705-42ED-A139-C4F681BD7DA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92FF-C222-48CD-A47A-98543250F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94EB-7705-42ED-A139-C4F681BD7DA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92FF-C222-48CD-A47A-98543250F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94EB-7705-42ED-A139-C4F681BD7DA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92FF-C222-48CD-A47A-98543250F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94EB-7705-42ED-A139-C4F681BD7DA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92FF-C222-48CD-A47A-98543250F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94EB-7705-42ED-A139-C4F681BD7DA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92FF-C222-48CD-A47A-98543250F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0794EB-7705-42ED-A139-C4F681BD7DA2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D592FF-C222-48CD-A47A-98543250F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 Буратино рисует Ваш портре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21186242">
            <a:off x="646207" y="1005212"/>
            <a:ext cx="59138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Поведінка </a:t>
            </a:r>
          </a:p>
          <a:p>
            <a:pPr algn="ctr"/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 незнайомими </a:t>
            </a:r>
          </a:p>
          <a:p>
            <a:pPr algn="ctr"/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людьми </a:t>
            </a:r>
          </a:p>
          <a:p>
            <a:pPr algn="ctr"/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 </a:t>
            </a:r>
            <a:r>
              <a:rPr lang="uk-UA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підїзді</a:t>
            </a:r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</a:p>
          <a:p>
            <a:pPr algn="ctr"/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вулиці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1143000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Завжди </a:t>
            </a:r>
            <a:r>
              <a:rPr lang="uk-UA" dirty="0" err="1" smtClean="0">
                <a:solidFill>
                  <a:srgbClr val="C00000"/>
                </a:solidFill>
              </a:rPr>
              <a:t>памятай</a:t>
            </a:r>
            <a:r>
              <a:rPr lang="uk-UA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+mj-lt"/>
              </a:rPr>
              <a:t>свою домашню адресу;</a:t>
            </a:r>
          </a:p>
          <a:p>
            <a:r>
              <a:rPr lang="uk-UA" dirty="0" smtClean="0">
                <a:latin typeface="+mj-lt"/>
              </a:rPr>
              <a:t>номер домашнього телефону, телефони</a:t>
            </a:r>
          </a:p>
          <a:p>
            <a:pPr>
              <a:buNone/>
            </a:pPr>
            <a:r>
              <a:rPr lang="uk-UA" dirty="0" smtClean="0">
                <a:latin typeface="+mj-lt"/>
              </a:rPr>
              <a:t>    рідних, робочі телефони батьків;</a:t>
            </a:r>
          </a:p>
          <a:p>
            <a:r>
              <a:rPr lang="uk-UA" dirty="0" smtClean="0">
                <a:latin typeface="+mj-lt"/>
              </a:rPr>
              <a:t>безпечні місця у дворі для ігор;</a:t>
            </a:r>
          </a:p>
          <a:p>
            <a:r>
              <a:rPr lang="uk-UA" dirty="0" smtClean="0">
                <a:latin typeface="+mj-lt"/>
              </a:rPr>
              <a:t>безпечну дорогу додому;</a:t>
            </a:r>
          </a:p>
          <a:p>
            <a:r>
              <a:rPr lang="uk-UA" dirty="0" smtClean="0">
                <a:latin typeface="+mj-lt"/>
              </a:rPr>
              <a:t>завжди можна подзвонити безкоштовно в міліцію – </a:t>
            </a:r>
            <a:r>
              <a:rPr lang="uk-UA" b="1" dirty="0" smtClean="0">
                <a:solidFill>
                  <a:srgbClr val="C00000"/>
                </a:solidFill>
                <a:latin typeface="+mj-lt"/>
              </a:rPr>
              <a:t>102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uk-UA" dirty="0" smtClean="0">
                <a:latin typeface="+mj-lt"/>
              </a:rPr>
              <a:t>– і розповісти, де ти і що трапилось.</a:t>
            </a:r>
          </a:p>
        </p:txBody>
      </p:sp>
      <p:pic>
        <p:nvPicPr>
          <p:cNvPr id="4" name="Рисунок 3" descr="http://newslab.ru/images/review/socium/10,09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42852"/>
            <a:ext cx="215265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5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57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D50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Спілкування з тваринами</a:t>
            </a:r>
            <a:endParaRPr lang="ru-RU" sz="3600" b="1" dirty="0" smtClean="0">
              <a:solidFill>
                <a:srgbClr val="D509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63" y="785813"/>
            <a:ext cx="5857875" cy="4441825"/>
          </a:xfrm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0" y="5226050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dirty="0" err="1">
                <a:latin typeface="+mj-lt"/>
                <a:cs typeface="Arial" pitchFamily="34" charset="0"/>
              </a:rPr>
              <a:t>Дiти</a:t>
            </a:r>
            <a:r>
              <a:rPr lang="uk-UA" sz="2000" dirty="0">
                <a:latin typeface="+mj-lt"/>
                <a:cs typeface="Arial" pitchFamily="34" charset="0"/>
              </a:rPr>
              <a:t> — дуже </a:t>
            </a:r>
            <a:r>
              <a:rPr lang="uk-UA" sz="2000" dirty="0" err="1">
                <a:latin typeface="+mj-lt"/>
                <a:cs typeface="Arial" pitchFamily="34" charset="0"/>
              </a:rPr>
              <a:t>допитливi</a:t>
            </a:r>
            <a:r>
              <a:rPr lang="uk-UA" sz="2000" dirty="0">
                <a:latin typeface="+mj-lt"/>
                <a:cs typeface="Arial" pitchFamily="34" charset="0"/>
              </a:rPr>
              <a:t> й </a:t>
            </a:r>
            <a:r>
              <a:rPr lang="uk-UA" sz="2000" dirty="0" err="1">
                <a:latin typeface="+mj-lt"/>
                <a:cs typeface="Arial" pitchFamily="34" charset="0"/>
              </a:rPr>
              <a:t>довiрливi</a:t>
            </a:r>
            <a:r>
              <a:rPr lang="uk-UA" sz="2000" dirty="0">
                <a:latin typeface="+mj-lt"/>
                <a:cs typeface="Arial" pitchFamily="34" charset="0"/>
              </a:rPr>
              <a:t> </a:t>
            </a:r>
            <a:r>
              <a:rPr lang="uk-UA" sz="2000" dirty="0" err="1">
                <a:latin typeface="+mj-lt"/>
                <a:cs typeface="Arial" pitchFamily="34" charset="0"/>
              </a:rPr>
              <a:t>iстоти</a:t>
            </a:r>
            <a:r>
              <a:rPr lang="uk-UA" sz="2000" dirty="0">
                <a:latin typeface="+mj-lt"/>
                <a:cs typeface="Arial" pitchFamily="34" charset="0"/>
              </a:rPr>
              <a:t>. </a:t>
            </a:r>
            <a:r>
              <a:rPr lang="uk-UA" sz="2000" dirty="0" err="1">
                <a:latin typeface="+mj-lt"/>
                <a:cs typeface="Arial" pitchFamily="34" charset="0"/>
              </a:rPr>
              <a:t>Iнколи</a:t>
            </a:r>
            <a:r>
              <a:rPr lang="uk-UA" sz="2000" dirty="0">
                <a:latin typeface="+mj-lt"/>
                <a:cs typeface="Arial" pitchFamily="34" charset="0"/>
              </a:rPr>
              <a:t> вони досить безпечно поводяться </a:t>
            </a:r>
            <a:r>
              <a:rPr lang="uk-UA" sz="2000" dirty="0" err="1">
                <a:latin typeface="+mj-lt"/>
                <a:cs typeface="Arial" pitchFamily="34" charset="0"/>
              </a:rPr>
              <a:t>iз</a:t>
            </a:r>
            <a:r>
              <a:rPr lang="uk-UA" sz="2000" dirty="0">
                <a:latin typeface="+mj-lt"/>
                <a:cs typeface="Arial" pitchFamily="34" charset="0"/>
              </a:rPr>
              <a:t> собаками, можуть годувати їх </a:t>
            </a:r>
            <a:r>
              <a:rPr lang="uk-UA" sz="2000" dirty="0" err="1">
                <a:latin typeface="+mj-lt"/>
                <a:cs typeface="Arial" pitchFamily="34" charset="0"/>
              </a:rPr>
              <a:t>iз</a:t>
            </a:r>
            <a:r>
              <a:rPr lang="uk-UA" sz="2000" dirty="0">
                <a:latin typeface="+mj-lt"/>
                <a:cs typeface="Arial" pitchFamily="34" charset="0"/>
              </a:rPr>
              <a:t> рук або, не замислюючись про </a:t>
            </a:r>
            <a:r>
              <a:rPr lang="uk-UA" sz="2000" dirty="0" err="1">
                <a:latin typeface="+mj-lt"/>
                <a:cs typeface="Arial" pitchFamily="34" charset="0"/>
              </a:rPr>
              <a:t>наслiдки</a:t>
            </a:r>
            <a:r>
              <a:rPr lang="uk-UA" sz="2000" dirty="0">
                <a:latin typeface="+mj-lt"/>
                <a:cs typeface="Arial" pitchFamily="34" charset="0"/>
              </a:rPr>
              <a:t>, забрати цуценя чи кошеня в мами, щоб приголубити його. У тваринному </a:t>
            </a:r>
            <a:r>
              <a:rPr lang="uk-UA" sz="2000" dirty="0" err="1">
                <a:latin typeface="+mj-lt"/>
                <a:cs typeface="Arial" pitchFamily="34" charset="0"/>
              </a:rPr>
              <a:t>свiтi</a:t>
            </a:r>
            <a:r>
              <a:rPr lang="uk-UA" sz="2000" dirty="0">
                <a:latin typeface="+mj-lt"/>
                <a:cs typeface="Arial" pitchFamily="34" charset="0"/>
              </a:rPr>
              <a:t> така </a:t>
            </a:r>
            <a:r>
              <a:rPr lang="uk-UA" sz="2000" dirty="0" err="1">
                <a:latin typeface="+mj-lt"/>
                <a:cs typeface="Arial" pitchFamily="34" charset="0"/>
              </a:rPr>
              <a:t>поведiнка</a:t>
            </a:r>
            <a:r>
              <a:rPr lang="uk-UA" sz="2000" dirty="0">
                <a:latin typeface="+mj-lt"/>
                <a:cs typeface="Arial" pitchFamily="34" charset="0"/>
              </a:rPr>
              <a:t> </a:t>
            </a:r>
            <a:r>
              <a:rPr lang="uk-UA" sz="2000" dirty="0" err="1">
                <a:latin typeface="+mj-lt"/>
                <a:cs typeface="Arial" pitchFamily="34" charset="0"/>
              </a:rPr>
              <a:t>iнодi</a:t>
            </a:r>
            <a:r>
              <a:rPr lang="uk-UA" sz="2000" dirty="0">
                <a:latin typeface="+mj-lt"/>
                <a:cs typeface="Arial" pitchFamily="34" charset="0"/>
              </a:rPr>
              <a:t> сприймається як загроза. Тварина може напасти, захищаючи </a:t>
            </a:r>
            <a:r>
              <a:rPr lang="uk-UA" sz="2000" dirty="0" err="1">
                <a:latin typeface="+mj-lt"/>
                <a:cs typeface="Arial" pitchFamily="34" charset="0"/>
              </a:rPr>
              <a:t>сво’їх</a:t>
            </a:r>
            <a:r>
              <a:rPr lang="uk-UA" sz="2000" dirty="0">
                <a:latin typeface="+mj-lt"/>
                <a:cs typeface="Arial" pitchFamily="34" charset="0"/>
              </a:rPr>
              <a:t> дитинчат або </a:t>
            </a:r>
            <a:r>
              <a:rPr lang="uk-UA" sz="2000" dirty="0" err="1">
                <a:latin typeface="+mj-lt"/>
                <a:cs typeface="Arial" pitchFamily="34" charset="0"/>
              </a:rPr>
              <a:t>тарiлку</a:t>
            </a:r>
            <a:r>
              <a:rPr lang="uk-UA" sz="2000" dirty="0">
                <a:latin typeface="+mj-lt"/>
                <a:cs typeface="Arial" pitchFamily="34" charset="0"/>
              </a:rPr>
              <a:t> з їжею.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uk-UA" sz="3600" dirty="0" smtClean="0">
                <a:solidFill>
                  <a:srgbClr val="C00000"/>
                </a:solidFill>
                <a:effectLst/>
              </a:rPr>
              <a:t>   У разі нападу собаки слід: </a:t>
            </a:r>
            <a:br>
              <a:rPr lang="uk-UA" sz="3600" dirty="0" smtClean="0">
                <a:solidFill>
                  <a:srgbClr val="C00000"/>
                </a:solidFill>
                <a:effectLst/>
              </a:rPr>
            </a:b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uk-UA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uk-UA" sz="2400" b="0" dirty="0" smtClean="0">
                <a:solidFill>
                  <a:schemeClr val="tx1"/>
                </a:solidFill>
                <a:effectLst/>
              </a:rPr>
              <a:t>• розвернутися до собаки боком і голосно </a:t>
            </a:r>
            <a:br>
              <a:rPr lang="uk-UA" sz="2400" b="0" dirty="0" smtClean="0">
                <a:solidFill>
                  <a:schemeClr val="tx1"/>
                </a:solidFill>
                <a:effectLst/>
              </a:rPr>
            </a:br>
            <a:r>
              <a:rPr lang="uk-UA" sz="2400" b="0" dirty="0" smtClean="0">
                <a:solidFill>
                  <a:schemeClr val="tx1"/>
                </a:solidFill>
                <a:effectLst/>
              </a:rPr>
              <a:t>віддати кілька команд («</a:t>
            </a:r>
            <a:r>
              <a:rPr lang="uk-UA" sz="2400" b="0" dirty="0" err="1" smtClean="0">
                <a:solidFill>
                  <a:schemeClr val="tx1"/>
                </a:solidFill>
                <a:effectLst/>
              </a:rPr>
              <a:t>Фу</a:t>
            </a:r>
            <a:r>
              <a:rPr lang="uk-UA" sz="2400" b="0" dirty="0" smtClean="0">
                <a:solidFill>
                  <a:schemeClr val="tx1"/>
                </a:solidFill>
                <a:effectLst/>
              </a:rPr>
              <a:t>!», «Не можна!", </a:t>
            </a:r>
            <a:br>
              <a:rPr lang="uk-UA" sz="2400" b="0" dirty="0" smtClean="0">
                <a:solidFill>
                  <a:schemeClr val="tx1"/>
                </a:solidFill>
                <a:effectLst/>
              </a:rPr>
            </a:br>
            <a:r>
              <a:rPr lang="uk-UA" sz="2400" b="0" dirty="0" smtClean="0">
                <a:solidFill>
                  <a:schemeClr val="tx1"/>
                </a:solidFill>
                <a:effectLst/>
              </a:rPr>
              <a:t>"Сидіти!", "Лежати!"); </a:t>
            </a:r>
            <a:br>
              <a:rPr lang="uk-UA" sz="2400" b="0" dirty="0" smtClean="0">
                <a:solidFill>
                  <a:schemeClr val="tx1"/>
                </a:solidFill>
                <a:effectLst/>
              </a:rPr>
            </a:br>
            <a:r>
              <a:rPr lang="uk-UA" sz="2400" b="0" dirty="0" smtClean="0">
                <a:solidFill>
                  <a:schemeClr val="tx1"/>
                </a:solidFill>
                <a:effectLst/>
              </a:rPr>
              <a:t>• не роблячи різких рухів, покликати господаря (якщо він недалеко); </a:t>
            </a:r>
            <a:br>
              <a:rPr lang="uk-UA" sz="2400" b="0" dirty="0" smtClean="0">
                <a:solidFill>
                  <a:schemeClr val="tx1"/>
                </a:solidFill>
                <a:effectLst/>
              </a:rPr>
            </a:br>
            <a:r>
              <a:rPr lang="uk-UA" sz="2400" b="0" dirty="0" smtClean="0">
                <a:solidFill>
                  <a:schemeClr val="tx1"/>
                </a:solidFill>
                <a:effectLst/>
              </a:rPr>
              <a:t>• якщо поруч нікого немає, негайно йти від собаки, не прискорюючи руху; </a:t>
            </a:r>
            <a:br>
              <a:rPr lang="uk-UA" sz="2400" b="0" dirty="0" smtClean="0">
                <a:solidFill>
                  <a:schemeClr val="tx1"/>
                </a:solidFill>
                <a:effectLst/>
              </a:rPr>
            </a:br>
            <a:r>
              <a:rPr lang="uk-UA" sz="2400" b="0" dirty="0" smtClean="0">
                <a:solidFill>
                  <a:schemeClr val="tx1"/>
                </a:solidFill>
                <a:effectLst/>
              </a:rPr>
              <a:t>• не можна кричати, махати руками, кидати каміння і палиці, дивитися собаці в очі; </a:t>
            </a:r>
            <a:br>
              <a:rPr lang="uk-UA" sz="2400" b="0" dirty="0" smtClean="0">
                <a:solidFill>
                  <a:schemeClr val="tx1"/>
                </a:solidFill>
                <a:effectLst/>
              </a:rPr>
            </a:br>
            <a:r>
              <a:rPr lang="uk-UA" sz="2400" b="0" dirty="0" smtClean="0">
                <a:solidFill>
                  <a:schemeClr val="tx1"/>
                </a:solidFill>
                <a:effectLst/>
              </a:rPr>
              <a:t>• якщо собака готується до стрибка (присідає), треба притиснути підборіддя до грудей та виставити вперед лікті; </a:t>
            </a:r>
            <a:br>
              <a:rPr lang="uk-UA" sz="2400" b="0" dirty="0" smtClean="0">
                <a:solidFill>
                  <a:schemeClr val="tx1"/>
                </a:solidFill>
                <a:effectLst/>
              </a:rPr>
            </a:br>
            <a:r>
              <a:rPr lang="uk-UA" sz="2400" b="0" dirty="0" smtClean="0">
                <a:solidFill>
                  <a:schemeClr val="tx1"/>
                </a:solidFill>
                <a:effectLst/>
              </a:rPr>
              <a:t>• в разі укусу негайно звернутися в травмпункт.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zdd.1september.ru/2007/19/10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929454" y="142852"/>
            <a:ext cx="20859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За сторінками казок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572560" cy="3857652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latin typeface="+mj-lt"/>
              </a:rPr>
              <a:t>Що трапилося із Півником, який повірив Лисиці у казці </a:t>
            </a:r>
            <a:r>
              <a:rPr lang="uk-UA" dirty="0" err="1" smtClean="0">
                <a:latin typeface="+mj-lt"/>
              </a:rPr>
              <a:t>“Про</a:t>
            </a:r>
            <a:r>
              <a:rPr lang="uk-UA" dirty="0" smtClean="0">
                <a:latin typeface="+mj-lt"/>
              </a:rPr>
              <a:t> Котика і </a:t>
            </a:r>
            <a:r>
              <a:rPr lang="uk-UA" dirty="0" err="1" smtClean="0">
                <a:latin typeface="+mj-lt"/>
              </a:rPr>
              <a:t>Півника”</a:t>
            </a:r>
            <a:r>
              <a:rPr lang="uk-UA" dirty="0" smtClean="0">
                <a:latin typeface="+mj-lt"/>
              </a:rPr>
              <a:t>?</a:t>
            </a:r>
          </a:p>
          <a:p>
            <a:r>
              <a:rPr lang="uk-UA" dirty="0" smtClean="0">
                <a:latin typeface="+mj-lt"/>
              </a:rPr>
              <a:t>Що сталося з Колобком, який пішов гуляти </a:t>
            </a:r>
          </a:p>
          <a:p>
            <a:pPr>
              <a:buNone/>
            </a:pPr>
            <a:r>
              <a:rPr lang="uk-UA" dirty="0" smtClean="0">
                <a:latin typeface="+mj-lt"/>
              </a:rPr>
              <a:t>     без дозволу?</a:t>
            </a:r>
          </a:p>
          <a:p>
            <a:r>
              <a:rPr lang="uk-UA" dirty="0" smtClean="0">
                <a:latin typeface="+mj-lt"/>
              </a:rPr>
              <a:t>Назвіть казку, в якій герой замість школи пішов у ляльковий театр? Що з ним трапилось?</a:t>
            </a:r>
          </a:p>
          <a:p>
            <a:r>
              <a:rPr lang="uk-UA" dirty="0" smtClean="0">
                <a:latin typeface="+mj-lt"/>
              </a:rPr>
              <a:t>Якого правила безпеки не знала царівна з </a:t>
            </a:r>
            <a:r>
              <a:rPr lang="uk-UA" dirty="0" err="1" smtClean="0">
                <a:latin typeface="+mj-lt"/>
              </a:rPr>
              <a:t>“Казки</a:t>
            </a:r>
            <a:r>
              <a:rPr lang="uk-UA" dirty="0" smtClean="0">
                <a:latin typeface="+mj-lt"/>
              </a:rPr>
              <a:t> про мертву царівну та сім </a:t>
            </a:r>
            <a:r>
              <a:rPr lang="uk-UA" dirty="0" err="1" smtClean="0">
                <a:latin typeface="+mj-lt"/>
              </a:rPr>
              <a:t>богатирів”</a:t>
            </a:r>
            <a:r>
              <a:rPr lang="uk-UA" dirty="0" smtClean="0">
                <a:latin typeface="+mj-lt"/>
              </a:rPr>
              <a:t> О.Пушкіна?</a:t>
            </a:r>
          </a:p>
          <a:p>
            <a:endParaRPr lang="ru-RU" dirty="0"/>
          </a:p>
        </p:txBody>
      </p:sp>
      <p:pic>
        <p:nvPicPr>
          <p:cNvPr id="4" name="Рисунок 3" descr="Vesely_horovod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85728"/>
            <a:ext cx="947738" cy="1414463"/>
          </a:xfrm>
          <a:prstGeom prst="rect">
            <a:avLst/>
          </a:prstGeom>
          <a:noFill/>
        </p:spPr>
      </p:pic>
      <p:pic>
        <p:nvPicPr>
          <p:cNvPr id="5" name="Рисунок 4" descr="Vesely_horovod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143900" y="0"/>
            <a:ext cx="1000100" cy="1785926"/>
          </a:xfrm>
          <a:prstGeom prst="rect">
            <a:avLst/>
          </a:prstGeom>
          <a:noFill/>
        </p:spPr>
      </p:pic>
      <p:pic>
        <p:nvPicPr>
          <p:cNvPr id="6" name="Рисунок 5" descr="Vesely_horovod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142976" cy="1546464"/>
          </a:xfrm>
          <a:prstGeom prst="rect">
            <a:avLst/>
          </a:prstGeom>
          <a:noFill/>
        </p:spPr>
      </p:pic>
      <p:pic>
        <p:nvPicPr>
          <p:cNvPr id="7" name="Рисунок 6" descr="http://pictures.ucoz.ru/_ph/3/2/957988169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786710" y="2071678"/>
            <a:ext cx="10715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001.radikal.ru/i193/1002/d1/25baaa8591ba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5072074"/>
            <a:ext cx="1385889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www.old-land.ru/kadr/mc7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5072075"/>
            <a:ext cx="20002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4368808"/>
          </a:xfrm>
        </p:spPr>
        <p:txBody>
          <a:bodyPr>
            <a:normAutofit/>
          </a:bodyPr>
          <a:lstStyle/>
          <a:p>
            <a:pPr algn="l"/>
            <a:r>
              <a:rPr lang="uk-UA" sz="2400" b="0" dirty="0" smtClean="0">
                <a:solidFill>
                  <a:schemeClr val="tx1"/>
                </a:solidFill>
                <a:effectLst/>
              </a:rPr>
              <a:t>- Яким був Колобок за характером? </a:t>
            </a:r>
            <a:br>
              <a:rPr lang="uk-UA" sz="2400" b="0" dirty="0" smtClean="0">
                <a:solidFill>
                  <a:schemeClr val="tx1"/>
                </a:solidFill>
                <a:effectLst/>
              </a:rPr>
            </a:br>
            <a:r>
              <a:rPr lang="uk-UA" sz="2400" b="0" dirty="0" smtClean="0">
                <a:solidFill>
                  <a:schemeClr val="tx1"/>
                </a:solidFill>
                <a:effectLst/>
              </a:rPr>
              <a:t>- Чому його з‘їла лисичка? 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uk-UA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uk-UA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uk-UA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uk-UA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uk-UA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uk-UA" sz="2400" i="1" dirty="0" smtClean="0">
                <a:solidFill>
                  <a:srgbClr val="C00000"/>
                </a:solidFill>
                <a:effectLst/>
              </a:rPr>
              <a:t>Висновок. </a:t>
            </a:r>
            <a:r>
              <a:rPr lang="uk-UA" sz="2400" b="0" dirty="0" smtClean="0">
                <a:solidFill>
                  <a:schemeClr val="tx1"/>
                </a:solidFill>
                <a:effectLst/>
              </a:rPr>
              <a:t>Колобок всім звірам розповідав, який він смачний. Діти, а чи можна про все розповідати незнайомим людям?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uk-UA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endParaRPr lang="ru-RU" dirty="0"/>
          </a:p>
        </p:txBody>
      </p:sp>
      <p:pic>
        <p:nvPicPr>
          <p:cNvPr id="5" name="Рисунок 4" descr="Иллюстрации к сказке Колоб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86578" y="3929066"/>
            <a:ext cx="214314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Иллюстрации к сказке Колобо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2143140" cy="270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ллюстрации к сказке Колобо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929066"/>
            <a:ext cx="2071702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Иллюстрации к сказке Колобок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29066"/>
            <a:ext cx="214314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Иллюстрации к сказке Колобок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42852"/>
            <a:ext cx="24288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Детские  картинки и анимашки\Картинки\Картинки-анимация\001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071802" y="1571612"/>
            <a:ext cx="1071579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Admin\Рабочий стол\Лисичка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642918"/>
            <a:ext cx="15716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68346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Робота в парах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663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>
                <a:latin typeface="+mj-lt"/>
              </a:rPr>
              <a:t>Як ти будеш діяти у цих ситуаціях:</a:t>
            </a:r>
          </a:p>
          <a:p>
            <a:pPr>
              <a:buNone/>
            </a:pPr>
            <a:r>
              <a:rPr lang="uk-UA" b="1" dirty="0" smtClean="0">
                <a:latin typeface="+mj-lt"/>
              </a:rPr>
              <a:t>1. Дзвінок у двері.</a:t>
            </a:r>
            <a:endParaRPr lang="ru-RU" dirty="0" smtClean="0">
              <a:latin typeface="+mj-lt"/>
            </a:endParaRPr>
          </a:p>
          <a:p>
            <a:pPr lvl="0">
              <a:buNone/>
            </a:pPr>
            <a:r>
              <a:rPr lang="uk-UA" dirty="0" smtClean="0">
                <a:latin typeface="+mj-lt"/>
              </a:rPr>
              <a:t>- Пожежа! Всі горимо! Відчиняйте двері! Рятуйтесь!</a:t>
            </a: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uk-UA" b="1" dirty="0" smtClean="0">
                <a:latin typeface="+mj-lt"/>
              </a:rPr>
              <a:t>2.  Дзвінок у двері.</a:t>
            </a:r>
            <a:r>
              <a:rPr lang="ru-RU" dirty="0" smtClean="0">
                <a:latin typeface="+mj-lt"/>
              </a:rPr>
              <a:t> </a:t>
            </a:r>
            <a:r>
              <a:rPr lang="uk-UA" dirty="0" smtClean="0">
                <a:latin typeface="+mj-lt"/>
              </a:rPr>
              <a:t>У вічко дверей бачите маленьку гарненьку дівчинку чи хлопчика. Дитина просить попити.</a:t>
            </a:r>
          </a:p>
          <a:p>
            <a:pPr>
              <a:buNone/>
            </a:pPr>
            <a:r>
              <a:rPr lang="uk-UA" dirty="0" smtClean="0">
                <a:latin typeface="+mj-lt"/>
              </a:rPr>
              <a:t>3. </a:t>
            </a:r>
            <a:r>
              <a:rPr lang="uk-UA" b="1" dirty="0" smtClean="0">
                <a:latin typeface="+mj-lt"/>
              </a:rPr>
              <a:t>Телефонний дзвінок. </a:t>
            </a:r>
          </a:p>
          <a:p>
            <a:pPr>
              <a:buNone/>
            </a:pPr>
            <a:r>
              <a:rPr lang="uk-UA" b="1" dirty="0" smtClean="0">
                <a:latin typeface="+mj-lt"/>
              </a:rPr>
              <a:t>- </a:t>
            </a:r>
            <a:r>
              <a:rPr lang="uk-UA" dirty="0" smtClean="0">
                <a:latin typeface="+mj-lt"/>
              </a:rPr>
              <a:t>Я – мамина колега по роботі. Твоя мама нездужає. Я зараз підійду до тебе, візьму для мами в домашній аптечці ліки. Ти хочеш, щоб мама одужала. Відчини двері.</a:t>
            </a:r>
          </a:p>
          <a:p>
            <a:pPr>
              <a:buNone/>
            </a:pPr>
            <a:r>
              <a:rPr lang="uk-UA" dirty="0" smtClean="0">
                <a:latin typeface="+mj-lt"/>
              </a:rPr>
              <a:t>4. Чужа жінка запрошує тебе в гості, обіцяючи дати іграшку, цукерки.</a:t>
            </a:r>
          </a:p>
          <a:p>
            <a:pPr>
              <a:buNone/>
            </a:pPr>
            <a:r>
              <a:rPr lang="uk-UA" dirty="0" smtClean="0">
                <a:latin typeface="+mj-lt"/>
              </a:rPr>
              <a:t>5. На вулиці тебе зустріли хулігани</a:t>
            </a:r>
            <a:r>
              <a:rPr lang="uk-UA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Складіть діалог за малюнками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4"/>
          <p:cNvPicPr>
            <a:picLocks noGrp="1"/>
          </p:cNvPicPr>
          <p:nvPr>
            <p:ph idx="1"/>
          </p:nvPr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1285852" y="928670"/>
            <a:ext cx="30003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6"/>
          <p:cNvPicPr/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 flipH="1">
            <a:off x="5000628" y="928670"/>
            <a:ext cx="30003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"/>
          <p:cNvPicPr/>
          <p:nvPr/>
        </p:nvPicPr>
        <p:blipFill>
          <a:blip r:embed="rId4" cstate="print">
            <a:lum bright="-24000"/>
          </a:blip>
          <a:srcRect/>
          <a:stretch>
            <a:fillRect/>
          </a:stretch>
        </p:blipFill>
        <p:spPr bwMode="auto">
          <a:xfrm flipH="1">
            <a:off x="5000628" y="3786190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5"/>
          <p:cNvPicPr/>
          <p:nvPr/>
        </p:nvPicPr>
        <p:blipFill>
          <a:blip r:embed="rId5" cstate="print">
            <a:lum bright="-24000"/>
          </a:blip>
          <a:srcRect/>
          <a:stretch>
            <a:fillRect/>
          </a:stretch>
        </p:blipFill>
        <p:spPr bwMode="auto">
          <a:xfrm>
            <a:off x="1285852" y="3786190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Твоя безпека залежить від твоєї поведінки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voenoboz.ru/images/stories/sof/010%201995-07-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421481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oenoboz.ru/images/stories/sof/010%201995-07-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857364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oenoboz.ru/images/stories/sof/010%201995-07-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857364"/>
            <a:ext cx="237648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voenoboz.ru/images/stories/sof/010%201995-07-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286256"/>
            <a:ext cx="5143536" cy="203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Admin\Рабочий стол\Буратин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1265976">
            <a:off x="596238" y="1187981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 smtClean="0">
                <a:latin typeface="Arial" charset="0"/>
              </a:rPr>
              <a:t>Презентацію підготувала Кащенко Ірина Петрівна, </a:t>
            </a:r>
          </a:p>
          <a:p>
            <a:pPr algn="ctr">
              <a:defRPr/>
            </a:pPr>
            <a:r>
              <a:rPr lang="uk-UA" sz="2400" dirty="0" smtClean="0">
                <a:latin typeface="Arial" charset="0"/>
              </a:rPr>
              <a:t>вчитель початкових класів Уманської загальноосвітньої школи І-ІІІ ступенів </a:t>
            </a:r>
          </a:p>
          <a:p>
            <a:pPr algn="ctr">
              <a:defRPr/>
            </a:pPr>
            <a:r>
              <a:rPr lang="uk-UA" sz="2400" dirty="0" smtClean="0">
                <a:latin typeface="Arial" charset="0"/>
              </a:rPr>
              <a:t>ім. В.І.</a:t>
            </a:r>
            <a:r>
              <a:rPr lang="uk-UA" sz="2400" dirty="0" err="1" smtClean="0">
                <a:latin typeface="Arial" charset="0"/>
              </a:rPr>
              <a:t>Чуйкова</a:t>
            </a:r>
            <a:endParaRPr lang="ru-RU" sz="2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Содержимое 2"/>
          <p:cNvSpPr>
            <a:spLocks noGrp="1"/>
          </p:cNvSpPr>
          <p:nvPr>
            <p:ph sz="half" idx="1"/>
          </p:nvPr>
        </p:nvSpPr>
        <p:spPr>
          <a:xfrm>
            <a:off x="0" y="5929313"/>
            <a:ext cx="9144000" cy="9286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D50918"/>
                </a:solidFill>
                <a:latin typeface="Arial" pitchFamily="34" charset="0"/>
                <a:cs typeface="Arial" pitchFamily="34" charset="0"/>
              </a:rPr>
              <a:t>Будь </a:t>
            </a:r>
            <a:r>
              <a:rPr lang="ru-RU" dirty="0" err="1" smtClean="0">
                <a:solidFill>
                  <a:srgbClr val="D50918"/>
                </a:solidFill>
                <a:latin typeface="Arial" pitchFamily="34" charset="0"/>
                <a:cs typeface="Arial" pitchFamily="34" charset="0"/>
              </a:rPr>
              <a:t>обережним</a:t>
            </a:r>
            <a:r>
              <a:rPr lang="ru-RU" dirty="0" smtClean="0">
                <a:solidFill>
                  <a:srgbClr val="D50918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D50918"/>
                </a:solidFill>
                <a:latin typeface="Arial" pitchFamily="34" charset="0"/>
                <a:cs typeface="Arial" pitchFamily="34" charset="0"/>
              </a:rPr>
              <a:t>ніколи</a:t>
            </a:r>
            <a:r>
              <a:rPr lang="ru-RU" dirty="0" smtClean="0">
                <a:solidFill>
                  <a:srgbClr val="D50918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dirty="0" err="1" smtClean="0">
                <a:solidFill>
                  <a:srgbClr val="D50918"/>
                </a:solidFill>
                <a:latin typeface="Arial" pitchFamily="34" charset="0"/>
                <a:cs typeface="Arial" pitchFamily="34" charset="0"/>
              </a:rPr>
              <a:t>погоджуйся</a:t>
            </a:r>
            <a:r>
              <a:rPr lang="ru-RU" dirty="0" smtClean="0">
                <a:solidFill>
                  <a:srgbClr val="D50918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 smtClean="0">
                <a:solidFill>
                  <a:srgbClr val="D50918"/>
                </a:solidFill>
                <a:latin typeface="Arial" pitchFamily="34" charset="0"/>
                <a:cs typeface="Arial" pitchFamily="34" charset="0"/>
              </a:rPr>
              <a:t>пропозиції</a:t>
            </a:r>
            <a:r>
              <a:rPr lang="ru-RU" dirty="0" smtClean="0">
                <a:solidFill>
                  <a:srgbClr val="D5091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D50918"/>
                </a:solidFill>
                <a:latin typeface="Arial" pitchFamily="34" charset="0"/>
                <a:cs typeface="Arial" pitchFamily="34" charset="0"/>
              </a:rPr>
              <a:t>незнайомців</a:t>
            </a:r>
            <a:r>
              <a:rPr lang="ru-RU" dirty="0" smtClean="0">
                <a:solidFill>
                  <a:srgbClr val="D50918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642938"/>
            <a:ext cx="6500812" cy="5286375"/>
          </a:xfrm>
        </p:spPr>
      </p:pic>
      <p:sp>
        <p:nvSpPr>
          <p:cNvPr id="9" name="Прямоугольник 8"/>
          <p:cNvSpPr/>
          <p:nvPr/>
        </p:nvSpPr>
        <p:spPr>
          <a:xfrm>
            <a:off x="1785938" y="0"/>
            <a:ext cx="6197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600" b="1" dirty="0">
                <a:solidFill>
                  <a:srgbClr val="D50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Обережно – незнайомець!</a:t>
            </a:r>
            <a:endParaRPr lang="ru-RU" sz="3600" b="1" dirty="0">
              <a:solidFill>
                <a:srgbClr val="D509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Проаналізуй ситуацію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C:\Documents and Settings\Lena\Рабочий стол\подарунок етикет\850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43802" y="0"/>
            <a:ext cx="1500198" cy="17144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071547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uk-UA" dirty="0" smtClean="0"/>
              <a:t> </a:t>
            </a:r>
            <a:r>
              <a:rPr lang="uk-UA" sz="2800" dirty="0" smtClean="0">
                <a:latin typeface="+mj-lt"/>
              </a:rPr>
              <a:t>Підійшов </a:t>
            </a:r>
            <a:r>
              <a:rPr lang="uk-UA" sz="2800" dirty="0">
                <a:latin typeface="+mj-lt"/>
              </a:rPr>
              <a:t>незнайомець і попросив допомогти </a:t>
            </a:r>
            <a:endParaRPr lang="uk-UA" sz="2800" dirty="0" smtClean="0">
              <a:latin typeface="+mj-lt"/>
            </a:endParaRPr>
          </a:p>
          <a:p>
            <a:pPr lvl="0"/>
            <a:r>
              <a:rPr lang="uk-UA" sz="2800" dirty="0" smtClean="0">
                <a:latin typeface="+mj-lt"/>
              </a:rPr>
              <a:t>  знайти котика.</a:t>
            </a:r>
          </a:p>
          <a:p>
            <a:pPr lvl="0"/>
            <a:endParaRPr lang="uk-UA" sz="2800" dirty="0" smtClean="0">
              <a:latin typeface="+mj-lt"/>
            </a:endParaRPr>
          </a:p>
          <a:p>
            <a:pPr lvl="0">
              <a:buFontTx/>
              <a:buChar char="-"/>
            </a:pPr>
            <a:r>
              <a:rPr lang="uk-UA" sz="2800" dirty="0">
                <a:latin typeface="+mj-lt"/>
              </a:rPr>
              <a:t> </a:t>
            </a:r>
            <a:r>
              <a:rPr lang="uk-UA" sz="2800" dirty="0" smtClean="0">
                <a:latin typeface="+mj-lt"/>
              </a:rPr>
              <a:t>Тобі запропонували покататися на машині.</a:t>
            </a:r>
          </a:p>
          <a:p>
            <a:pPr lvl="0"/>
            <a:endParaRPr lang="uk-UA" sz="2800" dirty="0" smtClean="0">
              <a:latin typeface="+mj-lt"/>
            </a:endParaRPr>
          </a:p>
          <a:p>
            <a:pPr lvl="0">
              <a:buFontTx/>
              <a:buChar char="-"/>
            </a:pPr>
            <a:r>
              <a:rPr lang="uk-UA" sz="2800" dirty="0">
                <a:latin typeface="+mj-lt"/>
              </a:rPr>
              <a:t> </a:t>
            </a:r>
            <a:r>
              <a:rPr lang="uk-UA" sz="2800" dirty="0" smtClean="0">
                <a:latin typeface="+mj-lt"/>
              </a:rPr>
              <a:t>Тебе звуть подивитися кіно або мультфільм.</a:t>
            </a:r>
          </a:p>
          <a:p>
            <a:pPr lvl="0"/>
            <a:endParaRPr lang="uk-UA" sz="2800" dirty="0" smtClean="0">
              <a:latin typeface="+mj-lt"/>
            </a:endParaRPr>
          </a:p>
          <a:p>
            <a:pPr lvl="0">
              <a:buFontTx/>
              <a:buChar char="-"/>
            </a:pPr>
            <a:r>
              <a:rPr lang="uk-UA" sz="2800" dirty="0">
                <a:latin typeface="+mj-lt"/>
              </a:rPr>
              <a:t> </a:t>
            </a:r>
            <a:r>
              <a:rPr lang="uk-UA" sz="2800" dirty="0" smtClean="0">
                <a:latin typeface="+mj-lt"/>
              </a:rPr>
              <a:t>Пропонують пограти у нову комп’ютерну гру.</a:t>
            </a:r>
          </a:p>
          <a:p>
            <a:pPr lvl="0">
              <a:buFontTx/>
              <a:buChar char="-"/>
            </a:pPr>
            <a:endParaRPr lang="uk-UA" sz="2800" dirty="0" smtClean="0">
              <a:latin typeface="+mj-lt"/>
            </a:endParaRPr>
          </a:p>
          <a:p>
            <a:pPr lvl="0">
              <a:buFontTx/>
              <a:buChar char="-"/>
            </a:pPr>
            <a:r>
              <a:rPr lang="uk-UA" sz="2800" dirty="0" smtClean="0">
                <a:latin typeface="+mj-lt"/>
              </a:rPr>
              <a:t> Тебе пригощають незнайомці чимось </a:t>
            </a:r>
          </a:p>
          <a:p>
            <a:pPr lvl="0"/>
            <a:r>
              <a:rPr lang="uk-UA" sz="2800" dirty="0" smtClean="0">
                <a:latin typeface="+mj-lt"/>
              </a:rPr>
              <a:t>   смачненьким.</a:t>
            </a:r>
          </a:p>
          <a:p>
            <a:pPr lvl="0"/>
            <a:endParaRPr lang="uk-UA" sz="2800" dirty="0" smtClean="0"/>
          </a:p>
          <a:p>
            <a:pPr lvl="0"/>
            <a:endParaRPr lang="uk-UA" sz="2800" dirty="0" smtClean="0"/>
          </a:p>
          <a:p>
            <a:pPr lvl="0">
              <a:buFontTx/>
              <a:buChar char="-"/>
            </a:pPr>
            <a:endParaRPr lang="ru-RU" dirty="0"/>
          </a:p>
        </p:txBody>
      </p:sp>
      <p:pic>
        <p:nvPicPr>
          <p:cNvPr id="6" name="Рисунок 5" descr="C:\Documents and Settings\Admin\Рабочий стол\Котёнок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357298"/>
            <a:ext cx="1214446" cy="11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ontiac.jpg | Радикал фото - бесплатный хостинг фотографий, фотохостинг, radikal, radikal.u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1677" y="1714488"/>
            <a:ext cx="162232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68795492_1294229385_0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2786058"/>
            <a:ext cx="1357322" cy="1214446"/>
          </a:xfrm>
          <a:prstGeom prst="rect">
            <a:avLst/>
          </a:prstGeom>
          <a:noFill/>
        </p:spPr>
      </p:pic>
      <p:pic>
        <p:nvPicPr>
          <p:cNvPr id="12" name="Рисунок 11" descr="Final Fantas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40" y="4071942"/>
            <a:ext cx="142876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wday.ru/images/docs/i/16509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5429264"/>
            <a:ext cx="15716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294481"/>
            <a:ext cx="864396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Mangal" pitchFamily="2"/>
              </a:rPr>
              <a:t>Дуже рада наша Ната,що її рідненький тато</a:t>
            </a:r>
            <a:endParaRPr kumimoji="0" lang="ru-RU" sz="28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Mangal" pitchFamily="2"/>
              </a:rPr>
              <a:t>Вже купив магнітофон, 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Mangal" pitchFamily="2"/>
              </a:rPr>
              <a:t>відік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Mangal" pitchFamily="2"/>
              </a:rPr>
              <a:t>, «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Mangal" pitchFamily="2"/>
              </a:rPr>
              <a:t>супертелефон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Mangal" pitchFamily="2"/>
              </a:rPr>
              <a:t>»</a:t>
            </a:r>
            <a:endParaRPr kumimoji="0" lang="ru-RU" sz="28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Mangal" pitchFamily="2"/>
              </a:rPr>
              <a:t>І комп‘ютер, і годинник ще й новенький холодильник.</a:t>
            </a:r>
            <a:endParaRPr kumimoji="0" lang="ru-RU" sz="28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Mangal" pitchFamily="2"/>
              </a:rPr>
              <a:t>Дівчинка до подруг милих полетіла, як на крилах.</a:t>
            </a:r>
            <a:endParaRPr kumimoji="0" lang="ru-RU" sz="28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Mangal" pitchFamily="2"/>
              </a:rPr>
              <a:t>Щоб швиденько у дворі розповісти дітворі,</a:t>
            </a:r>
            <a:endParaRPr kumimoji="0" lang="ru-RU" sz="28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Mangal" pitchFamily="2"/>
              </a:rPr>
              <a:t>І дорослим, і малечі про такі чудові речі…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Mangal" pitchFamily="2"/>
              </a:rPr>
              <a:t>Злодії не зволікали: того ж дня їх обікрали.</a:t>
            </a:r>
            <a:endParaRPr kumimoji="0" lang="ru-RU" sz="28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Mangal" pitchFamily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dirty="0" smtClean="0">
                <a:latin typeface="Calibri" pitchFamily="34" charset="0"/>
                <a:ea typeface="Times New Roman" pitchFamily="18" charset="0"/>
                <a:cs typeface="Mangal" pitchFamily="2"/>
              </a:rPr>
              <a:t>- Я</a:t>
            </a:r>
            <a:r>
              <a:rPr kumimoji="0" lang="uk-UA" sz="2800" b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Mangal" pitchFamily="2"/>
              </a:rPr>
              <a:t>кий висновок із цього можемо зробити для себе?</a:t>
            </a:r>
            <a:endParaRPr kumimoji="0" lang="ru-RU" sz="28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6000768"/>
            <a:ext cx="8224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Mangal" pitchFamily="2"/>
              </a:rPr>
              <a:t>Не розповідай, що вдома є цінні речі і гроші.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Samsung S5660 Galaxy Gio Dark Silv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429132"/>
            <a:ext cx="819150" cy="143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r.all.biz/img/fr/catalog/3734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500570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goldman.at.ua/_ph/3/2/1337856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572008"/>
            <a:ext cx="17859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goldman.at.ua/_ph/1/2/6079932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572008"/>
            <a:ext cx="1643074" cy="122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[VPC-L21S1R/B] Ноутбук SONY  &lt;VPC-L21S1R/B&gt; Черный Core i7-2630QM (2), 24&quot; Full HD (1920*1080), 8Gb(2), 2000Gb, BlueRay, GT 540M 1Gb, camera, HDMI, WiFi, BT, W7HP 64, MultiToch Screen, Wireless KB&amp;Mous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428992" y="4572008"/>
            <a:ext cx="14287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6543692" cy="1011222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   Порадник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001156" cy="564357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latin typeface="+mj-lt"/>
              </a:rPr>
              <a:t>Запам’ятайте, дорослі повинні звертатися </a:t>
            </a:r>
          </a:p>
          <a:p>
            <a:pPr>
              <a:buNone/>
            </a:pPr>
            <a:r>
              <a:rPr lang="uk-UA" dirty="0" smtClean="0">
                <a:latin typeface="+mj-lt"/>
              </a:rPr>
              <a:t>     по допомогу до дорослих, а не до дітей.</a:t>
            </a:r>
          </a:p>
          <a:p>
            <a:r>
              <a:rPr lang="uk-UA" dirty="0" smtClean="0">
                <a:latin typeface="+mj-lt"/>
              </a:rPr>
              <a:t>Найкраще – взагалі не говорити з незнайомцями або ввічливо сказати: </a:t>
            </a:r>
            <a:r>
              <a:rPr lang="uk-UA" dirty="0" err="1" smtClean="0">
                <a:latin typeface="+mj-lt"/>
              </a:rPr>
              <a:t>“Вибачте</a:t>
            </a:r>
            <a:r>
              <a:rPr lang="uk-UA" dirty="0" smtClean="0">
                <a:latin typeface="+mj-lt"/>
              </a:rPr>
              <a:t>, я вам не зможу допомогти, я вас не </a:t>
            </a:r>
            <a:r>
              <a:rPr lang="uk-UA" dirty="0" err="1" smtClean="0">
                <a:latin typeface="+mj-lt"/>
              </a:rPr>
              <a:t>знаю”</a:t>
            </a:r>
            <a:r>
              <a:rPr lang="uk-UA" dirty="0" smtClean="0">
                <a:latin typeface="+mj-lt"/>
              </a:rPr>
              <a:t> – і швидко відійти або відбігти.</a:t>
            </a:r>
          </a:p>
          <a:p>
            <a:r>
              <a:rPr lang="uk-UA" dirty="0" smtClean="0">
                <a:latin typeface="+mj-lt"/>
              </a:rPr>
              <a:t>Гуляти краще з друзями.</a:t>
            </a:r>
          </a:p>
          <a:p>
            <a:r>
              <a:rPr lang="uk-UA" dirty="0" smtClean="0">
                <a:latin typeface="+mj-lt"/>
              </a:rPr>
              <a:t>Якщо людина здається вам підозрілою, небезпечною, перейдіть на інший бік вулиці.</a:t>
            </a:r>
          </a:p>
          <a:p>
            <a:r>
              <a:rPr lang="uk-UA" dirty="0" smtClean="0">
                <a:latin typeface="+mj-lt"/>
              </a:rPr>
              <a:t>Частіше прислухайтеся до свого внутрішнього </a:t>
            </a:r>
            <a:r>
              <a:rPr lang="uk-UA" dirty="0" err="1" smtClean="0">
                <a:latin typeface="+mj-lt"/>
              </a:rPr>
              <a:t>“сигналу</a:t>
            </a:r>
            <a:r>
              <a:rPr lang="uk-UA" dirty="0" smtClean="0">
                <a:latin typeface="+mj-lt"/>
              </a:rPr>
              <a:t> </a:t>
            </a:r>
            <a:r>
              <a:rPr lang="uk-UA" dirty="0" err="1" smtClean="0">
                <a:latin typeface="+mj-lt"/>
              </a:rPr>
              <a:t>небезпеки”</a:t>
            </a:r>
            <a:r>
              <a:rPr lang="uk-UA" dirty="0" smtClean="0">
                <a:latin typeface="+mj-lt"/>
              </a:rPr>
              <a:t>.</a:t>
            </a:r>
          </a:p>
          <a:p>
            <a:r>
              <a:rPr lang="uk-UA" dirty="0" smtClean="0">
                <a:latin typeface="+mj-lt"/>
              </a:rPr>
              <a:t>Якщо раптом хтось тягне вас за собою – виривайтеся, кусайтеся, кричіть. 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 descr="http://www.baby.ru/storage/2/9/2/4/94489.32003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0"/>
            <a:ext cx="214310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Закон “НЕ”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709160"/>
          </a:xfrm>
        </p:spPr>
        <p:txBody>
          <a:bodyPr/>
          <a:lstStyle/>
          <a:p>
            <a:r>
              <a:rPr lang="uk-UA" dirty="0" smtClean="0">
                <a:latin typeface="+mj-lt"/>
              </a:rPr>
              <a:t>Не розмовляй з незнайомцями;</a:t>
            </a:r>
          </a:p>
          <a:p>
            <a:pPr>
              <a:buNone/>
            </a:pPr>
            <a:endParaRPr lang="uk-UA" dirty="0" smtClean="0">
              <a:latin typeface="+mj-lt"/>
            </a:endParaRPr>
          </a:p>
          <a:p>
            <a:r>
              <a:rPr lang="uk-UA" dirty="0" smtClean="0">
                <a:latin typeface="+mj-lt"/>
              </a:rPr>
              <a:t>не сідай в машину до людей, яких ти не знаєш;</a:t>
            </a:r>
          </a:p>
          <a:p>
            <a:pPr>
              <a:buNone/>
            </a:pPr>
            <a:endParaRPr lang="uk-UA" dirty="0" smtClean="0">
              <a:latin typeface="+mj-lt"/>
            </a:endParaRPr>
          </a:p>
          <a:p>
            <a:r>
              <a:rPr lang="uk-UA" dirty="0" smtClean="0">
                <a:latin typeface="+mj-lt"/>
              </a:rPr>
              <a:t>не грайся дорогою зі школи додому;</a:t>
            </a:r>
          </a:p>
          <a:p>
            <a:pPr>
              <a:buNone/>
            </a:pPr>
            <a:endParaRPr lang="uk-UA" dirty="0" smtClean="0">
              <a:latin typeface="+mj-lt"/>
            </a:endParaRPr>
          </a:p>
          <a:p>
            <a:r>
              <a:rPr lang="uk-UA" dirty="0" smtClean="0">
                <a:latin typeface="+mj-lt"/>
              </a:rPr>
              <a:t>не гуляй з настанням темряви.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 descr="malch8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643314"/>
            <a:ext cx="1571636" cy="134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fotoramochki.com/personaj/clipart-1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15206" y="1500174"/>
            <a:ext cx="1785949" cy="1392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Анимашки Дет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857232"/>
            <a:ext cx="1214446" cy="173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rotected.com.ua/wp-content/uploads/2011/02/huligan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1" y="5143512"/>
            <a:ext cx="1714512" cy="13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Mangal" pitchFamily="2"/>
              </a:rPr>
              <a:t>                       Якщо ти граєшся на вулиці: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-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постара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й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ся, щоб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тво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ї ігри проходили на очах батьків або родичів;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- якщо ти хочеш піти у сусідній двір, ти повинен обов'язково попередити батьків, куди, з ким ти йдеш і у скільки повернешся;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- якщо ти з друзями граєшся у хованки,  не використовуй при цьому   машини, які  стоять, підвали,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 кущі,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безлюдні місця та ін.;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- якщо тобі здалося, що за тобою йдуть - перейди на інший бік дороги, зайди в магазин, на автобусну зупинку, звернися до будь-якої дорослої людини;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Mangal" pitchFamily="2"/>
              </a:rPr>
              <a:t>- якщо ти десь затримався,  попроси батьків зустріти тебе біля метро або автобуса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Mangal" pitchFamily="2"/>
              </a:rPr>
              <a:t>, уникай ходити через парк або ліс.</a:t>
            </a:r>
            <a:endParaRPr kumimoji="0" lang="uk-UA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5" name="Рисунок 4" descr="Безопасность ребенка на улиц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286256"/>
            <a:ext cx="150019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baby.ru/storage/2/9/2/4/94489.32017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357694"/>
            <a:ext cx="1428760" cy="233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езопасность ребенка на улиц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786322"/>
            <a:ext cx="1857388" cy="18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-fotki.yandex.ru/get/4705/olg-starkova.b/0_60cbf_43094615_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857760"/>
            <a:ext cx="1937500" cy="183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-fotki.yandex.ru/get/5806/vyastrebov.2e/0_46d11_149ad56c_L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4857760"/>
            <a:ext cx="1892394" cy="183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707233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  <a:effectLst/>
              </a:rPr>
              <a:t>Основні правила розмови по телефону з незнайомцями: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pic>
        <p:nvPicPr>
          <p:cNvPr id="4" name="Содержимое 3" descr="F:\рисунки\картинки\child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0628" y="4786322"/>
            <a:ext cx="12858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071678"/>
            <a:ext cx="8360879" cy="3877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Tx/>
              <a:buChar char="-"/>
            </a:pPr>
            <a:r>
              <a:rPr lang="uk-UA" sz="3200" dirty="0" smtClean="0">
                <a:latin typeface="+mj-lt"/>
              </a:rPr>
              <a:t> не називай свого ім</a:t>
            </a:r>
            <a:r>
              <a:rPr lang="uk-UA" sz="3200" dirty="0" smtClean="0"/>
              <a:t>’</a:t>
            </a:r>
            <a:r>
              <a:rPr lang="uk-UA" sz="3200" dirty="0" smtClean="0">
                <a:latin typeface="+mj-lt"/>
              </a:rPr>
              <a:t>я, прізвища;</a:t>
            </a:r>
          </a:p>
          <a:p>
            <a:pPr lvl="0">
              <a:buFontTx/>
              <a:buChar char="-"/>
            </a:pPr>
            <a:r>
              <a:rPr lang="uk-UA" sz="3200" dirty="0" smtClean="0">
                <a:latin typeface="+mj-lt"/>
              </a:rPr>
              <a:t> не </a:t>
            </a:r>
            <a:r>
              <a:rPr lang="uk-UA" sz="3200" dirty="0">
                <a:latin typeface="+mj-lt"/>
              </a:rPr>
              <a:t>називай </a:t>
            </a:r>
            <a:r>
              <a:rPr lang="uk-UA" sz="3200" dirty="0" smtClean="0">
                <a:latin typeface="+mj-lt"/>
              </a:rPr>
              <a:t>домашню адресу;</a:t>
            </a:r>
          </a:p>
          <a:p>
            <a:pPr lvl="0">
              <a:buFontTx/>
              <a:buChar char="-"/>
            </a:pPr>
            <a:r>
              <a:rPr lang="uk-UA" sz="3200" dirty="0" smtClean="0">
                <a:latin typeface="+mj-lt"/>
              </a:rPr>
              <a:t> ніколи не називай номер свого телефону;</a:t>
            </a:r>
          </a:p>
          <a:p>
            <a:pPr lvl="0">
              <a:buFontTx/>
              <a:buChar char="-"/>
            </a:pPr>
            <a:r>
              <a:rPr lang="uk-UA" sz="3200" dirty="0">
                <a:latin typeface="+mj-lt"/>
              </a:rPr>
              <a:t> </a:t>
            </a:r>
            <a:r>
              <a:rPr lang="uk-UA" sz="3200" dirty="0" smtClean="0">
                <a:latin typeface="+mj-lt"/>
              </a:rPr>
              <a:t>не розмовляй з незнайомцями довго, </a:t>
            </a:r>
          </a:p>
          <a:p>
            <a:pPr lvl="0"/>
            <a:r>
              <a:rPr lang="uk-UA" sz="3200" dirty="0" smtClean="0">
                <a:latin typeface="+mj-lt"/>
              </a:rPr>
              <a:t>  тим більше не говори, що батьків немає </a:t>
            </a:r>
          </a:p>
          <a:p>
            <a:pPr lvl="0"/>
            <a:r>
              <a:rPr lang="uk-UA" sz="3200" dirty="0" smtClean="0">
                <a:latin typeface="+mj-lt"/>
              </a:rPr>
              <a:t>  вдома.</a:t>
            </a:r>
            <a:endParaRPr lang="uk-UA" dirty="0" smtClean="0">
              <a:latin typeface="+mj-lt"/>
            </a:endParaRPr>
          </a:p>
          <a:p>
            <a:pPr lvl="0">
              <a:buFontTx/>
              <a:buChar char="-"/>
            </a:pPr>
            <a:endParaRPr lang="uk-UA" dirty="0" smtClean="0">
              <a:latin typeface="+mj-lt"/>
            </a:endParaRPr>
          </a:p>
          <a:p>
            <a:pPr lvl="0">
              <a:buFontTx/>
              <a:buChar char="-"/>
            </a:pPr>
            <a:endParaRPr lang="uk-UA" dirty="0" smtClean="0">
              <a:latin typeface="+mj-lt"/>
            </a:endParaRPr>
          </a:p>
          <a:p>
            <a:pPr lvl="0">
              <a:buFontTx/>
              <a:buChar char="-"/>
            </a:pPr>
            <a:endParaRPr lang="ru-RU" dirty="0">
              <a:latin typeface="+mj-lt"/>
            </a:endParaRPr>
          </a:p>
        </p:txBody>
      </p:sp>
      <p:pic>
        <p:nvPicPr>
          <p:cNvPr id="6" name="Рисунок 5" descr="мобильный телефо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51648" y="0"/>
            <a:ext cx="209235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рисунки\картинки\child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00364" y="4786322"/>
            <a:ext cx="12858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Якщо ви заблукали…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7786710" cy="4709160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latin typeface="+mj-lt"/>
              </a:rPr>
              <a:t>В магазині. </a:t>
            </a:r>
            <a:r>
              <a:rPr lang="uk-UA" dirty="0" smtClean="0">
                <a:latin typeface="+mj-lt"/>
              </a:rPr>
              <a:t>Потрібно підійти до касира чи продавця і сказати, що ви загубились.</a:t>
            </a:r>
          </a:p>
          <a:p>
            <a:pPr>
              <a:buNone/>
            </a:pPr>
            <a:endParaRPr lang="uk-UA" dirty="0" smtClean="0">
              <a:latin typeface="+mj-lt"/>
            </a:endParaRPr>
          </a:p>
          <a:p>
            <a:r>
              <a:rPr lang="uk-UA" b="1" dirty="0" smtClean="0">
                <a:latin typeface="+mj-lt"/>
              </a:rPr>
              <a:t>В театрі або музеї. </a:t>
            </a:r>
            <a:r>
              <a:rPr lang="uk-UA" dirty="0" smtClean="0">
                <a:latin typeface="+mj-lt"/>
              </a:rPr>
              <a:t>Підійти до адміністратора, чергового, людини, яка продає квитки.</a:t>
            </a:r>
          </a:p>
          <a:p>
            <a:pPr>
              <a:buNone/>
            </a:pPr>
            <a:endParaRPr lang="uk-UA" dirty="0" smtClean="0">
              <a:latin typeface="+mj-lt"/>
            </a:endParaRPr>
          </a:p>
          <a:p>
            <a:r>
              <a:rPr lang="uk-UA" b="1" dirty="0" smtClean="0">
                <a:latin typeface="+mj-lt"/>
              </a:rPr>
              <a:t>В  метро. </a:t>
            </a:r>
            <a:r>
              <a:rPr lang="uk-UA" dirty="0" smtClean="0">
                <a:latin typeface="+mj-lt"/>
              </a:rPr>
              <a:t>Звернутися до чергового по станції або до чергового біля ескалатора.</a:t>
            </a:r>
          </a:p>
          <a:p>
            <a:pPr>
              <a:buNone/>
            </a:pPr>
            <a:endParaRPr lang="uk-UA" dirty="0" smtClean="0">
              <a:latin typeface="+mj-lt"/>
            </a:endParaRPr>
          </a:p>
          <a:p>
            <a:r>
              <a:rPr lang="uk-UA" b="1" dirty="0" smtClean="0">
                <a:latin typeface="+mj-lt"/>
              </a:rPr>
              <a:t>На вулиці</a:t>
            </a:r>
            <a:r>
              <a:rPr lang="uk-UA" dirty="0" smtClean="0">
                <a:latin typeface="+mj-lt"/>
              </a:rPr>
              <a:t>. Попросити допомоги </a:t>
            </a:r>
          </a:p>
          <a:p>
            <a:pPr>
              <a:buNone/>
            </a:pPr>
            <a:r>
              <a:rPr lang="uk-UA" dirty="0" smtClean="0">
                <a:latin typeface="+mj-lt"/>
              </a:rPr>
              <a:t>     у міліціонера.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http://etuket.com/uploads/posts/2010-01/1264465893_vagon_neva_5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143380"/>
            <a:ext cx="151314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5801/sapozhnik-1.64/0_49668_4eb2f9ec_XX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071546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-fotki.yandex.ru/get/2/varpshenichnaya.0/0_1a48_95d48716_X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571744"/>
            <a:ext cx="157163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075.radikal.ru/1002/cd/a933dc372f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5357826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</TotalTime>
  <Words>845</Words>
  <Application>Microsoft Office PowerPoint</Application>
  <PresentationFormat>Экран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Book Antiqua</vt:lpstr>
      <vt:lpstr>Calibri</vt:lpstr>
      <vt:lpstr>Lucida Sans</vt:lpstr>
      <vt:lpstr>Mangal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Проаналізуй ситуацію</vt:lpstr>
      <vt:lpstr>Презентация PowerPoint</vt:lpstr>
      <vt:lpstr>   Порадник</vt:lpstr>
      <vt:lpstr>Закон “НЕ”</vt:lpstr>
      <vt:lpstr>Презентация PowerPoint</vt:lpstr>
      <vt:lpstr>Основні правила розмови по телефону з незнайомцями:</vt:lpstr>
      <vt:lpstr>Якщо ви заблукали…</vt:lpstr>
      <vt:lpstr>Завжди памятай:</vt:lpstr>
      <vt:lpstr>Спілкування з тваринами</vt:lpstr>
      <vt:lpstr>   У разі нападу собаки слід:   • розвернутися до собаки боком і голосно  віддати кілька команд («Фу!», «Не можна!",  "Сидіти!", "Лежати!");  • не роблячи різких рухів, покликати господаря (якщо він недалеко);  • якщо поруч нікого немає, негайно йти від собаки, не прискорюючи руху;  • не можна кричати, махати руками, кидати каміння і палиці, дивитися собаці в очі;  • якщо собака готується до стрибка (присідає), треба притиснути підборіддя до грудей та виставити вперед лікті;  • в разі укусу негайно звернутися в травмпункт. </vt:lpstr>
      <vt:lpstr>За сторінками казок</vt:lpstr>
      <vt:lpstr>- Яким був Колобок за характером?  - Чому його з‘їла лисичка?      Висновок. Колобок всім звірам розповідав, який він смачний. Діти, а чи можна про все розповідати незнайомим людям? </vt:lpstr>
      <vt:lpstr>Робота в парах</vt:lpstr>
      <vt:lpstr>Складіть діалог за малюнками</vt:lpstr>
      <vt:lpstr>Твоя безпека залежить від твоєї поведінки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ПК</cp:lastModifiedBy>
  <cp:revision>80</cp:revision>
  <dcterms:created xsi:type="dcterms:W3CDTF">2011-08-09T16:52:23Z</dcterms:created>
  <dcterms:modified xsi:type="dcterms:W3CDTF">2022-02-14T15:48:03Z</dcterms:modified>
</cp:coreProperties>
</file>