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86" r:id="rId4"/>
    <p:sldId id="285" r:id="rId5"/>
    <p:sldId id="280" r:id="rId6"/>
    <p:sldId id="281" r:id="rId7"/>
    <p:sldId id="287" r:id="rId8"/>
    <p:sldId id="288" r:id="rId9"/>
    <p:sldId id="290" r:id="rId10"/>
    <p:sldId id="291" r:id="rId11"/>
    <p:sldId id="293" r:id="rId12"/>
    <p:sldId id="294" r:id="rId13"/>
    <p:sldId id="295" r:id="rId14"/>
    <p:sldId id="296" r:id="rId15"/>
    <p:sldId id="289" r:id="rId16"/>
    <p:sldId id="297" r:id="rId17"/>
    <p:sldId id="267" r:id="rId18"/>
    <p:sldId id="298" r:id="rId19"/>
    <p:sldId id="268" r:id="rId20"/>
    <p:sldId id="276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28604"/>
            <a:ext cx="6172200" cy="3576460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chemeClr val="accent3">
                    <a:lumMod val="75000"/>
                  </a:schemeClr>
                </a:solidFill>
              </a:rPr>
              <a:t>Мохи,  їх  будова,</a:t>
            </a:r>
            <a:br>
              <a:rPr lang="uk-UA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4400" dirty="0" smtClean="0">
                <a:solidFill>
                  <a:schemeClr val="accent3">
                    <a:lumMod val="75000"/>
                  </a:schemeClr>
                </a:solidFill>
              </a:rPr>
              <a:t>різноманітність, розмноження,  значення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6  клас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Мох  зозулин  льон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8074" y="2444371"/>
            <a:ext cx="2895851" cy="288365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b="1" dirty="0" smtClean="0"/>
              <a:t>Складові частини </a:t>
            </a:r>
            <a:r>
              <a:rPr lang="uk-UA" sz="2000" b="1" dirty="0" err="1" smtClean="0"/>
              <a:t>гаметофіта</a:t>
            </a:r>
            <a:r>
              <a:rPr lang="uk-UA" sz="2000" b="1" dirty="0" smtClean="0"/>
              <a:t>: </a:t>
            </a:r>
            <a:r>
              <a:rPr lang="uk-UA" sz="2000" dirty="0" smtClean="0"/>
              <a:t>стебло, листки, ризоїди, антеридії із сперматозоїдами, архегонії із яйцеклітинами.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b="1" dirty="0" smtClean="0"/>
              <a:t>Складові частини спорофіта: </a:t>
            </a:r>
            <a:r>
              <a:rPr lang="uk-UA" sz="2000" dirty="0" smtClean="0"/>
              <a:t>стопа </a:t>
            </a:r>
            <a:r>
              <a:rPr lang="uk-UA" sz="2000" dirty="0" err="1" smtClean="0"/>
              <a:t>гаусторія</a:t>
            </a:r>
            <a:r>
              <a:rPr lang="uk-UA" sz="2000" dirty="0" smtClean="0"/>
              <a:t>, ніжка, коробочка із спорами.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Коробочка нагадує пташку зозулю, що колишеться на стеблині льону. Тому рослину називають зозулин льон.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75155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lang="uk-UA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І.  </a:t>
            </a:r>
            <a:r>
              <a:rPr lang="uk-UA" sz="2800" b="1" dirty="0" smtClean="0">
                <a:solidFill>
                  <a:srgbClr val="C00000"/>
                </a:solidFill>
              </a:rPr>
              <a:t>Розмноження  мохів  на  прикладі  зозулиного  льону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1.   У коробочці  утворюються спорангії. У них дозрівають спори.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2.  Коробочка відкривається і спори потрапляють  у вологий </a:t>
            </a:r>
            <a:r>
              <a:rPr lang="uk-UA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ґрунт. Там вони проростають. При цьому утворюється нитка протонема.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43608" y="2420888"/>
            <a:ext cx="525658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5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Розмноження  моху  зозулин  льон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3.  На протонемі  формуються  чоловічий  і  жіночий  </a:t>
            </a:r>
            <a:r>
              <a:rPr lang="uk-UA" sz="2000" dirty="0" err="1" smtClean="0">
                <a:solidFill>
                  <a:schemeClr val="tx1"/>
                </a:solidFill>
              </a:rPr>
              <a:t>гаметофіт</a:t>
            </a:r>
            <a:r>
              <a:rPr lang="uk-UA" sz="2000" dirty="0" smtClean="0">
                <a:solidFill>
                  <a:schemeClr val="tx1"/>
                </a:solidFill>
              </a:rPr>
              <a:t>. 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4.  На чоловічому </a:t>
            </a:r>
            <a:r>
              <a:rPr lang="uk-UA" sz="2000" dirty="0" err="1" smtClean="0">
                <a:solidFill>
                  <a:schemeClr val="tx1"/>
                </a:solidFill>
              </a:rPr>
              <a:t>гаметофіті</a:t>
            </a:r>
            <a:r>
              <a:rPr lang="uk-UA" sz="2000" dirty="0" smtClean="0">
                <a:solidFill>
                  <a:schemeClr val="tx1"/>
                </a:solidFill>
              </a:rPr>
              <a:t> утворюються антеридії із сперматозоїдами. На жіночому </a:t>
            </a:r>
            <a:r>
              <a:rPr lang="uk-UA" sz="2000" dirty="0" err="1" smtClean="0">
                <a:solidFill>
                  <a:schemeClr val="tx1"/>
                </a:solidFill>
              </a:rPr>
              <a:t>гаметофіті</a:t>
            </a:r>
            <a:r>
              <a:rPr lang="uk-UA" sz="2000" dirty="0" smtClean="0">
                <a:solidFill>
                  <a:schemeClr val="tx1"/>
                </a:solidFill>
              </a:rPr>
              <a:t> – архегонії із яйцеклітинами.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63396" y="2019061"/>
            <a:ext cx="5255207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57018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</a:rPr>
              <a:t>Розмноження  моху  зозулин  </a:t>
            </a:r>
            <a:r>
              <a:rPr lang="uk-UA" sz="2800" b="1" dirty="0" smtClean="0">
                <a:solidFill>
                  <a:srgbClr val="C00000"/>
                </a:solidFill>
              </a:rPr>
              <a:t>льон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5.  В присутності води яйцеклітина і сперматозоїд зливаються. Утворюється  клітина зигота.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6.  Із зиготи розвивається спорофіт.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60348" y="2019061"/>
            <a:ext cx="5261304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lang="uk-UA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ІІ.  </a:t>
            </a:r>
            <a:r>
              <a:rPr lang="uk-UA" b="1" dirty="0" smtClean="0">
                <a:solidFill>
                  <a:srgbClr val="C00000"/>
                </a:solidFill>
              </a:rPr>
              <a:t>Мох  сфагнум (білий  мох)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512973"/>
            <a:ext cx="3657600" cy="274645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70375" y="2514171"/>
            <a:ext cx="3657600" cy="27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Внутрішня  будова 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800" b="1" dirty="0" smtClean="0">
                <a:solidFill>
                  <a:srgbClr val="C00000"/>
                </a:solidFill>
              </a:rPr>
              <a:t> моху  </a:t>
            </a:r>
            <a:r>
              <a:rPr lang="uk-UA" sz="2800" b="1" dirty="0" err="1" smtClean="0">
                <a:solidFill>
                  <a:srgbClr val="C00000"/>
                </a:solidFill>
              </a:rPr>
              <a:t>сфагнума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214748"/>
            <a:ext cx="3657600" cy="334290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 У живих клітинах містяться хлоропласти з хлорофілом. У них проходить процес фотосинтезу.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У мертвих клітинах накопичується вода.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36708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Коли  мертві  клітини  втрачають  воду,  то  мох  досить  сильно  висихає, втрачає  всі  ознаки  життя. При попаданні у вологе  середовище  він  знову оживає.</a:t>
            </a:r>
            <a:endParaRPr lang="uk-UA" sz="20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854608"/>
            <a:ext cx="3657600" cy="206318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85390" y="1600200"/>
            <a:ext cx="342757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Сфагнум  </a:t>
            </a:r>
            <a:r>
              <a:rPr lang="ru-RU" sz="2000" b="1" dirty="0" err="1" smtClean="0">
                <a:solidFill>
                  <a:srgbClr val="C00000"/>
                </a:solidFill>
              </a:rPr>
              <a:t>виробляє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речовини</a:t>
            </a:r>
            <a:r>
              <a:rPr lang="ru-RU" sz="2000" b="1" dirty="0" smtClean="0">
                <a:solidFill>
                  <a:srgbClr val="C00000"/>
                </a:solidFill>
              </a:rPr>
              <a:t>,  </a:t>
            </a:r>
            <a:r>
              <a:rPr lang="ru-RU" sz="2000" b="1" dirty="0" err="1" smtClean="0">
                <a:solidFill>
                  <a:srgbClr val="C00000"/>
                </a:solidFill>
              </a:rPr>
              <a:t>що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знищують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бактерії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гниття</a:t>
            </a:r>
            <a:r>
              <a:rPr lang="ru-RU" sz="2000" b="1" dirty="0" smtClean="0">
                <a:solidFill>
                  <a:srgbClr val="C00000"/>
                </a:solidFill>
              </a:rPr>
              <a:t>. Тому  часто  у  </a:t>
            </a:r>
            <a:r>
              <a:rPr lang="ru-RU" sz="2000" b="1" dirty="0" err="1" smtClean="0">
                <a:solidFill>
                  <a:srgbClr val="C00000"/>
                </a:solidFill>
              </a:rPr>
              <a:t>ньому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вирощують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кімнатні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41917" y="1600200"/>
            <a:ext cx="6498166" cy="48736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7968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Значення  сфагнуму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33700"/>
            <a:ext cx="3657600" cy="27432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71975" y="3015515"/>
            <a:ext cx="3657600" cy="257957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Пророщування  цибулі  у  сфагнумі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Розмноження  орхідеї  у  сфагнумі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Мох  сфагнум - мульча </a:t>
            </a:r>
            <a:b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під  час  вирощування  культурних  рослин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ÐÐ¾Ñ - ÑÑÐ°Ð³Ð½ÑÐ¼, Ð¼Ð¾Ñ Ð»ÐµÑÐ½Ð¾Ð¹ Ð±Ð¾Ð»Ð¾ÑÐ½ÑÐ¹ - Ð±ÐµÑÐ¿Ð»Ð°ÑÐ½Ð°Ñ Ð¾ÑÐ³Ð°Ð½Ð¸ÑÐµÑÐºÐ°Ñ Ð¼ÑÐ»ÑÑÐ°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6538" y="1600200"/>
            <a:ext cx="6768924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2780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І.  Поширення  мохів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96952"/>
            <a:ext cx="3657600" cy="237626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Водяний   мох  </a:t>
            </a:r>
            <a:r>
              <a:rPr lang="uk-UA" dirty="0" err="1" smtClean="0"/>
              <a:t>фонтиналіс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1052736"/>
            <a:ext cx="3657600" cy="1728192"/>
          </a:xfrm>
        </p:spPr>
        <p:txBody>
          <a:bodyPr/>
          <a:lstStyle/>
          <a:p>
            <a:pPr algn="just"/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371975" y="2924944"/>
            <a:ext cx="3657600" cy="3672408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smtClean="0"/>
              <a:t>Зустрічаються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тропіків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полярних</a:t>
            </a:r>
            <a:r>
              <a:rPr lang="ru-RU" sz="2000" dirty="0" smtClean="0"/>
              <a:t> областей, але </a:t>
            </a:r>
            <a:r>
              <a:rPr lang="ru-RU" sz="2000" dirty="0" err="1" smtClean="0"/>
              <a:t>нерівномірно</a:t>
            </a:r>
            <a:r>
              <a:rPr lang="ru-RU" sz="2000" dirty="0" smtClean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smtClean="0"/>
              <a:t>У </a:t>
            </a:r>
            <a:r>
              <a:rPr lang="ru-RU" sz="2000" dirty="0" err="1" smtClean="0"/>
              <a:t>тропіках</a:t>
            </a:r>
            <a:r>
              <a:rPr lang="ru-RU" sz="2000" dirty="0" smtClean="0"/>
              <a:t> </a:t>
            </a:r>
            <a:r>
              <a:rPr lang="ru-RU" sz="2000" dirty="0" err="1" smtClean="0"/>
              <a:t>ростуть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в горах.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err="1" smtClean="0"/>
              <a:t>Можуть</a:t>
            </a:r>
            <a:r>
              <a:rPr lang="ru-RU" sz="2000" dirty="0" smtClean="0"/>
              <a:t> вести </a:t>
            </a:r>
            <a:r>
              <a:rPr lang="ru-RU" sz="2000" b="1" dirty="0" err="1" smtClean="0"/>
              <a:t>епіфітний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спосіб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життя</a:t>
            </a:r>
            <a:r>
              <a:rPr lang="ru-RU" sz="2000" dirty="0" smtClean="0"/>
              <a:t> –  </a:t>
            </a:r>
            <a:r>
              <a:rPr lang="ru-RU" sz="2000" dirty="0" err="1" smtClean="0"/>
              <a:t>живуть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корі</a:t>
            </a:r>
            <a:r>
              <a:rPr lang="ru-RU" sz="2000" dirty="0" smtClean="0"/>
              <a:t> дерев.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err="1" smtClean="0"/>
              <a:t>Незначна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зустрічається</a:t>
            </a:r>
            <a:r>
              <a:rPr lang="ru-RU" sz="2000" dirty="0" smtClean="0"/>
              <a:t> у </a:t>
            </a:r>
            <a:r>
              <a:rPr lang="ru-RU" sz="2000" dirty="0" err="1" smtClean="0"/>
              <a:t>воді</a:t>
            </a:r>
            <a:r>
              <a:rPr lang="ru-RU" sz="2000" dirty="0" smtClean="0"/>
              <a:t> та степах.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err="1" smtClean="0"/>
              <a:t>Найбільше</a:t>
            </a:r>
            <a:r>
              <a:rPr lang="ru-RU" sz="2000" dirty="0" smtClean="0"/>
              <a:t> </a:t>
            </a:r>
            <a:r>
              <a:rPr lang="ru-RU" sz="2000" dirty="0" err="1" smtClean="0"/>
              <a:t>мохів</a:t>
            </a:r>
            <a:r>
              <a:rPr lang="ru-RU" sz="2000" dirty="0" smtClean="0"/>
              <a:t> росте у </a:t>
            </a:r>
            <a:r>
              <a:rPr lang="ru-RU" sz="2000" dirty="0" err="1" smtClean="0"/>
              <a:t>північній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півкулі</a:t>
            </a:r>
            <a:r>
              <a:rPr lang="ru-RU" sz="2000" dirty="0" smtClean="0"/>
              <a:t>, де </a:t>
            </a:r>
            <a:r>
              <a:rPr lang="ru-RU" sz="2000" dirty="0" err="1" smtClean="0"/>
              <a:t>клімат</a:t>
            </a:r>
            <a:r>
              <a:rPr lang="ru-RU" sz="2000" dirty="0" smtClean="0"/>
              <a:t> </a:t>
            </a:r>
            <a:r>
              <a:rPr lang="ru-RU" sz="2000" dirty="0" err="1" smtClean="0"/>
              <a:t>помірний</a:t>
            </a:r>
            <a:r>
              <a:rPr lang="ru-RU" sz="2000" dirty="0" smtClean="0"/>
              <a:t> і </a:t>
            </a:r>
            <a:r>
              <a:rPr lang="ru-RU" sz="2000" dirty="0" err="1" smtClean="0"/>
              <a:t>холодний</a:t>
            </a:r>
            <a:r>
              <a:rPr lang="ru-RU" sz="2000" dirty="0" smtClean="0"/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err="1" smtClean="0"/>
              <a:t>Ростуть</a:t>
            </a:r>
            <a:r>
              <a:rPr lang="ru-RU" sz="2000" dirty="0" smtClean="0"/>
              <a:t> у </a:t>
            </a:r>
            <a:r>
              <a:rPr lang="ru-RU" sz="2000" dirty="0" err="1" smtClean="0"/>
              <a:t>вологих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місцях</a:t>
            </a:r>
            <a:r>
              <a:rPr lang="ru-RU" sz="2000" dirty="0" smtClean="0"/>
              <a:t>.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переносити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тривале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пересихання</a:t>
            </a:r>
            <a:r>
              <a:rPr lang="ru-RU" sz="2000" dirty="0" smtClean="0"/>
              <a:t>.</a:t>
            </a:r>
          </a:p>
          <a:p>
            <a:pPr marL="0" indent="0" algn="just">
              <a:buNone/>
            </a:pPr>
            <a:endParaRPr lang="uk-UA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800856"/>
            <a:ext cx="3901008" cy="19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Сфагнове  болото  появляється  там, де  росте  сфагнум. Під ним  утворюється  торф. Мохи не  гниють. При  розкладі  утворюють  кисле  середовище, яке  зупиняє  процеси  гниття. Речовина кисень у  сфагнових  болотах  відсутня.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ÐÐ°ÑÑÐ¸Ð½ÐºÐ¸ Ð¿Ð¾ Ð·Ð°Ð¿ÑÐ¾ÑÑ ÑÑÐ°Ð³Ð½Ð¾Ð²Ñ Ð±Ð¾Ð»Ð¾ÑÐ°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1012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lang="uk-UA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ІІІ.  </a:t>
            </a:r>
            <a:r>
              <a:rPr lang="uk-UA" sz="2800" b="1" dirty="0" smtClean="0">
                <a:solidFill>
                  <a:srgbClr val="C00000"/>
                </a:solidFill>
              </a:rPr>
              <a:t>Значення  мохів.  Торф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57400"/>
            <a:ext cx="3657600" cy="36576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853136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 Складова частина рослинного світу.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Утворюють болота.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Утримують у собі воду, регулюють водний баланс </a:t>
            </a:r>
            <a:r>
              <a:rPr lang="uk-UA" sz="2000" dirty="0" smtClean="0">
                <a:latin typeface="Century Gothic" panose="020B0502020202020204" pitchFamily="34" charset="0"/>
              </a:rPr>
              <a:t>ґ</a:t>
            </a:r>
            <a:r>
              <a:rPr lang="uk-UA" sz="2000" dirty="0" smtClean="0"/>
              <a:t>рунту.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Сприяють утворенню торфу.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Сфагнум у роки воєн використовували як перев'язувальний матеріал.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Можуть накопичувати радіоактивні речовини.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Сфагнові мохи і торф  самозаймаються і спричиняють пожежі.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Зозулиним льоном лікують легеневі захворювання, хвороби шкіри, опіки.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 Сфагнум використовують у квітникарстві, при вирощуванні сільськогосподарських культур.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53336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Місця  життя  мохів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3086609"/>
            <a:ext cx="3657600" cy="243738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71975" y="2933700"/>
            <a:ext cx="3657600" cy="27432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Мох  на  </a:t>
            </a:r>
            <a:r>
              <a:rPr lang="uk-UA" dirty="0" err="1" smtClean="0"/>
              <a:t>камені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Життя  моху  на  даху  будинка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800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Мохи  допомагають  орієнтуватися 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800" b="1" dirty="0" smtClean="0">
                <a:solidFill>
                  <a:srgbClr val="C00000"/>
                </a:solidFill>
              </a:rPr>
              <a:t> у  довкіллі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325869"/>
            <a:ext cx="3657600" cy="312066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Мохи та лишайники люблять багато вологи. Вони вкривають стовбури дерев та каміння з північної сторони, яка висихає повільніше.  Причиною цього є мале потрапляння сонячних променів.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Враховуючи даний момент, можна легко визначити північну сторону світу, коли не знаєте де ви знаходитесь. </a:t>
            </a:r>
            <a:endParaRPr lang="uk-UA" sz="2200" dirty="0" smtClean="0"/>
          </a:p>
        </p:txBody>
      </p:sp>
    </p:spTree>
    <p:extLst>
      <p:ext uri="{BB962C8B-B14F-4D97-AF65-F5344CB8AC3E}">
        <p14:creationId xmlns:p14="http://schemas.microsoft.com/office/powerpoint/2010/main" val="24807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ІІ.  Загальні  риси  мохів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636912"/>
            <a:ext cx="3657600" cy="256935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925144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dirty="0" smtClean="0"/>
              <a:t> Належать до вищих рослинних організмів.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Судини у  рослинах відсутні.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У життєвому циклі переважає </a:t>
            </a:r>
            <a:r>
              <a:rPr lang="uk-UA" dirty="0" err="1" smtClean="0"/>
              <a:t>гаметофіт</a:t>
            </a:r>
            <a:r>
              <a:rPr lang="uk-UA" dirty="0" smtClean="0"/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b="1" dirty="0" err="1" smtClean="0"/>
              <a:t>Гаметофіт</a:t>
            </a:r>
            <a:r>
              <a:rPr lang="uk-UA" dirty="0" smtClean="0"/>
              <a:t> – статеве покоління. Представлений цілою рослиною, на якій формуються статеві органи.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b="1" dirty="0" smtClean="0"/>
              <a:t>Спорофіт</a:t>
            </a:r>
            <a:r>
              <a:rPr lang="uk-UA" dirty="0" smtClean="0"/>
              <a:t> (стопа </a:t>
            </a:r>
            <a:r>
              <a:rPr lang="uk-UA" dirty="0" err="1" smtClean="0"/>
              <a:t>гаусторія</a:t>
            </a:r>
            <a:r>
              <a:rPr lang="uk-UA" dirty="0" smtClean="0"/>
              <a:t>, ніжка, коробочка із спорами) – нестатеве покоління. Утворюється на </a:t>
            </a:r>
            <a:r>
              <a:rPr lang="uk-UA" dirty="0" err="1" smtClean="0"/>
              <a:t>гаметофіті</a:t>
            </a:r>
            <a:r>
              <a:rPr lang="uk-UA" dirty="0" smtClean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Рослини переважно багаторічні.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Можуть утворювати килими, подушки, віяла, плетиво, дернинки.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На Земній кулі зустрічається понад 18 тис. видів мохів.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dirty="0" smtClean="0"/>
              <a:t>Переважно наземні рослини, рідше водяні.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dirty="0"/>
              <a:t> </a:t>
            </a:r>
            <a:r>
              <a:rPr lang="uk-UA" b="1" dirty="0" smtClean="0"/>
              <a:t>Бріологія</a:t>
            </a:r>
            <a:r>
              <a:rPr lang="uk-UA" dirty="0" smtClean="0"/>
              <a:t> – наука, яка вивчає мохи.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uk-UA" dirty="0" smtClean="0"/>
          </a:p>
          <a:p>
            <a:pPr marL="0" indent="0" algn="just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82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ІІІ.  Класифікація  мохів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7571184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7968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</a:t>
            </a:r>
            <a:r>
              <a:rPr lang="en-GB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lang="uk-UA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  </a:t>
            </a:r>
            <a:r>
              <a:rPr lang="uk-UA" b="1" dirty="0" smtClean="0">
                <a:solidFill>
                  <a:srgbClr val="C00000"/>
                </a:solidFill>
              </a:rPr>
              <a:t>Мох  маршанція  мінлива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4235152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 Належить до мохів  печіночників.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Талом простий, попарно розгалужений.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Рослина названа на честь французького ботаніка </a:t>
            </a:r>
          </a:p>
          <a:p>
            <a:pPr marL="0" indent="0" algn="just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Н. </a:t>
            </a:r>
            <a:r>
              <a:rPr lang="uk-UA" sz="2000" dirty="0" err="1" smtClean="0"/>
              <a:t>Маршана</a:t>
            </a:r>
            <a:r>
              <a:rPr lang="uk-UA" sz="2000" dirty="0" smtClean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Висота маршанції 2-10 см, ширина – 1-2 см.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Росте на болотах, у лісах, на вологому камінні вздовж річок.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Новий організм утворюється із спор.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За сприятливих умов розмножується вегетативно за допомогою </a:t>
            </a:r>
            <a:r>
              <a:rPr lang="uk-UA" sz="2000" dirty="0" err="1" smtClean="0"/>
              <a:t>вивідкових</a:t>
            </a:r>
            <a:r>
              <a:rPr lang="uk-UA" sz="2000" dirty="0" smtClean="0"/>
              <a:t> бруньок. Вода легко змиває такі бруньки і </a:t>
            </a:r>
            <a:r>
              <a:rPr lang="uk-UA" sz="2000" dirty="0" err="1" smtClean="0"/>
              <a:t>переносить</a:t>
            </a:r>
            <a:r>
              <a:rPr lang="uk-UA" sz="2000" dirty="0" smtClean="0"/>
              <a:t> їх на інше місце. Там утворюється нова рослина. </a:t>
            </a:r>
            <a:endParaRPr lang="uk-UA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Зовнішній вигляд </a:t>
            </a:r>
          </a:p>
          <a:p>
            <a:pPr algn="ctr"/>
            <a:r>
              <a:rPr lang="uk-UA" dirty="0" smtClean="0"/>
              <a:t>рослини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Характерні  ознаки</a:t>
            </a:r>
          </a:p>
          <a:p>
            <a:pPr algn="ctr"/>
            <a:endParaRPr lang="uk-UA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337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3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Маршанція  мінлива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38074" y="2403183"/>
            <a:ext cx="2895851" cy="380423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 </a:t>
            </a:r>
            <a:r>
              <a:rPr lang="uk-UA" sz="2000" b="1" dirty="0" smtClean="0"/>
              <a:t>Чоловічий </a:t>
            </a:r>
            <a:r>
              <a:rPr lang="uk-UA" sz="2000" b="1" dirty="0" err="1" smtClean="0"/>
              <a:t>гаметофіт</a:t>
            </a:r>
            <a:r>
              <a:rPr lang="uk-UA" sz="2000" b="1" dirty="0" smtClean="0"/>
              <a:t> </a:t>
            </a:r>
            <a:r>
              <a:rPr lang="uk-UA" sz="2000" dirty="0" smtClean="0"/>
              <a:t>(чоловіча рослина) – статеве покоління, на якому формуються тільки антеридії.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b="1" dirty="0" smtClean="0"/>
              <a:t>Антеридії</a:t>
            </a:r>
            <a:r>
              <a:rPr lang="uk-UA" sz="2000" dirty="0" smtClean="0"/>
              <a:t> – чоловічі статеві органи; у них утворюються сперматозоїди.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b="1" dirty="0"/>
              <a:t> </a:t>
            </a:r>
            <a:r>
              <a:rPr lang="uk-UA" sz="2000" b="1" dirty="0" smtClean="0"/>
              <a:t>Жіночий </a:t>
            </a:r>
            <a:r>
              <a:rPr lang="uk-UA" sz="2000" b="1" dirty="0" err="1" smtClean="0"/>
              <a:t>гаметофіт</a:t>
            </a:r>
            <a:r>
              <a:rPr lang="uk-UA" sz="2000" b="1" dirty="0" smtClean="0"/>
              <a:t> </a:t>
            </a:r>
            <a:r>
              <a:rPr lang="uk-UA" sz="2000" dirty="0" smtClean="0"/>
              <a:t>(жіноча рослина) – статеве покоління, на якому формуються тільки архегонії.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b="1" dirty="0" smtClean="0"/>
              <a:t>Архегонії</a:t>
            </a:r>
            <a:r>
              <a:rPr lang="uk-UA" sz="2000" dirty="0" smtClean="0"/>
              <a:t> – жіночі статеві органи; у них формуються яйцеклітини.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b="1" dirty="0" smtClean="0"/>
              <a:t>Ризоїди</a:t>
            </a:r>
            <a:r>
              <a:rPr lang="uk-UA" sz="2000" dirty="0" smtClean="0"/>
              <a:t> – орган прикріплення рослини до субстрату.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b="1" dirty="0" smtClean="0"/>
              <a:t>Слань</a:t>
            </a:r>
            <a:r>
              <a:rPr lang="uk-UA" sz="2000" dirty="0" smtClean="0"/>
              <a:t> – тіло у багатоклітинних водоростей та примітивних мохів.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У маршанції мінливої чоловічі і жіночі статеві органи формуються на різних рослинах.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b="1" dirty="0" smtClean="0"/>
              <a:t>Дводомні рослини </a:t>
            </a:r>
            <a:r>
              <a:rPr lang="uk-UA" sz="2000" dirty="0" smtClean="0"/>
              <a:t>– рослини, у яких чоловічі і жіночі статеві органи утворюються на різних рослинах.</a:t>
            </a:r>
            <a:endParaRPr lang="uk-UA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Будова  рослини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Нові  поняття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527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lang="uk-UA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  </a:t>
            </a:r>
            <a:r>
              <a:rPr lang="uk-UA" sz="2800" b="1" dirty="0" smtClean="0">
                <a:solidFill>
                  <a:srgbClr val="C00000"/>
                </a:solidFill>
              </a:rPr>
              <a:t>Мох  зозулин  льон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34919"/>
            <a:ext cx="3657600" cy="274076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Мох росте переважно у холодних і помірних областях земної кулі.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Стебло пряме, нерозгалужене. Його висота 15-20 см до 40 см.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На стеблі розташовані дрібні, зелені листки. Вони розміщуються спірально і густо.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/>
              <a:t> </a:t>
            </a:r>
            <a:r>
              <a:rPr lang="uk-UA" sz="2000" dirty="0" smtClean="0"/>
              <a:t>Ризоїди поглинають  із субстрату воду з мінеральними речовинами.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Стебла зозулиного льону мають механічну та основну тканини.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/>
              <a:t>Листки у нижній частині рослини жовто-бурі. У них руйнується хлорофіл, оскільки рослина в цій  ділянці одержує досить малу кількість світла. </a:t>
            </a:r>
            <a:endParaRPr lang="uk-UA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uk-UA" dirty="0" smtClean="0"/>
              <a:t>Росте великими скупченнями</a:t>
            </a: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Характерні  риси </a:t>
            </a:r>
          </a:p>
          <a:p>
            <a:pPr algn="ctr"/>
            <a:r>
              <a:rPr lang="uk-UA" dirty="0" smtClean="0"/>
              <a:t> рослини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251705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461</TotalTime>
  <Words>831</Words>
  <Application>Microsoft Office PowerPoint</Application>
  <PresentationFormat>Экран (4:3)</PresentationFormat>
  <Paragraphs>89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Century Gothic</vt:lpstr>
      <vt:lpstr>Century Schoolbook</vt:lpstr>
      <vt:lpstr>Wingdings</vt:lpstr>
      <vt:lpstr>Wingdings 2</vt:lpstr>
      <vt:lpstr>Эркер</vt:lpstr>
      <vt:lpstr>Мохи,  їх  будова, різноманітність, розмноження,  значення</vt:lpstr>
      <vt:lpstr>І.  Поширення  мохів</vt:lpstr>
      <vt:lpstr>Місця  життя  мохів</vt:lpstr>
      <vt:lpstr>Мохи  допомагають  орієнтуватися   у  довкіллі</vt:lpstr>
      <vt:lpstr>ІІ.  Загальні  риси  мохів</vt:lpstr>
      <vt:lpstr>ІІІ.  Класифікація  мохів</vt:lpstr>
      <vt:lpstr>ІV.  Мох  маршанція  мінлива</vt:lpstr>
      <vt:lpstr>Маршанція  мінлива </vt:lpstr>
      <vt:lpstr>V.  Мох  зозулин  льон</vt:lpstr>
      <vt:lpstr>Мох  зозулин  льон</vt:lpstr>
      <vt:lpstr>VІ.  Розмноження  мохів  на  прикладі  зозулиного  льону 1.   У коробочці  утворюються спорангії. У них дозрівають спори. 2.  Коробочка відкривається і спори потрапляють  у вологий ґрунт. Там вони проростають. При цьому утворюється нитка протонема.</vt:lpstr>
      <vt:lpstr>Розмноження  моху  зозулин  льон 3.  На протонемі  формуються  чоловічий  і  жіночий  гаметофіт.  4.  На чоловічому гаметофіті утворюються антеридії із сперматозоїдами. На жіночому гаметофіті – архегонії із яйцеклітинами.</vt:lpstr>
      <vt:lpstr>Розмноження  моху  зозулин  льон 5.  В присутності води яйцеклітина і сперматозоїд зливаються. Утворюється  клітина зигота. 6.  Із зиготи розвивається спорофіт.</vt:lpstr>
      <vt:lpstr>VІІ.  Мох  сфагнум (білий  мох)</vt:lpstr>
      <vt:lpstr>Внутрішня  будова   моху  сфагнума</vt:lpstr>
      <vt:lpstr>Коли  мертві  клітини  втрачають  воду,  то  мох  досить  сильно  висихає, втрачає  всі  ознаки  життя. При попаданні у вологе  середовище  він  знову оживає.</vt:lpstr>
      <vt:lpstr>Сфагнум  виробляє  речовини,  що  знищують  бактерії  гниття. Тому  часто  у  ньому  вирощують  кімнатні  рослини.</vt:lpstr>
      <vt:lpstr>Значення  сфагнуму</vt:lpstr>
      <vt:lpstr>Мох  сфагнум - мульча  під  час  вирощування  культурних  рослин</vt:lpstr>
      <vt:lpstr>Сфагнове  болото  появляється  там, де  росте  сфагнум. Під ним  утворюється  торф. Мохи не  гниють. При  розкладі  утворюють  кисле  середовище, яке  зупиняє  процеси  гниття. Речовина кисень у  сфагнових  болотах  відсутня. </vt:lpstr>
      <vt:lpstr>VІІІ.  Значення  мохів.  Торф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Мохи. Лабораторне   дослідження  № 10 “Будова  моху” Інструктаж  з  БЖД</dc:title>
  <dc:creator>admin</dc:creator>
  <cp:lastModifiedBy>Пользователь Windows</cp:lastModifiedBy>
  <cp:revision>48</cp:revision>
  <dcterms:created xsi:type="dcterms:W3CDTF">2018-04-03T13:23:27Z</dcterms:created>
  <dcterms:modified xsi:type="dcterms:W3CDTF">2022-02-14T17:07:06Z</dcterms:modified>
</cp:coreProperties>
</file>