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9" r:id="rId11"/>
    <p:sldId id="270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62" r:id="rId20"/>
    <p:sldId id="277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DE2A08-EAC9-4B29-A979-933B73CD7D21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45D09F-EB8A-424B-B2E7-7719093BD5A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569036"/>
          </a:xfrm>
        </p:spPr>
        <p:txBody>
          <a:bodyPr/>
          <a:lstStyle/>
          <a:p>
            <a:pPr algn="ctr"/>
            <a:r>
              <a:rPr lang="uk-UA" b="1" dirty="0" err="1" smtClean="0">
                <a:solidFill>
                  <a:srgbClr val="FF0000"/>
                </a:solidFill>
              </a:rPr>
              <a:t>Моногенне</a:t>
            </a:r>
            <a:r>
              <a:rPr lang="uk-UA" b="1" dirty="0" smtClean="0">
                <a:solidFill>
                  <a:srgbClr val="FF0000"/>
                </a:solidFill>
              </a:rPr>
              <a:t> та полігенне успадкування ознак у людини</a:t>
            </a:r>
            <a:endParaRPr lang="uk-UA" b="1" dirty="0">
              <a:solidFill>
                <a:srgbClr val="FF0000"/>
              </a:solidFill>
            </a:endParaRPr>
          </a:p>
        </p:txBody>
      </p:sp>
      <p:pic>
        <p:nvPicPr>
          <p:cNvPr id="15362" name="Picture 2" descr="ÐÐ°ÑÑÐ¸Ð½ÐºÐ¸ Ð¿Ð¾ Ð·Ð°Ð¿ÑÐ¾ÑÑ ÐÑÑÐ¾ÑÐ¾Ð¼Ð½Ð¾-Ð´Ð¾Ð¼ÑÐ½Ð°Ð½ÑÐ½Ð¸Ð¹ ÑÐ¸Ð¿ ÑÑÐ¿Ð°Ð´ÐºÑÐ²Ð°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1427" y="3214686"/>
            <a:ext cx="3108629" cy="3643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Типи успадкування </a:t>
            </a:r>
            <a:endParaRPr lang="uk-UA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аутосомно-домінантний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аутосомно-рецесивний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зчеплений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статтю</a:t>
            </a:r>
            <a:r>
              <a:rPr lang="ru-RU" dirty="0" smtClean="0"/>
              <a:t> </a:t>
            </a:r>
            <a:r>
              <a:rPr lang="ru-RU" dirty="0" err="1" smtClean="0"/>
              <a:t>домінантний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зчеплений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статтю</a:t>
            </a:r>
            <a:r>
              <a:rPr lang="ru-RU" dirty="0" smtClean="0"/>
              <a:t> </a:t>
            </a:r>
            <a:r>
              <a:rPr lang="ru-RU" dirty="0" err="1" smtClean="0"/>
              <a:t>рецесивний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  <p:cxnSp>
        <p:nvCxnSpPr>
          <p:cNvPr id="7" name="Пряма сполучна лінія 6"/>
          <p:cNvCxnSpPr/>
          <p:nvPr/>
        </p:nvCxnSpPr>
        <p:spPr>
          <a:xfrm rot="5400000">
            <a:off x="6642908" y="3071810"/>
            <a:ext cx="428707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зі стрілкою 8"/>
          <p:cNvCxnSpPr/>
          <p:nvPr/>
        </p:nvCxnSpPr>
        <p:spPr>
          <a:xfrm rot="10800000">
            <a:off x="8143900" y="521495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зі стрілкою 11"/>
          <p:cNvCxnSpPr/>
          <p:nvPr/>
        </p:nvCxnSpPr>
        <p:spPr>
          <a:xfrm rot="10800000">
            <a:off x="8143900" y="178592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зі стрілкою 12"/>
          <p:cNvCxnSpPr/>
          <p:nvPr/>
        </p:nvCxnSpPr>
        <p:spPr>
          <a:xfrm rot="10800000">
            <a:off x="8143900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/>
          <p:cNvCxnSpPr/>
          <p:nvPr/>
        </p:nvCxnSpPr>
        <p:spPr>
          <a:xfrm rot="10800000">
            <a:off x="8143900" y="407194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Як </a:t>
            </a:r>
            <a:r>
              <a:rPr lang="ru-RU" b="1" dirty="0" err="1" smtClean="0"/>
              <a:t>визначити</a:t>
            </a:r>
            <a:r>
              <a:rPr lang="ru-RU" b="1" dirty="0" smtClean="0"/>
              <a:t> тип </a:t>
            </a:r>
            <a:r>
              <a:rPr lang="ru-RU" b="1" dirty="0" err="1" smtClean="0"/>
              <a:t>успадкування</a:t>
            </a:r>
            <a:r>
              <a:rPr lang="ru-RU" b="1" dirty="0" smtClean="0"/>
              <a:t> </a:t>
            </a:r>
            <a:r>
              <a:rPr lang="ru-RU" b="1" dirty="0" err="1" smtClean="0"/>
              <a:t>ознаки</a:t>
            </a:r>
            <a:r>
              <a:rPr lang="ru-RU" b="1" dirty="0" smtClean="0"/>
              <a:t> в </a:t>
            </a:r>
            <a:r>
              <a:rPr lang="ru-RU" b="1" dirty="0" err="1" smtClean="0"/>
              <a:t>людини</a:t>
            </a:r>
            <a:r>
              <a:rPr lang="ru-RU" b="1" dirty="0" smtClean="0"/>
              <a:t>?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28662" y="1447800"/>
            <a:ext cx="8005026" cy="54102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Універсальним</a:t>
            </a:r>
            <a:r>
              <a:rPr lang="ru-RU" dirty="0" smtClean="0"/>
              <a:t> методом,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уможливлює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типу </a:t>
            </a:r>
            <a:r>
              <a:rPr lang="ru-RU" dirty="0" err="1" smtClean="0"/>
              <a:t>успадкування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метод </a:t>
            </a:r>
            <a:r>
              <a:rPr lang="ru-RU" dirty="0" err="1" smtClean="0"/>
              <a:t>складання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родоводів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ТИПИ УСПАДКУВАННЯ ОЗНАК</a:t>
            </a:r>
            <a:r>
              <a:rPr lang="uk-UA" b="1" dirty="0" smtClean="0">
                <a:solidFill>
                  <a:srgbClr val="FF0000"/>
                </a:solidFill>
              </a:rPr>
              <a:t> У РОДОВОДАХ:</a:t>
            </a: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r>
              <a:rPr lang="uk-UA" b="1" i="1" dirty="0" err="1" smtClean="0"/>
              <a:t>аутосомно-домінантне</a:t>
            </a:r>
            <a:r>
              <a:rPr lang="uk-UA" b="1" i="1" dirty="0" smtClean="0"/>
              <a:t> </a:t>
            </a:r>
            <a:r>
              <a:rPr lang="uk-UA" dirty="0" smtClean="0"/>
              <a:t>успадкування ознаки </a:t>
            </a:r>
          </a:p>
          <a:p>
            <a:endParaRPr lang="uk-UA" dirty="0" smtClean="0"/>
          </a:p>
          <a:p>
            <a:r>
              <a:rPr lang="uk-UA" b="1" i="1" dirty="0" err="1" smtClean="0"/>
              <a:t>аутосомно-рецесивне</a:t>
            </a:r>
            <a:r>
              <a:rPr lang="uk-UA" b="1" i="1" dirty="0" smtClean="0"/>
              <a:t> </a:t>
            </a:r>
            <a:r>
              <a:rPr lang="uk-UA" dirty="0" smtClean="0"/>
              <a:t> </a:t>
            </a:r>
          </a:p>
          <a:p>
            <a:endParaRPr lang="uk-UA" dirty="0" smtClean="0"/>
          </a:p>
          <a:p>
            <a:r>
              <a:rPr lang="en-US" b="1" i="1" dirty="0" smtClean="0"/>
              <a:t>X-</a:t>
            </a:r>
            <a:r>
              <a:rPr lang="uk-UA" b="1" i="1" dirty="0" smtClean="0"/>
              <a:t>зчеплене домінантне</a:t>
            </a:r>
            <a:r>
              <a:rPr lang="uk-UA" dirty="0" smtClean="0"/>
              <a:t> </a:t>
            </a:r>
          </a:p>
          <a:p>
            <a:endParaRPr lang="uk-UA" dirty="0" smtClean="0"/>
          </a:p>
          <a:p>
            <a:r>
              <a:rPr lang="en-US" b="1" i="1" dirty="0" smtClean="0"/>
              <a:t>X-</a:t>
            </a:r>
            <a:r>
              <a:rPr lang="uk-UA" b="1" i="1" dirty="0" smtClean="0"/>
              <a:t>зчепленого рецесивного</a:t>
            </a:r>
            <a:r>
              <a:rPr lang="uk-UA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Oval 1028"/>
          <p:cNvSpPr>
            <a:spLocks noChangeArrowheads="1"/>
          </p:cNvSpPr>
          <p:nvPr/>
        </p:nvSpPr>
        <p:spPr bwMode="auto">
          <a:xfrm>
            <a:off x="1142976" y="2786058"/>
            <a:ext cx="533400" cy="533400"/>
          </a:xfrm>
          <a:prstGeom prst="ellipse">
            <a:avLst/>
          </a:prstGeom>
          <a:solidFill>
            <a:srgbClr val="33CC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45" name="Oval 1029"/>
          <p:cNvSpPr>
            <a:spLocks noChangeArrowheads="1"/>
          </p:cNvSpPr>
          <p:nvPr/>
        </p:nvSpPr>
        <p:spPr bwMode="auto">
          <a:xfrm>
            <a:off x="1071538" y="1857364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46" name="Rectangle 1030"/>
          <p:cNvSpPr>
            <a:spLocks noChangeArrowheads="1"/>
          </p:cNvSpPr>
          <p:nvPr/>
        </p:nvSpPr>
        <p:spPr bwMode="auto">
          <a:xfrm>
            <a:off x="1142976" y="1214422"/>
            <a:ext cx="4572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47" name="Rectangle 1031"/>
          <p:cNvSpPr>
            <a:spLocks noChangeArrowheads="1"/>
          </p:cNvSpPr>
          <p:nvPr/>
        </p:nvSpPr>
        <p:spPr bwMode="auto">
          <a:xfrm>
            <a:off x="1142976" y="3500438"/>
            <a:ext cx="457200" cy="457200"/>
          </a:xfrm>
          <a:prstGeom prst="rect">
            <a:avLst/>
          </a:prstGeom>
          <a:solidFill>
            <a:srgbClr val="33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49" name="Rectangle 1033"/>
          <p:cNvSpPr>
            <a:spLocks noGrp="1" noChangeArrowheads="1"/>
          </p:cNvSpPr>
          <p:nvPr>
            <p:ph type="title"/>
          </p:nvPr>
        </p:nvSpPr>
        <p:spPr>
          <a:xfrm>
            <a:off x="1285852" y="142852"/>
            <a:ext cx="7010400" cy="838200"/>
          </a:xfrm>
        </p:spPr>
        <p:txBody>
          <a:bodyPr>
            <a:normAutofit/>
          </a:bodyPr>
          <a:lstStyle/>
          <a:p>
            <a:pPr algn="ctr"/>
            <a:r>
              <a:rPr lang="uk-UA" sz="4400" b="1" i="1" dirty="0">
                <a:solidFill>
                  <a:schemeClr val="accent2"/>
                </a:solidFill>
              </a:rPr>
              <a:t>Умовні позначення</a:t>
            </a:r>
            <a:endParaRPr lang="ru-RU" sz="4400" b="1" i="1" dirty="0">
              <a:solidFill>
                <a:schemeClr val="accent2"/>
              </a:solidFill>
            </a:endParaRPr>
          </a:p>
        </p:txBody>
      </p:sp>
      <p:sp>
        <p:nvSpPr>
          <p:cNvPr id="61450" name="Text Box 1034"/>
          <p:cNvSpPr txBox="1">
            <a:spLocks noChangeArrowheads="1"/>
          </p:cNvSpPr>
          <p:nvPr/>
        </p:nvSpPr>
        <p:spPr bwMode="auto">
          <a:xfrm>
            <a:off x="1600200" y="12192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i="1"/>
              <a:t>чоловік</a:t>
            </a:r>
            <a:endParaRPr lang="ru-RU" sz="2000" b="1" i="1"/>
          </a:p>
        </p:txBody>
      </p:sp>
      <p:sp>
        <p:nvSpPr>
          <p:cNvPr id="61451" name="Text Box 1035"/>
          <p:cNvSpPr txBox="1">
            <a:spLocks noChangeArrowheads="1"/>
          </p:cNvSpPr>
          <p:nvPr/>
        </p:nvSpPr>
        <p:spPr bwMode="auto">
          <a:xfrm>
            <a:off x="1524000" y="19050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/>
              <a:t>  </a:t>
            </a:r>
            <a:r>
              <a:rPr lang="uk-UA" sz="2000" b="1" i="1"/>
              <a:t>жінка</a:t>
            </a:r>
            <a:endParaRPr lang="ru-RU" sz="2000" b="1" i="1"/>
          </a:p>
        </p:txBody>
      </p:sp>
      <p:sp>
        <p:nvSpPr>
          <p:cNvPr id="61453" name="AutoShape 1037"/>
          <p:cNvSpPr>
            <a:spLocks/>
          </p:cNvSpPr>
          <p:nvPr/>
        </p:nvSpPr>
        <p:spPr bwMode="auto">
          <a:xfrm>
            <a:off x="1785918" y="2714620"/>
            <a:ext cx="152400" cy="1371600"/>
          </a:xfrm>
          <a:prstGeom prst="righ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54" name="Text Box 1038"/>
          <p:cNvSpPr txBox="1">
            <a:spLocks noChangeArrowheads="1"/>
          </p:cNvSpPr>
          <p:nvPr/>
        </p:nvSpPr>
        <p:spPr bwMode="auto">
          <a:xfrm>
            <a:off x="1905000" y="32004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i="1"/>
              <a:t>н</a:t>
            </a:r>
            <a:r>
              <a:rPr lang="ru-RU" sz="2000" b="1" i="1"/>
              <a:t>ос</a:t>
            </a:r>
            <a:r>
              <a:rPr lang="uk-UA" sz="2000" b="1" i="1"/>
              <a:t>ії</a:t>
            </a:r>
            <a:r>
              <a:rPr lang="ru-RU" sz="2000" b="1" i="1"/>
              <a:t> даного гена</a:t>
            </a:r>
          </a:p>
        </p:txBody>
      </p:sp>
      <p:sp>
        <p:nvSpPr>
          <p:cNvPr id="61455" name="Oval 1039"/>
          <p:cNvSpPr>
            <a:spLocks noChangeArrowheads="1"/>
          </p:cNvSpPr>
          <p:nvPr/>
        </p:nvSpPr>
        <p:spPr bwMode="auto">
          <a:xfrm>
            <a:off x="1142976" y="4500570"/>
            <a:ext cx="533400" cy="533400"/>
          </a:xfrm>
          <a:prstGeom prst="ellipse">
            <a:avLst/>
          </a:prstGeom>
          <a:solidFill>
            <a:srgbClr val="FF7C8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56" name="Rectangle 1040"/>
          <p:cNvSpPr>
            <a:spLocks noChangeArrowheads="1"/>
          </p:cNvSpPr>
          <p:nvPr/>
        </p:nvSpPr>
        <p:spPr bwMode="auto">
          <a:xfrm>
            <a:off x="1142976" y="5286388"/>
            <a:ext cx="457200" cy="457200"/>
          </a:xfrm>
          <a:prstGeom prst="rect">
            <a:avLst/>
          </a:prstGeom>
          <a:solidFill>
            <a:srgbClr val="FF7C8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57" name="AutoShape 1041"/>
          <p:cNvSpPr>
            <a:spLocks/>
          </p:cNvSpPr>
          <p:nvPr/>
        </p:nvSpPr>
        <p:spPr bwMode="auto">
          <a:xfrm>
            <a:off x="1785918" y="4500570"/>
            <a:ext cx="152400" cy="1371600"/>
          </a:xfrm>
          <a:prstGeom prst="righ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58" name="Text Box 1042"/>
          <p:cNvSpPr txBox="1">
            <a:spLocks noChangeArrowheads="1"/>
          </p:cNvSpPr>
          <p:nvPr/>
        </p:nvSpPr>
        <p:spPr bwMode="auto">
          <a:xfrm>
            <a:off x="1905000" y="49530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/>
              <a:t>  </a:t>
            </a:r>
            <a:r>
              <a:rPr lang="uk-UA" sz="2000" b="1" i="1"/>
              <a:t>хворі</a:t>
            </a:r>
            <a:endParaRPr lang="ru-RU" sz="2000" b="1" i="1"/>
          </a:p>
        </p:txBody>
      </p:sp>
      <p:sp>
        <p:nvSpPr>
          <p:cNvPr id="61462" name="Text Box 1046"/>
          <p:cNvSpPr txBox="1">
            <a:spLocks noChangeArrowheads="1"/>
          </p:cNvSpPr>
          <p:nvPr/>
        </p:nvSpPr>
        <p:spPr bwMode="auto">
          <a:xfrm>
            <a:off x="6477000" y="12192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i="1"/>
              <a:t>шлюб</a:t>
            </a:r>
            <a:endParaRPr lang="ru-RU" sz="2000" b="1" i="1"/>
          </a:p>
        </p:txBody>
      </p:sp>
      <p:sp>
        <p:nvSpPr>
          <p:cNvPr id="61463" name="Oval 1047"/>
          <p:cNvSpPr>
            <a:spLocks noChangeArrowheads="1"/>
          </p:cNvSpPr>
          <p:nvPr/>
        </p:nvSpPr>
        <p:spPr bwMode="auto">
          <a:xfrm>
            <a:off x="4953000" y="1219200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64" name="Rectangle 1048"/>
          <p:cNvSpPr>
            <a:spLocks noChangeArrowheads="1"/>
          </p:cNvSpPr>
          <p:nvPr/>
        </p:nvSpPr>
        <p:spPr bwMode="auto">
          <a:xfrm>
            <a:off x="5791200" y="1219200"/>
            <a:ext cx="4572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65" name="Line 1049"/>
          <p:cNvSpPr>
            <a:spLocks noChangeShapeType="1"/>
          </p:cNvSpPr>
          <p:nvPr/>
        </p:nvSpPr>
        <p:spPr bwMode="auto">
          <a:xfrm>
            <a:off x="5486400" y="1447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66" name="Line 1050"/>
          <p:cNvSpPr>
            <a:spLocks noChangeShapeType="1"/>
          </p:cNvSpPr>
          <p:nvPr/>
        </p:nvSpPr>
        <p:spPr bwMode="auto">
          <a:xfrm>
            <a:off x="5638800" y="14478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67" name="Line 1051"/>
          <p:cNvSpPr>
            <a:spLocks noChangeShapeType="1"/>
          </p:cNvSpPr>
          <p:nvPr/>
        </p:nvSpPr>
        <p:spPr bwMode="auto">
          <a:xfrm>
            <a:off x="4800600" y="22860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68" name="Line 1052"/>
          <p:cNvSpPr>
            <a:spLocks noChangeShapeType="1"/>
          </p:cNvSpPr>
          <p:nvPr/>
        </p:nvSpPr>
        <p:spPr bwMode="auto">
          <a:xfrm>
            <a:off x="4800600" y="2286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69" name="Line 1053"/>
          <p:cNvSpPr>
            <a:spLocks noChangeShapeType="1"/>
          </p:cNvSpPr>
          <p:nvPr/>
        </p:nvSpPr>
        <p:spPr bwMode="auto">
          <a:xfrm>
            <a:off x="5638800" y="2286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70" name="Line 1054"/>
          <p:cNvSpPr>
            <a:spLocks noChangeShapeType="1"/>
          </p:cNvSpPr>
          <p:nvPr/>
        </p:nvSpPr>
        <p:spPr bwMode="auto">
          <a:xfrm>
            <a:off x="6400800" y="2286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71" name="Rectangle 1055"/>
          <p:cNvSpPr>
            <a:spLocks noChangeArrowheads="1"/>
          </p:cNvSpPr>
          <p:nvPr/>
        </p:nvSpPr>
        <p:spPr bwMode="auto">
          <a:xfrm>
            <a:off x="6172200" y="2667000"/>
            <a:ext cx="4572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72" name="Oval 1056"/>
          <p:cNvSpPr>
            <a:spLocks noChangeArrowheads="1"/>
          </p:cNvSpPr>
          <p:nvPr/>
        </p:nvSpPr>
        <p:spPr bwMode="auto">
          <a:xfrm>
            <a:off x="5334000" y="2667000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73" name="Oval 1057"/>
          <p:cNvSpPr>
            <a:spLocks noChangeArrowheads="1"/>
          </p:cNvSpPr>
          <p:nvPr/>
        </p:nvSpPr>
        <p:spPr bwMode="auto">
          <a:xfrm>
            <a:off x="4572000" y="2667000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74" name="Text Box 1058"/>
          <p:cNvSpPr txBox="1">
            <a:spLocks noChangeArrowheads="1"/>
          </p:cNvSpPr>
          <p:nvPr/>
        </p:nvSpPr>
        <p:spPr bwMode="auto">
          <a:xfrm>
            <a:off x="6705600" y="26670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i="1"/>
              <a:t>ді</a:t>
            </a:r>
            <a:r>
              <a:rPr lang="ru-RU" sz="2000" b="1" i="1"/>
              <a:t>ти</a:t>
            </a:r>
          </a:p>
        </p:txBody>
      </p:sp>
      <p:sp>
        <p:nvSpPr>
          <p:cNvPr id="61475" name="Oval 1059"/>
          <p:cNvSpPr>
            <a:spLocks noChangeArrowheads="1"/>
          </p:cNvSpPr>
          <p:nvPr/>
        </p:nvSpPr>
        <p:spPr bwMode="auto">
          <a:xfrm>
            <a:off x="4953000" y="3962400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76" name="Rectangle 1060"/>
          <p:cNvSpPr>
            <a:spLocks noChangeArrowheads="1"/>
          </p:cNvSpPr>
          <p:nvPr/>
        </p:nvSpPr>
        <p:spPr bwMode="auto">
          <a:xfrm>
            <a:off x="5791200" y="3962400"/>
            <a:ext cx="4572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1477" name="Line 1061"/>
          <p:cNvSpPr>
            <a:spLocks noChangeShapeType="1"/>
          </p:cNvSpPr>
          <p:nvPr/>
        </p:nvSpPr>
        <p:spPr bwMode="auto">
          <a:xfrm>
            <a:off x="5486400" y="4191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78" name="Line 1062"/>
          <p:cNvSpPr>
            <a:spLocks noChangeShapeType="1"/>
          </p:cNvSpPr>
          <p:nvPr/>
        </p:nvSpPr>
        <p:spPr bwMode="auto">
          <a:xfrm>
            <a:off x="5486400" y="4267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1479" name="Text Box 1063"/>
          <p:cNvSpPr txBox="1">
            <a:spLocks noChangeArrowheads="1"/>
          </p:cNvSpPr>
          <p:nvPr/>
        </p:nvSpPr>
        <p:spPr bwMode="auto">
          <a:xfrm>
            <a:off x="6477000" y="39624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i="1"/>
              <a:t>р</a:t>
            </a:r>
            <a:r>
              <a:rPr lang="ru-RU" sz="2000" b="1" i="1"/>
              <a:t>од</a:t>
            </a:r>
            <a:r>
              <a:rPr lang="uk-UA" sz="2000" b="1" i="1"/>
              <a:t>и</a:t>
            </a:r>
            <a:r>
              <a:rPr lang="ru-RU" sz="2000" b="1" i="1"/>
              <a:t>н</a:t>
            </a:r>
            <a:r>
              <a:rPr lang="uk-UA" sz="2000" b="1" i="1"/>
              <a:t>ни</a:t>
            </a:r>
            <a:r>
              <a:rPr lang="ru-RU" sz="2000" b="1" i="1"/>
              <a:t>й </a:t>
            </a:r>
            <a:r>
              <a:rPr lang="uk-UA" sz="2000" b="1" i="1"/>
              <a:t>шлюб</a:t>
            </a:r>
            <a:endParaRPr lang="ru-RU" sz="2000" b="1" i="1"/>
          </a:p>
        </p:txBody>
      </p:sp>
      <p:sp>
        <p:nvSpPr>
          <p:cNvPr id="61480" name="WordArt 1064"/>
          <p:cNvSpPr>
            <a:spLocks noChangeArrowheads="1" noChangeShapeType="1" noTextEdit="1"/>
          </p:cNvSpPr>
          <p:nvPr/>
        </p:nvSpPr>
        <p:spPr bwMode="auto">
          <a:xfrm>
            <a:off x="762000" y="152400"/>
            <a:ext cx="7620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uk-UA" sz="3600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80808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5" name="Прямокутник 34"/>
          <p:cNvSpPr/>
          <p:nvPr/>
        </p:nvSpPr>
        <p:spPr>
          <a:xfrm>
            <a:off x="1714480" y="5934670"/>
            <a:ext cx="50006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особа, </a:t>
            </a:r>
            <a:r>
              <a:rPr lang="ru-RU" b="1" i="1" dirty="0" err="1"/>
              <a:t>родовід</a:t>
            </a:r>
            <a:r>
              <a:rPr lang="ru-RU" b="1" i="1" dirty="0"/>
              <a:t> </a:t>
            </a:r>
            <a:r>
              <a:rPr lang="ru-RU" b="1" i="1" dirty="0" err="1"/>
              <a:t>якої</a:t>
            </a:r>
            <a:r>
              <a:rPr lang="ru-RU" b="1" i="1" dirty="0"/>
              <a:t> </a:t>
            </a:r>
            <a:r>
              <a:rPr lang="ru-RU" b="1" i="1" dirty="0" err="1"/>
              <a:t>складається</a:t>
            </a:r>
            <a:r>
              <a:rPr lang="ru-RU" b="1" i="1" dirty="0"/>
              <a:t>, </a:t>
            </a:r>
            <a:r>
              <a:rPr lang="ru-RU" b="1" i="1" dirty="0" err="1"/>
              <a:t>називається</a:t>
            </a:r>
            <a:r>
              <a:rPr lang="ru-RU" b="1" i="1" dirty="0"/>
              <a:t> </a:t>
            </a:r>
            <a:r>
              <a:rPr lang="ru-RU" b="1" i="1" dirty="0">
                <a:solidFill>
                  <a:srgbClr val="FF0000"/>
                </a:solidFill>
              </a:rPr>
              <a:t>пробандом</a:t>
            </a:r>
            <a:r>
              <a:rPr lang="ru-RU" b="1" i="1" dirty="0"/>
              <a:t>; </a:t>
            </a:r>
            <a:r>
              <a:rPr lang="ru-RU" b="1" i="1" dirty="0" err="1"/>
              <a:t>її</a:t>
            </a:r>
            <a:r>
              <a:rPr lang="ru-RU" b="1" i="1" dirty="0"/>
              <a:t> на </a:t>
            </a:r>
            <a:r>
              <a:rPr lang="ru-RU" b="1" i="1" dirty="0" err="1" smtClean="0"/>
              <a:t>схемі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позначають</a:t>
            </a:r>
            <a:r>
              <a:rPr lang="ru-RU" b="1" i="1" dirty="0" smtClean="0"/>
              <a:t> </a:t>
            </a:r>
            <a:r>
              <a:rPr lang="ru-RU" b="1" i="1" dirty="0" err="1"/>
              <a:t>стрілкою</a:t>
            </a:r>
            <a:r>
              <a:rPr lang="ru-RU" b="1" i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6" name="Rectangle 1030"/>
          <p:cNvSpPr>
            <a:spLocks noChangeArrowheads="1"/>
          </p:cNvSpPr>
          <p:nvPr/>
        </p:nvSpPr>
        <p:spPr bwMode="auto">
          <a:xfrm>
            <a:off x="7072330" y="5786454"/>
            <a:ext cx="4572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7" name="Oval 1029"/>
          <p:cNvSpPr>
            <a:spLocks noChangeArrowheads="1"/>
          </p:cNvSpPr>
          <p:nvPr/>
        </p:nvSpPr>
        <p:spPr bwMode="auto">
          <a:xfrm>
            <a:off x="8215338" y="5786454"/>
            <a:ext cx="5334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cxnSp>
        <p:nvCxnSpPr>
          <p:cNvPr id="39" name="Пряма зі стрілкою 38"/>
          <p:cNvCxnSpPr/>
          <p:nvPr/>
        </p:nvCxnSpPr>
        <p:spPr>
          <a:xfrm flipV="1">
            <a:off x="6572264" y="6215082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 зі стрілкою 39"/>
          <p:cNvCxnSpPr/>
          <p:nvPr/>
        </p:nvCxnSpPr>
        <p:spPr>
          <a:xfrm flipV="1">
            <a:off x="7786710" y="6215082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1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45" grpId="0" animBg="1"/>
      <p:bldP spid="61446" grpId="0" animBg="1"/>
      <p:bldP spid="61447" grpId="0" animBg="1"/>
      <p:bldP spid="61449" grpId="0"/>
      <p:bldP spid="61450" grpId="0"/>
      <p:bldP spid="61451" grpId="0"/>
      <p:bldP spid="61453" grpId="0" animBg="1"/>
      <p:bldP spid="61454" grpId="0"/>
      <p:bldP spid="61455" grpId="0" animBg="1"/>
      <p:bldP spid="61456" grpId="0" animBg="1"/>
      <p:bldP spid="61457" grpId="0" animBg="1"/>
      <p:bldP spid="61458" grpId="0"/>
      <p:bldP spid="61462" grpId="0"/>
      <p:bldP spid="61463" grpId="0" animBg="1"/>
      <p:bldP spid="61464" grpId="0" animBg="1"/>
      <p:bldP spid="61465" grpId="0" animBg="1"/>
      <p:bldP spid="61466" grpId="0" animBg="1"/>
      <p:bldP spid="61467" grpId="0" animBg="1"/>
      <p:bldP spid="61468" grpId="0" animBg="1"/>
      <p:bldP spid="61469" grpId="0" animBg="1"/>
      <p:bldP spid="61470" grpId="0" animBg="1"/>
      <p:bldP spid="61471" grpId="0" animBg="1"/>
      <p:bldP spid="61472" grpId="0" animBg="1"/>
      <p:bldP spid="61473" grpId="0" animBg="1"/>
      <p:bldP spid="61474" grpId="0"/>
      <p:bldP spid="61475" grpId="0" animBg="1"/>
      <p:bldP spid="61476" grpId="0" animBg="1"/>
      <p:bldP spid="61477" grpId="0" animBg="1"/>
      <p:bldP spid="61478" grpId="0" animBg="1"/>
      <p:bldP spid="61479" grpId="0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1143000"/>
          </a:xfrm>
        </p:spPr>
        <p:txBody>
          <a:bodyPr>
            <a:noAutofit/>
          </a:bodyPr>
          <a:lstStyle/>
          <a:p>
            <a:r>
              <a:rPr lang="uk-UA" sz="3200" dirty="0" smtClean="0"/>
              <a:t>Для родоводу, в якому спостерігається </a:t>
            </a:r>
            <a:r>
              <a:rPr lang="uk-UA" sz="3200" b="1" i="1" dirty="0" err="1" smtClean="0"/>
              <a:t>аутосомно-домінантне</a:t>
            </a:r>
            <a:r>
              <a:rPr lang="uk-UA" sz="3200" b="1" i="1" dirty="0" smtClean="0"/>
              <a:t> </a:t>
            </a:r>
            <a:r>
              <a:rPr lang="uk-UA" sz="3200" dirty="0" smtClean="0"/>
              <a:t>успадкування ознаки</a:t>
            </a:r>
            <a:endParaRPr lang="uk-UA" sz="3200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4021670" cy="466344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характерними є наявність носіїв домінантного прояву</a:t>
            </a:r>
            <a:br>
              <a:rPr lang="uk-UA" dirty="0" smtClean="0"/>
            </a:br>
            <a:r>
              <a:rPr lang="uk-UA" dirty="0" smtClean="0"/>
              <a:t>ознаки в кожному поколінні та однакова частота</a:t>
            </a:r>
            <a:br>
              <a:rPr lang="uk-UA" dirty="0" smtClean="0"/>
            </a:br>
            <a:r>
              <a:rPr lang="uk-UA" dirty="0" smtClean="0"/>
              <a:t>прояву ознаки серед чоловіків і жінок, що вказує на розташування гена в </a:t>
            </a:r>
            <a:r>
              <a:rPr lang="uk-UA" dirty="0" err="1" smtClean="0"/>
              <a:t>аутосомі</a:t>
            </a:r>
            <a:r>
              <a:rPr lang="uk-UA" dirty="0" smtClean="0"/>
              <a:t> </a:t>
            </a:r>
          </a:p>
          <a:p>
            <a:r>
              <a:rPr lang="uk-UA" dirty="0" smtClean="0"/>
              <a:t> За </a:t>
            </a:r>
            <a:r>
              <a:rPr lang="uk-UA" dirty="0" err="1" smtClean="0"/>
              <a:t>аутосомно-домінантним</a:t>
            </a:r>
            <a:r>
              <a:rPr lang="uk-UA" dirty="0" smtClean="0"/>
              <a:t> типом успадковуються</a:t>
            </a:r>
            <a:br>
              <a:rPr lang="uk-UA" dirty="0" smtClean="0"/>
            </a:br>
            <a:r>
              <a:rPr lang="uk-UA" dirty="0" smtClean="0"/>
              <a:t>зелені очі, короткозорість, довгі вії, наявність резус-фактора </a:t>
            </a:r>
            <a:br>
              <a:rPr lang="uk-UA" dirty="0" smtClean="0"/>
            </a:br>
            <a:endParaRPr lang="uk-UA" dirty="0"/>
          </a:p>
        </p:txBody>
      </p:sp>
      <p:pic>
        <p:nvPicPr>
          <p:cNvPr id="24578" name="Picture 2" descr="ÐÐ°ÑÑÐ¸Ð½ÐºÐ¸ Ð¿Ð¾ Ð·Ð°Ð¿ÑÐ¾ÑÑ ÐÑÑÐ¾ÑÐ¾Ð¼Ð½Ð¾-Ð´Ð¾Ð¼ÑÐ½Ð°Ð½ÑÐ½Ð¸Ð¹ ÑÐ¸Ð¿ ÑÑÐ¿Ð°Ð´ÐºÑÐ²Ð°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85926"/>
            <a:ext cx="3876698" cy="2643206"/>
          </a:xfrm>
          <a:prstGeom prst="rect">
            <a:avLst/>
          </a:prstGeom>
          <a:noFill/>
        </p:spPr>
      </p:pic>
      <p:sp>
        <p:nvSpPr>
          <p:cNvPr id="8" name="Прямокутник 7"/>
          <p:cNvSpPr/>
          <p:nvPr/>
        </p:nvSpPr>
        <p:spPr>
          <a:xfrm>
            <a:off x="5857884" y="5357826"/>
            <a:ext cx="32861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/>
              <a:t>Аутосомно-домінантний</a:t>
            </a: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тип успадкування</a:t>
            </a:r>
            <a:r>
              <a:rPr lang="uk-UA" b="1" dirty="0" smtClean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родоводах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b="1" i="1" dirty="0" err="1" smtClean="0"/>
              <a:t>аутосомно-рецесивним</a:t>
            </a:r>
            <a:r>
              <a:rPr lang="ru-RU" b="1" i="1" dirty="0" smtClean="0"/>
              <a:t> </a:t>
            </a:r>
            <a:r>
              <a:rPr lang="ru-RU" dirty="0" err="1" smtClean="0"/>
              <a:t>успадкуванням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4021670" cy="466344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характерними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поколінь</a:t>
            </a:r>
            <a:r>
              <a:rPr lang="ru-RU" dirty="0" smtClean="0"/>
              <a:t>,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рецесивний</a:t>
            </a:r>
            <a:r>
              <a:rPr lang="ru-RU" dirty="0" smtClean="0"/>
              <a:t> </a:t>
            </a:r>
            <a:r>
              <a:rPr lang="ru-RU" dirty="0" err="1" smtClean="0"/>
              <a:t>прояв</a:t>
            </a:r>
            <a:r>
              <a:rPr lang="ru-RU" dirty="0" smtClean="0"/>
              <a:t> не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однакова</a:t>
            </a:r>
            <a:r>
              <a:rPr lang="ru-RU" dirty="0" smtClean="0"/>
              <a:t> частота </a:t>
            </a:r>
            <a:r>
              <a:rPr lang="ru-RU" dirty="0" err="1" smtClean="0"/>
              <a:t>прояву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чоловіків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жінок</a:t>
            </a:r>
            <a:r>
              <a:rPr lang="ru-RU" dirty="0" smtClean="0"/>
              <a:t> 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аутосомно-рецесивним</a:t>
            </a:r>
            <a:r>
              <a:rPr lang="ru-RU" dirty="0" smtClean="0"/>
              <a:t> типом </a:t>
            </a:r>
            <a:r>
              <a:rPr lang="ru-RU" dirty="0" err="1" smtClean="0"/>
              <a:t>передаються</a:t>
            </a:r>
            <a:r>
              <a:rPr lang="ru-RU" dirty="0" smtClean="0"/>
              <a:t> </a:t>
            </a:r>
            <a:r>
              <a:rPr lang="ru-RU" dirty="0" err="1" smtClean="0"/>
              <a:t>блакитні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, </a:t>
            </a:r>
            <a:r>
              <a:rPr lang="ru-RU" dirty="0" err="1" smtClean="0"/>
              <a:t>нормальний</a:t>
            </a:r>
            <a:r>
              <a:rPr lang="ru-RU" dirty="0" smtClean="0"/>
              <a:t> </a:t>
            </a:r>
            <a:r>
              <a:rPr lang="ru-RU" dirty="0" err="1" smtClean="0"/>
              <a:t>зір</a:t>
            </a:r>
            <a:r>
              <a:rPr lang="ru-RU" dirty="0" smtClean="0"/>
              <a:t>,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вії</a:t>
            </a:r>
            <a:r>
              <a:rPr lang="ru-RU" dirty="0" smtClean="0"/>
              <a:t>, </a:t>
            </a:r>
            <a:r>
              <a:rPr lang="ru-RU" dirty="0" err="1" smtClean="0"/>
              <a:t>відсутність</a:t>
            </a:r>
            <a:r>
              <a:rPr lang="ru-RU" dirty="0" smtClean="0"/>
              <a:t> резус-фактора, </a:t>
            </a:r>
            <a:r>
              <a:rPr lang="ru-RU" dirty="0" err="1" smtClean="0"/>
              <a:t>альбінізм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5429256" y="5072074"/>
            <a:ext cx="3714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/>
              <a:t>Аутосомно-рецесивний</a:t>
            </a: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тип успадкування</a:t>
            </a:r>
            <a:r>
              <a:rPr lang="uk-UA" b="1" dirty="0" smtClean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29698" name="Picture 2" descr="ÐÐ°ÑÑÐ¸Ð½ÐºÐ¸ Ð¿Ð¾ Ð·Ð°Ð¿ÑÐ¾ÑÑ ÐÑÑÐ¾ÑÐ¾Ð¼Ð½Ð¾-Ð´Ð¾Ð¼ÑÐ½Ð°Ð½ÑÐ½Ð¸Ð¹ ÑÐ¸Ð¿ ÑÑÐ¿Ð°Ð´ÐºÑÐ²Ð°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214554"/>
            <a:ext cx="3867939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/>
              <a:t>X-</a:t>
            </a:r>
            <a:r>
              <a:rPr lang="uk-UA" b="1" i="1" dirty="0" smtClean="0"/>
              <a:t>зчеплене домінантне </a:t>
            </a:r>
            <a:r>
              <a:rPr lang="uk-UA" dirty="0" smtClean="0"/>
              <a:t>успадкування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4021670" cy="466344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характеризується різною частотою прояву ознаки</a:t>
            </a:r>
            <a:br>
              <a:rPr lang="uk-UA" dirty="0" smtClean="0"/>
            </a:br>
            <a:r>
              <a:rPr lang="uk-UA" dirty="0" smtClean="0"/>
              <a:t>серед чоловіків і жінок (серед жінок вона трапляється частіше) і тим, що ознаку батька успадковують всі доньки і ніколи – сини.</a:t>
            </a:r>
          </a:p>
          <a:p>
            <a:r>
              <a:rPr lang="uk-UA" dirty="0" smtClean="0"/>
              <a:t> За таким типом</a:t>
            </a:r>
            <a:br>
              <a:rPr lang="uk-UA" dirty="0" smtClean="0"/>
            </a:br>
            <a:r>
              <a:rPr lang="uk-UA" dirty="0" smtClean="0"/>
              <a:t>передаються темна емаль зубів, рахіт, не чутливість до вітаміну </a:t>
            </a:r>
            <a:r>
              <a:rPr lang="en-US" dirty="0" smtClean="0"/>
              <a:t>D </a:t>
            </a:r>
            <a:br>
              <a:rPr lang="en-US" dirty="0" smtClean="0"/>
            </a:br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5715008" y="5934670"/>
            <a:ext cx="34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/>
              <a:t>Х-зчеплений</a:t>
            </a:r>
            <a:r>
              <a:rPr lang="uk-UA" b="1" dirty="0"/>
              <a:t> домінантний тип успадкування</a:t>
            </a:r>
            <a:r>
              <a:rPr lang="uk-UA" b="1" dirty="0" smtClean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30722" name="Picture 2" descr="ÐÐ°ÑÑÐ¸Ð½ÐºÐ¸ Ð¿Ð¾ Ð·Ð°Ð¿ÑÐ¾ÑÑ ÐÑÑÐ¾ÑÐ¾Ð¼Ð½Ð¾-Ð´Ð¾Ð¼ÑÐ½Ð°Ð½ÑÐ½Ð¸Ð¹ ÑÐ¸Ð¿ ÑÑÐ¿Ð°Ð´ÐºÑÐ²Ð°Ð½Ð½Ñ"/>
          <p:cNvPicPr>
            <a:picLocks noChangeAspect="1" noChangeArrowheads="1"/>
          </p:cNvPicPr>
          <p:nvPr/>
        </p:nvPicPr>
        <p:blipFill>
          <a:blip r:embed="rId2"/>
          <a:srcRect b="9608"/>
          <a:stretch>
            <a:fillRect/>
          </a:stretch>
        </p:blipFill>
        <p:spPr bwMode="auto">
          <a:xfrm>
            <a:off x="5226182" y="2071678"/>
            <a:ext cx="3917818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 </a:t>
            </a:r>
            <a:r>
              <a:rPr lang="en-US" b="1" i="1" dirty="0" smtClean="0"/>
              <a:t>X-</a:t>
            </a:r>
            <a:r>
              <a:rPr lang="uk-UA" b="1" i="1" dirty="0" smtClean="0"/>
              <a:t>зчепленого рецесивного </a:t>
            </a:r>
            <a:r>
              <a:rPr lang="uk-UA" dirty="0" smtClean="0"/>
              <a:t>успадкування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142976" y="1524000"/>
            <a:ext cx="3950232" cy="466344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прояв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траплятиметься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у </a:t>
            </a:r>
            <a:r>
              <a:rPr lang="ru-RU" dirty="0" err="1" smtClean="0"/>
              <a:t>чоловіків</a:t>
            </a:r>
            <a:r>
              <a:rPr lang="ru-RU" dirty="0" smtClean="0"/>
              <a:t>, </a:t>
            </a:r>
            <a:r>
              <a:rPr lang="ru-RU" dirty="0" err="1" smtClean="0"/>
              <a:t>ознака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передаватиметься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батька до </a:t>
            </a:r>
            <a:r>
              <a:rPr lang="ru-RU" dirty="0" err="1" smtClean="0"/>
              <a:t>сина</a:t>
            </a:r>
            <a:r>
              <a:rPr lang="ru-RU" dirty="0" smtClean="0"/>
              <a:t>, а </a:t>
            </a:r>
            <a:r>
              <a:rPr lang="ru-RU" dirty="0" err="1" smtClean="0"/>
              <a:t>тільки</a:t>
            </a:r>
            <a:r>
              <a:rPr lang="ru-RU" dirty="0" smtClean="0"/>
              <a:t> до </a:t>
            </a:r>
            <a:r>
              <a:rPr lang="ru-RU" dirty="0" err="1" smtClean="0"/>
              <a:t>онука</a:t>
            </a:r>
            <a:r>
              <a:rPr lang="ru-RU" dirty="0" smtClean="0"/>
              <a:t> через </a:t>
            </a:r>
            <a:r>
              <a:rPr lang="ru-RU" dirty="0" err="1" smtClean="0"/>
              <a:t>доньку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успадкування</a:t>
            </a:r>
            <a:r>
              <a:rPr lang="ru-RU" dirty="0" smtClean="0"/>
              <a:t> </a:t>
            </a:r>
            <a:r>
              <a:rPr lang="ru-RU" dirty="0" err="1" smtClean="0"/>
              <a:t>характерне</a:t>
            </a:r>
            <a:r>
              <a:rPr lang="ru-RU" dirty="0" smtClean="0"/>
              <a:t> для </a:t>
            </a:r>
            <a:r>
              <a:rPr lang="ru-RU" dirty="0" err="1" smtClean="0"/>
              <a:t>дальтонізму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гемофілії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5715008" y="5214950"/>
            <a:ext cx="30718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/>
              <a:t>Х-зчеплений</a:t>
            </a:r>
            <a:r>
              <a:rPr lang="uk-UA" b="1" dirty="0"/>
              <a:t> рецесивний тип успадкування</a:t>
            </a:r>
            <a:r>
              <a:rPr lang="uk-UA" b="1" dirty="0" smtClean="0"/>
              <a:t> </a:t>
            </a:r>
            <a:br>
              <a:rPr lang="uk-UA" b="1" dirty="0" smtClean="0"/>
            </a:br>
            <a:endParaRPr lang="uk-UA" b="1" dirty="0"/>
          </a:p>
        </p:txBody>
      </p:sp>
      <p:pic>
        <p:nvPicPr>
          <p:cNvPr id="31746" name="Picture 2" descr="ÐÐ°ÑÑÐ¸Ð½ÐºÐ¸ Ð¿Ð¾ Ð·Ð°Ð¿ÑÐ¾ÑÑ ÐÑÑÐ¾ÑÐ¾Ð¼Ð½Ð¾-Ð´Ð¾Ð¼ÑÐ½Ð°Ð½ÑÐ½Ð¸Ð¹ ÑÐ¸Ð¿ ÑÑÐ¿Ð°Ð´ÐºÑÐ²Ð°Ð½Ð½Ñ"/>
          <p:cNvPicPr>
            <a:picLocks noChangeAspect="1" noChangeArrowheads="1"/>
          </p:cNvPicPr>
          <p:nvPr/>
        </p:nvPicPr>
        <p:blipFill>
          <a:blip r:embed="rId2"/>
          <a:srcRect l="21875" t="33334" r="21874" b="18749"/>
          <a:stretch>
            <a:fillRect/>
          </a:stretch>
        </p:blipFill>
        <p:spPr bwMode="auto">
          <a:xfrm>
            <a:off x="5429256" y="2214554"/>
            <a:ext cx="3500462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Правила, що допоможуть скласти схему родоводу</a:t>
            </a:r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1435608" y="1643050"/>
            <a:ext cx="7498080" cy="500066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1) особа, родовід якої складається, називається </a:t>
            </a:r>
            <a:r>
              <a:rPr lang="uk-UA" dirty="0" err="1" smtClean="0"/>
              <a:t>пробандом</a:t>
            </a:r>
            <a:r>
              <a:rPr lang="uk-UA" dirty="0" smtClean="0"/>
              <a:t>; її на схемі позначають стрілкою; </a:t>
            </a:r>
          </a:p>
          <a:p>
            <a:r>
              <a:rPr lang="uk-UA" dirty="0" smtClean="0"/>
              <a:t>2) осіб жіночої статі позначають кружечком, осіб чоловічої – квадратиком; символи особин із проявом досліджуваної ознаки – </a:t>
            </a:r>
            <a:r>
              <a:rPr lang="uk-UA" dirty="0" err="1" smtClean="0"/>
              <a:t>затоновують</a:t>
            </a:r>
            <a:r>
              <a:rPr lang="uk-UA" dirty="0" smtClean="0"/>
              <a:t>;</a:t>
            </a:r>
          </a:p>
          <a:p>
            <a:r>
              <a:rPr lang="uk-UA" dirty="0" smtClean="0"/>
              <a:t>3) кожному поколінню виділяють окремий рядок, на якому зліва направо в ряд розміщують членів родини в порядку народження; </a:t>
            </a:r>
          </a:p>
          <a:p>
            <a:r>
              <a:rPr lang="uk-UA" dirty="0" smtClean="0"/>
              <a:t>4) символи осіб, які перебувають у шлюбі, з’єднують лінією; </a:t>
            </a:r>
          </a:p>
          <a:p>
            <a:r>
              <a:rPr lang="uk-UA" dirty="0" smtClean="0"/>
              <a:t>5) послідовні покоління позначають римськими</a:t>
            </a:r>
            <a:br>
              <a:rPr lang="uk-UA" dirty="0" smtClean="0"/>
            </a:br>
            <a:r>
              <a:rPr lang="uk-UA" dirty="0" smtClean="0"/>
              <a:t>цифрами, нащадків одного покоління – арабськими </a:t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Завдання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 smtClean="0"/>
              <a:t>      </a:t>
            </a:r>
            <a:r>
              <a:rPr lang="uk-UA" dirty="0" smtClean="0"/>
              <a:t>Створіть схему родоводу за умовою задачі. «</a:t>
            </a:r>
            <a:r>
              <a:rPr lang="uk-UA" i="1" dirty="0" err="1" smtClean="0"/>
              <a:t>Пробанд</a:t>
            </a:r>
            <a:r>
              <a:rPr lang="uk-UA" i="1" dirty="0" smtClean="0"/>
              <a:t> – дівчинка, яка має симпатичні ямки на щоках. Брат і сестра її – ямок не мають. Мати дівчинки також має ямки на щоках, а батько – ні. У матері дівчинки два брати, один із</a:t>
            </a:r>
            <a:br>
              <a:rPr lang="uk-UA" i="1" dirty="0" smtClean="0"/>
            </a:br>
            <a:r>
              <a:rPr lang="uk-UA" i="1" dirty="0" smtClean="0"/>
              <a:t>них – з ямками, другий – ні. Бабуся </a:t>
            </a:r>
            <a:r>
              <a:rPr lang="uk-UA" i="1" dirty="0" err="1" smtClean="0"/>
              <a:t>пробанда</a:t>
            </a:r>
            <a:r>
              <a:rPr lang="uk-UA" i="1" dirty="0" smtClean="0"/>
              <a:t> за материнською лінією – з ямками, а дід – ні. Які генотипи усіх членів сім’ї?</a:t>
            </a:r>
            <a:r>
              <a:rPr lang="uk-UA" dirty="0" smtClean="0"/>
              <a:t>». Визначте характер успадкування ознаки. </a:t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успадкування ознак у людини здійснюється за участі домінантних й рецесивних, </a:t>
            </a:r>
            <a:r>
              <a:rPr lang="uk-UA" dirty="0" err="1" smtClean="0"/>
              <a:t>алельних</a:t>
            </a:r>
            <a:r>
              <a:rPr lang="uk-UA" dirty="0" smtClean="0"/>
              <a:t> та </a:t>
            </a:r>
            <a:r>
              <a:rPr lang="uk-UA" dirty="0" err="1" smtClean="0"/>
              <a:t>неалельних</a:t>
            </a:r>
            <a:r>
              <a:rPr lang="uk-UA" dirty="0" smtClean="0"/>
              <a:t> генів, розташованих у хромосомах ядра або мітохондріях цитоплазми </a:t>
            </a:r>
          </a:p>
          <a:p>
            <a:r>
              <a:rPr lang="ru-RU" dirty="0" err="1" smtClean="0"/>
              <a:t>основними</a:t>
            </a:r>
            <a:r>
              <a:rPr lang="ru-RU" dirty="0" smtClean="0"/>
              <a:t> типами </a:t>
            </a:r>
            <a:r>
              <a:rPr lang="ru-RU" dirty="0" err="1" smtClean="0"/>
              <a:t>успадкування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аутосомно-домінантний</a:t>
            </a:r>
            <a:r>
              <a:rPr lang="ru-RU" dirty="0" smtClean="0"/>
              <a:t>, </a:t>
            </a:r>
            <a:r>
              <a:rPr lang="ru-RU" dirty="0" err="1" smtClean="0"/>
              <a:t>аутосомно-рецесивний</a:t>
            </a:r>
            <a:r>
              <a:rPr lang="ru-RU" dirty="0" smtClean="0"/>
              <a:t>, </a:t>
            </a:r>
            <a:r>
              <a:rPr lang="ru-RU" dirty="0" err="1" smtClean="0"/>
              <a:t>зчеплений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статтю</a:t>
            </a:r>
            <a:r>
              <a:rPr lang="ru-RU" dirty="0" smtClean="0"/>
              <a:t> </a:t>
            </a:r>
            <a:r>
              <a:rPr lang="ru-RU" dirty="0" err="1" smtClean="0"/>
              <a:t>домінантний</a:t>
            </a:r>
            <a:r>
              <a:rPr lang="ru-RU" dirty="0" smtClean="0"/>
              <a:t>, </a:t>
            </a:r>
            <a:r>
              <a:rPr lang="ru-RU" dirty="0" err="1" smtClean="0"/>
              <a:t>зчеплений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статтю</a:t>
            </a:r>
            <a:r>
              <a:rPr lang="ru-RU" dirty="0" smtClean="0"/>
              <a:t> </a:t>
            </a:r>
            <a:r>
              <a:rPr lang="ru-RU" dirty="0" err="1" smtClean="0"/>
              <a:t>рецесивний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типууспадкування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метод </a:t>
            </a:r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родоводів</a:t>
            </a:r>
            <a:r>
              <a:rPr lang="ru-RU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А як успадковуються ямки на щічках?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85786" y="1447800"/>
            <a:ext cx="8147902" cy="4800600"/>
          </a:xfrm>
        </p:spPr>
        <p:txBody>
          <a:bodyPr>
            <a:normAutofit/>
          </a:bodyPr>
          <a:lstStyle/>
          <a:p>
            <a:r>
              <a:rPr lang="uk-UA" dirty="0" smtClean="0"/>
              <a:t>У народі ямочки на щоках називають «міткою щастя» і «поцілунком </a:t>
            </a:r>
            <a:r>
              <a:rPr lang="uk-UA" dirty="0" err="1" smtClean="0"/>
              <a:t>ангела»</a:t>
            </a:r>
            <a:r>
              <a:rPr lang="uk-UA" dirty="0" smtClean="0"/>
              <a:t>.. Вчені стверджують, що це генетична особливість, як і колір очей чи форма рота.</a:t>
            </a:r>
            <a:br>
              <a:rPr lang="uk-UA" dirty="0" smtClean="0"/>
            </a:br>
            <a:r>
              <a:rPr lang="uk-UA" dirty="0" smtClean="0"/>
              <a:t>А як успадковуються ямки на щічках? </a:t>
            </a:r>
            <a:br>
              <a:rPr lang="uk-UA" dirty="0" smtClean="0"/>
            </a:br>
            <a:endParaRPr lang="uk-UA" dirty="0"/>
          </a:p>
        </p:txBody>
      </p:sp>
      <p:pic>
        <p:nvPicPr>
          <p:cNvPr id="1026" name="Picture 2" descr="ÐÐ°ÑÑÐ¸Ð½ÐºÐ¸ Ð¿Ð¾ Ð·Ð°Ð¿ÑÐ¾ÑÑ ÑÐ¼ÐºÐ¸ Ð½Ð° ÑÐ¾ÐºÐ°Ñ  Ñ Ð»ÑÐ´Ð¸Ð½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071942"/>
            <a:ext cx="4162429" cy="2786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Опрацювати параграф </a:t>
            </a:r>
            <a:r>
              <a:rPr lang="uk-UA" dirty="0" smtClean="0"/>
              <a:t>37</a:t>
            </a:r>
            <a:endParaRPr lang="uk-UA" dirty="0" smtClean="0"/>
          </a:p>
          <a:p>
            <a:r>
              <a:rPr lang="uk-UA" dirty="0" smtClean="0"/>
              <a:t>Задача</a:t>
            </a:r>
          </a:p>
          <a:p>
            <a:r>
              <a:rPr lang="uk-UA" dirty="0" smtClean="0"/>
              <a:t>Скласти  </a:t>
            </a:r>
            <a:r>
              <a:rPr lang="uk-UA" dirty="0" smtClean="0"/>
              <a:t>схему власного родоводу за ознакою:забарвлення очей</a:t>
            </a:r>
            <a:endParaRPr lang="uk-UA" dirty="0"/>
          </a:p>
        </p:txBody>
      </p:sp>
      <p:pic>
        <p:nvPicPr>
          <p:cNvPr id="3277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9792" y="3854136"/>
            <a:ext cx="4381481" cy="20525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УСПАДКУВАННЯ ОЗНАК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28662" y="1447800"/>
            <a:ext cx="8005026" cy="4800600"/>
          </a:xfrm>
        </p:spPr>
        <p:txBody>
          <a:bodyPr/>
          <a:lstStyle/>
          <a:p>
            <a:r>
              <a:rPr lang="uk-UA" i="1" dirty="0" smtClean="0"/>
              <a:t>це передача генетичної інформації на рівні клітин чи цілісного організму від батьків дітям або від предків нащадкам</a:t>
            </a:r>
            <a:r>
              <a:rPr lang="uk-UA" dirty="0" smtClean="0"/>
              <a:t>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4" name="Прямокутник 3"/>
          <p:cNvSpPr/>
          <p:nvPr/>
        </p:nvSpPr>
        <p:spPr>
          <a:xfrm>
            <a:off x="1071538" y="4286256"/>
            <a:ext cx="3143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>
                <a:solidFill>
                  <a:srgbClr val="FF0000"/>
                </a:solidFill>
              </a:rPr>
              <a:t>Моногенне</a:t>
            </a:r>
            <a:r>
              <a:rPr lang="uk-UA" sz="3200" b="1" dirty="0">
                <a:solidFill>
                  <a:srgbClr val="FF0000"/>
                </a:solidFill>
              </a:rPr>
              <a:t> </a:t>
            </a:r>
            <a:endParaRPr lang="uk-UA" sz="3200" b="1" dirty="0" smtClean="0">
              <a:solidFill>
                <a:srgbClr val="FF0000"/>
              </a:solidFill>
            </a:endParaRPr>
          </a:p>
          <a:p>
            <a:r>
              <a:rPr lang="uk-UA" sz="3200" b="1" dirty="0" smtClean="0">
                <a:solidFill>
                  <a:srgbClr val="FF0000"/>
                </a:solidFill>
              </a:rPr>
              <a:t>успадкування</a:t>
            </a:r>
            <a:r>
              <a:rPr lang="uk-UA" sz="3200" dirty="0" smtClean="0">
                <a:solidFill>
                  <a:srgbClr val="FF0000"/>
                </a:solidFill>
              </a:rPr>
              <a:t> </a:t>
            </a:r>
            <a:br>
              <a:rPr lang="uk-UA" sz="3200" dirty="0" smtClean="0">
                <a:solidFill>
                  <a:srgbClr val="FF0000"/>
                </a:solidFill>
              </a:rPr>
            </a:b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6143636" y="4214818"/>
            <a:ext cx="27146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Полігенне </a:t>
            </a:r>
            <a:endParaRPr lang="uk-UA" sz="3200" b="1" dirty="0" smtClean="0">
              <a:solidFill>
                <a:srgbClr val="FF0000"/>
              </a:solidFill>
            </a:endParaRPr>
          </a:p>
          <a:p>
            <a:r>
              <a:rPr lang="uk-UA" sz="3200" b="1" dirty="0" smtClean="0">
                <a:solidFill>
                  <a:srgbClr val="FF0000"/>
                </a:solidFill>
              </a:rPr>
              <a:t>успадкування</a:t>
            </a:r>
            <a:r>
              <a:rPr lang="uk-UA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/>
              <a:t/>
            </a:r>
            <a:br>
              <a:rPr lang="uk-UA" sz="3200" dirty="0" smtClean="0"/>
            </a:br>
            <a:endParaRPr lang="uk-UA" sz="3200" dirty="0"/>
          </a:p>
        </p:txBody>
      </p:sp>
      <p:sp>
        <p:nvSpPr>
          <p:cNvPr id="6" name="Стрілка вниз 5"/>
          <p:cNvSpPr/>
          <p:nvPr/>
        </p:nvSpPr>
        <p:spPr>
          <a:xfrm>
            <a:off x="2214546" y="3143248"/>
            <a:ext cx="1071570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ілка вниз 6"/>
          <p:cNvSpPr/>
          <p:nvPr/>
        </p:nvSpPr>
        <p:spPr>
          <a:xfrm>
            <a:off x="6643702" y="3071810"/>
            <a:ext cx="1071570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err="1" smtClean="0"/>
              <a:t>Моногенне</a:t>
            </a:r>
            <a:r>
              <a:rPr lang="uk-UA" b="1" dirty="0" smtClean="0"/>
              <a:t> успадкування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57224" y="1447800"/>
            <a:ext cx="4643470" cy="480060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err="1" smtClean="0"/>
              <a:t>це</a:t>
            </a:r>
            <a:r>
              <a:rPr lang="ru-RU" i="1" dirty="0" smtClean="0"/>
              <a:t> </a:t>
            </a:r>
            <a:r>
              <a:rPr lang="ru-RU" i="1" dirty="0" err="1" smtClean="0"/>
              <a:t>успадкування</a:t>
            </a:r>
            <a:r>
              <a:rPr lang="ru-RU" i="1" dirty="0" smtClean="0"/>
              <a:t> </a:t>
            </a:r>
            <a:r>
              <a:rPr lang="ru-RU" i="1" dirty="0" err="1" smtClean="0"/>
              <a:t>ознак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контролюються</a:t>
            </a:r>
            <a:r>
              <a:rPr lang="ru-RU" i="1" dirty="0" smtClean="0"/>
              <a:t> </a:t>
            </a:r>
            <a:r>
              <a:rPr lang="ru-RU" i="1" dirty="0" err="1" smtClean="0"/>
              <a:t>алелями</a:t>
            </a:r>
            <a:r>
              <a:rPr lang="ru-RU" i="1" dirty="0" smtClean="0"/>
              <a:t> одного</a:t>
            </a:r>
            <a:br>
              <a:rPr lang="ru-RU" i="1" dirty="0" smtClean="0"/>
            </a:br>
            <a:r>
              <a:rPr lang="ru-RU" i="1" dirty="0" smtClean="0"/>
              <a:t>гена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Так </a:t>
            </a:r>
            <a:r>
              <a:rPr lang="ru-RU" dirty="0" err="1" smtClean="0"/>
              <a:t>успадковуються</a:t>
            </a:r>
            <a:r>
              <a:rPr lang="ru-RU" dirty="0" smtClean="0"/>
              <a:t> </a:t>
            </a:r>
            <a:r>
              <a:rPr lang="ru-RU" i="1" dirty="0" err="1" smtClean="0"/>
              <a:t>якісні</a:t>
            </a:r>
            <a:r>
              <a:rPr lang="ru-RU" i="1" dirty="0" smtClean="0"/>
              <a:t> </a:t>
            </a:r>
            <a:r>
              <a:rPr lang="ru-RU" i="1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виявляються</a:t>
            </a:r>
            <a:r>
              <a:rPr lang="ru-RU" dirty="0" smtClean="0"/>
              <a:t> у </a:t>
            </a:r>
            <a:r>
              <a:rPr lang="ru-RU" dirty="0" err="1" smtClean="0"/>
              <a:t>фенотипі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контрастні</a:t>
            </a:r>
            <a:r>
              <a:rPr lang="ru-RU" dirty="0" smtClean="0"/>
              <a:t> (</a:t>
            </a:r>
            <a:r>
              <a:rPr lang="ru-RU" dirty="0" err="1" smtClean="0"/>
              <a:t>альтернативні</a:t>
            </a:r>
            <a:r>
              <a:rPr lang="ru-RU" dirty="0" smtClean="0"/>
              <a:t>) прояви,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легко </a:t>
            </a:r>
            <a:r>
              <a:rPr lang="ru-RU" dirty="0" err="1" smtClean="0"/>
              <a:t>відрізнити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4714876" y="5934670"/>
            <a:ext cx="44291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Приклад </a:t>
            </a:r>
            <a:r>
              <a:rPr lang="ru-RU" dirty="0" err="1"/>
              <a:t>моногенного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(форма </a:t>
            </a:r>
            <a:r>
              <a:rPr lang="ru-RU" dirty="0" err="1" smtClean="0"/>
              <a:t>волосся</a:t>
            </a:r>
            <a:r>
              <a:rPr lang="ru-RU" dirty="0" smtClean="0"/>
              <a:t>) </a:t>
            </a:r>
            <a:r>
              <a:rPr lang="ru-RU" dirty="0" err="1"/>
              <a:t>успадкування</a:t>
            </a:r>
            <a:r>
              <a:rPr lang="ru-RU" dirty="0"/>
              <a:t> в </a:t>
            </a:r>
            <a:r>
              <a:rPr lang="ru-RU" dirty="0" err="1"/>
              <a:t>людини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  <p:pic>
        <p:nvPicPr>
          <p:cNvPr id="16388" name="Picture 4" descr="ÐÐ°ÑÑÐ¸Ð½ÐºÐ¸ Ð¿Ð¾ Ð·Ð°Ð¿ÑÐ¾ÑÑ Ð´Ð¾Ð¼ÑÐ½Ð°Ð½ÑÐ½Ñ Ð¾Ð·Ð½Ð°ÐºÐ¸ Ñ Ð»ÑÐ´Ð¸Ð½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071678"/>
            <a:ext cx="3643306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Полігенне успадкування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/>
              <a:t>успадкування ознак, прояв яких визначається взаємодією кількох або багатьох </a:t>
            </a:r>
            <a:r>
              <a:rPr lang="uk-UA" i="1" dirty="0" err="1" smtClean="0"/>
              <a:t>неалельних</a:t>
            </a:r>
            <a:r>
              <a:rPr lang="uk-UA" i="1" dirty="0" smtClean="0"/>
              <a:t> генів</a:t>
            </a:r>
            <a:r>
              <a:rPr lang="uk-UA" dirty="0" smtClean="0"/>
              <a:t> </a:t>
            </a:r>
          </a:p>
          <a:p>
            <a:r>
              <a:rPr lang="ru-RU" dirty="0" err="1" smtClean="0"/>
              <a:t>Полігенно</a:t>
            </a:r>
            <a:r>
              <a:rPr lang="ru-RU" dirty="0" smtClean="0"/>
              <a:t> </a:t>
            </a:r>
            <a:r>
              <a:rPr lang="ru-RU" dirty="0" err="1" smtClean="0"/>
              <a:t>успадковуються</a:t>
            </a:r>
            <a:r>
              <a:rPr lang="ru-RU" dirty="0" smtClean="0"/>
              <a:t> </a:t>
            </a:r>
            <a:r>
              <a:rPr lang="ru-RU" i="1" dirty="0" err="1" smtClean="0"/>
              <a:t>кількісні</a:t>
            </a:r>
            <a:r>
              <a:rPr lang="ru-RU" i="1" dirty="0" smtClean="0"/>
              <a:t> </a:t>
            </a:r>
            <a:r>
              <a:rPr lang="ru-RU" i="1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як правило,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мінливішими</a:t>
            </a:r>
            <a:r>
              <a:rPr lang="ru-RU" dirty="0" smtClean="0"/>
              <a:t> за </a:t>
            </a:r>
            <a:r>
              <a:rPr lang="ru-RU" dirty="0" err="1" smtClean="0"/>
              <a:t>якісні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4" name="Picture 2" descr="ÐÐ°ÑÑÐ¸Ð½ÐºÐ¸ Ð¿Ð¾ Ð·Ð°Ð¿ÑÐ¾ÑÑ ÑÐ¼ÐºÐ¸ Ð½Ð° ÑÐ¾ÐºÐ°Ñ  Ñ Ð»ÑÐ´Ð¸Ð½Ð¸"/>
          <p:cNvPicPr>
            <a:picLocks noChangeAspect="1" noChangeArrowheads="1"/>
          </p:cNvPicPr>
          <p:nvPr/>
        </p:nvPicPr>
        <p:blipFill>
          <a:blip r:embed="rId2"/>
          <a:srcRect t="54292"/>
          <a:stretch>
            <a:fillRect/>
          </a:stretch>
        </p:blipFill>
        <p:spPr bwMode="auto">
          <a:xfrm>
            <a:off x="1214414" y="4572008"/>
            <a:ext cx="3563419" cy="2105026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4572000" y="5657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Приклад  </a:t>
            </a:r>
            <a:r>
              <a:rPr lang="ru-RU" dirty="0" err="1" smtClean="0"/>
              <a:t>полігенного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err="1" smtClean="0"/>
              <a:t>забарвлення</a:t>
            </a:r>
            <a:r>
              <a:rPr lang="ru-RU" dirty="0" smtClean="0"/>
              <a:t> </a:t>
            </a:r>
            <a:r>
              <a:rPr lang="ru-RU" dirty="0" err="1" smtClean="0"/>
              <a:t>шкіри</a:t>
            </a:r>
            <a:r>
              <a:rPr lang="ru-RU" dirty="0" smtClean="0"/>
              <a:t>) </a:t>
            </a:r>
            <a:r>
              <a:rPr lang="ru-RU" dirty="0" err="1" smtClean="0"/>
              <a:t>успадкування</a:t>
            </a:r>
            <a:r>
              <a:rPr lang="ru-RU" dirty="0" smtClean="0"/>
              <a:t> в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типи</a:t>
            </a:r>
            <a:r>
              <a:rPr lang="ru-RU" b="1" dirty="0" smtClean="0"/>
              <a:t> </a:t>
            </a:r>
            <a:r>
              <a:rPr lang="ru-RU" b="1" dirty="0" err="1" smtClean="0"/>
              <a:t>успадкування</a:t>
            </a:r>
            <a:r>
              <a:rPr lang="ru-RU" b="1" dirty="0" smtClean="0"/>
              <a:t> </a:t>
            </a:r>
            <a:r>
              <a:rPr lang="ru-RU" b="1" dirty="0" err="1" smtClean="0"/>
              <a:t>ознак</a:t>
            </a:r>
            <a:r>
              <a:rPr lang="ru-RU" b="1" dirty="0" smtClean="0"/>
              <a:t> у </a:t>
            </a:r>
            <a:r>
              <a:rPr lang="ru-RU" b="1" dirty="0" err="1" smtClean="0"/>
              <a:t>людини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/>
          <a:lstStyle/>
          <a:p>
            <a:r>
              <a:rPr lang="ru-RU" dirty="0" smtClean="0"/>
              <a:t>За характером </a:t>
            </a:r>
            <a:r>
              <a:rPr lang="ru-RU" dirty="0" err="1" smtClean="0"/>
              <a:t>прояву</a:t>
            </a:r>
            <a:r>
              <a:rPr lang="ru-RU" dirty="0" smtClean="0"/>
              <a:t> </a:t>
            </a:r>
            <a:r>
              <a:rPr lang="ru-RU" dirty="0" err="1" smtClean="0"/>
              <a:t>кількісних</a:t>
            </a:r>
            <a:r>
              <a:rPr lang="ru-RU" dirty="0" smtClean="0"/>
              <a:t> та </a:t>
            </a:r>
            <a:r>
              <a:rPr lang="ru-RU" dirty="0" err="1" smtClean="0"/>
              <a:t>якісних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</a:t>
            </a:r>
            <a:r>
              <a:rPr lang="ru-RU" dirty="0" err="1" smtClean="0"/>
              <a:t>виокремлюють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>
                <a:solidFill>
                  <a:srgbClr val="FF0000"/>
                </a:solidFill>
              </a:rPr>
              <a:t>домінантне</a:t>
            </a:r>
            <a:r>
              <a:rPr lang="ru-RU" dirty="0" smtClean="0">
                <a:solidFill>
                  <a:srgbClr val="FF0000"/>
                </a:solidFill>
              </a:rPr>
              <a:t>                              </a:t>
            </a:r>
            <a:r>
              <a:rPr lang="ru-RU" dirty="0" err="1" smtClean="0">
                <a:solidFill>
                  <a:srgbClr val="FF0000"/>
                </a:solidFill>
              </a:rPr>
              <a:t>рецесивне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успадкування</a:t>
            </a:r>
            <a:r>
              <a:rPr lang="ru-RU" dirty="0" smtClean="0">
                <a:solidFill>
                  <a:srgbClr val="FF0000"/>
                </a:solidFill>
              </a:rPr>
              <a:t>                      </a:t>
            </a:r>
            <a:r>
              <a:rPr lang="ru-RU" dirty="0" err="1" smtClean="0">
                <a:solidFill>
                  <a:srgbClr val="FF0000"/>
                </a:solidFill>
              </a:rPr>
              <a:t>успадкування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1800" b="1" dirty="0" smtClean="0"/>
              <a:t>веснянки                                                                   </a:t>
            </a:r>
            <a:r>
              <a:rPr lang="ru-RU" sz="1800" b="1" dirty="0" err="1" smtClean="0"/>
              <a:t>відсутність</a:t>
            </a:r>
            <a:r>
              <a:rPr lang="ru-RU" sz="1800" b="1" dirty="0" smtClean="0"/>
              <a:t> веснянок</a:t>
            </a:r>
            <a:endParaRPr lang="uk-UA" sz="1800" b="1" dirty="0"/>
          </a:p>
        </p:txBody>
      </p:sp>
      <p:sp>
        <p:nvSpPr>
          <p:cNvPr id="4" name="Стрілка вниз 3"/>
          <p:cNvSpPr/>
          <p:nvPr/>
        </p:nvSpPr>
        <p:spPr>
          <a:xfrm>
            <a:off x="2500298" y="2643182"/>
            <a:ext cx="785818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трілка вниз 4"/>
          <p:cNvSpPr/>
          <p:nvPr/>
        </p:nvSpPr>
        <p:spPr>
          <a:xfrm>
            <a:off x="6643702" y="2714620"/>
            <a:ext cx="785818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8438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 l="49039" t="20000" r="7692" b="20000"/>
          <a:stretch>
            <a:fillRect/>
          </a:stretch>
        </p:blipFill>
        <p:spPr bwMode="auto">
          <a:xfrm>
            <a:off x="5429256" y="4929198"/>
            <a:ext cx="2755460" cy="1928802"/>
          </a:xfrm>
          <a:prstGeom prst="rect">
            <a:avLst/>
          </a:prstGeom>
          <a:noFill/>
        </p:spPr>
      </p:pic>
      <p:pic>
        <p:nvPicPr>
          <p:cNvPr id="9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 l="6731" t="20000" r="50000" b="20000"/>
          <a:stretch>
            <a:fillRect/>
          </a:stretch>
        </p:blipFill>
        <p:spPr bwMode="auto">
          <a:xfrm>
            <a:off x="1428728" y="4929198"/>
            <a:ext cx="2857520" cy="192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 </a:t>
            </a:r>
            <a:r>
              <a:rPr lang="ru-RU" b="1" dirty="0" err="1" smtClean="0"/>
              <a:t>домінантного</a:t>
            </a:r>
            <a:r>
              <a:rPr lang="ru-RU" b="1" dirty="0" smtClean="0"/>
              <a:t> </a:t>
            </a:r>
            <a:r>
              <a:rPr lang="ru-RU" b="1" dirty="0" err="1" smtClean="0"/>
              <a:t>успадкування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 err="1" smtClean="0"/>
              <a:t>пригнічення</a:t>
            </a:r>
            <a:r>
              <a:rPr lang="ru-RU" dirty="0" smtClean="0"/>
              <a:t> одного </a:t>
            </a:r>
            <a:r>
              <a:rPr lang="ru-RU" dirty="0" err="1" smtClean="0"/>
              <a:t>алеля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домінантний</a:t>
            </a:r>
            <a:r>
              <a:rPr lang="ru-RU" dirty="0" smtClean="0"/>
              <a:t> стан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в кожному </a:t>
            </a:r>
            <a:r>
              <a:rPr lang="ru-RU" dirty="0" err="1" smtClean="0"/>
              <a:t>поколінні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ВИДИ УСПАДКУВАННЯ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uk-UA" b="1" i="1" dirty="0" smtClean="0"/>
              <a:t> повне домінування</a:t>
            </a: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b="1" i="1" dirty="0" smtClean="0"/>
              <a:t> неповне домінування</a:t>
            </a: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b="1" i="1" dirty="0" smtClean="0"/>
              <a:t> </a:t>
            </a:r>
            <a:r>
              <a:rPr lang="uk-UA" b="1" i="1" dirty="0" err="1" smtClean="0"/>
              <a:t>кодомінування</a:t>
            </a:r>
            <a:r>
              <a:rPr lang="uk-UA" dirty="0" smtClean="0"/>
              <a:t>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4" name="Вигнута вправо стрілка 3"/>
          <p:cNvSpPr/>
          <p:nvPr/>
        </p:nvSpPr>
        <p:spPr>
          <a:xfrm>
            <a:off x="5429256" y="3143248"/>
            <a:ext cx="357190" cy="7858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5" name="Вигнута вправо стрілка 4"/>
          <p:cNvSpPr/>
          <p:nvPr/>
        </p:nvSpPr>
        <p:spPr>
          <a:xfrm>
            <a:off x="6143636" y="3143248"/>
            <a:ext cx="1000132" cy="15716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6" name="Вигнута вправо стрілка 5"/>
          <p:cNvSpPr/>
          <p:nvPr/>
        </p:nvSpPr>
        <p:spPr>
          <a:xfrm>
            <a:off x="7500958" y="3143248"/>
            <a:ext cx="1500198" cy="228601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</a:t>
            </a:r>
            <a:r>
              <a:rPr lang="ru-RU" b="1" dirty="0" err="1" smtClean="0"/>
              <a:t>рецесивного</a:t>
            </a:r>
            <a:r>
              <a:rPr lang="ru-RU" b="1" dirty="0" smtClean="0"/>
              <a:t> </a:t>
            </a:r>
            <a:r>
              <a:rPr lang="ru-RU" b="1" dirty="0" err="1" smtClean="0"/>
              <a:t>успадкування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00100" y="1447800"/>
            <a:ext cx="5857916" cy="4800600"/>
          </a:xfrm>
        </p:spPr>
        <p:txBody>
          <a:bodyPr>
            <a:normAutofit/>
          </a:bodyPr>
          <a:lstStyle/>
          <a:p>
            <a:r>
              <a:rPr lang="ru-RU" dirty="0" smtClean="0"/>
              <a:t>стан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передається</a:t>
            </a:r>
            <a:r>
              <a:rPr lang="ru-RU" dirty="0" smtClean="0"/>
              <a:t> </a:t>
            </a:r>
            <a:r>
              <a:rPr lang="ru-RU" dirty="0" err="1" smtClean="0"/>
              <a:t>спадково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пригнічується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проявляється</a:t>
            </a:r>
            <a:r>
              <a:rPr lang="ru-RU" dirty="0" smtClean="0"/>
              <a:t> у </a:t>
            </a:r>
            <a:r>
              <a:rPr lang="ru-RU" dirty="0" err="1" smtClean="0"/>
              <a:t>гетерозиготних</a:t>
            </a:r>
            <a:r>
              <a:rPr lang="ru-RU" dirty="0" smtClean="0"/>
              <a:t> </a:t>
            </a:r>
            <a:r>
              <a:rPr lang="ru-RU" dirty="0" err="1" smtClean="0"/>
              <a:t>нащадків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світле</a:t>
            </a:r>
            <a:r>
              <a:rPr lang="ru-RU" dirty="0" smtClean="0"/>
              <a:t> </a:t>
            </a:r>
            <a:r>
              <a:rPr lang="ru-RU" dirty="0" err="1" smtClean="0"/>
              <a:t>волосся</a:t>
            </a:r>
            <a:r>
              <a:rPr lang="ru-RU" dirty="0" smtClean="0"/>
              <a:t>, </a:t>
            </a:r>
            <a:r>
              <a:rPr lang="ru-RU" dirty="0" err="1" smtClean="0"/>
              <a:t>блакитні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) </a:t>
            </a:r>
            <a:br>
              <a:rPr lang="ru-RU" dirty="0" smtClean="0"/>
            </a:br>
            <a:endParaRPr lang="uk-UA" dirty="0"/>
          </a:p>
        </p:txBody>
      </p:sp>
      <p:pic>
        <p:nvPicPr>
          <p:cNvPr id="4" name="Рисунок 8" descr="rrec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0" y="3857625"/>
            <a:ext cx="2762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2" descr="9d9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5657" y="3857628"/>
            <a:ext cx="2241657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1" descr="ге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29250"/>
            <a:ext cx="424338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10" descr="світле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188" y="1071546"/>
            <a:ext cx="192881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4320"/>
            <a:ext cx="8929718" cy="172592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Гени, що визначають кількісні й якісні ознаки людини, розташовані в хромосомах і поділяються на </a:t>
            </a:r>
            <a:r>
              <a:rPr lang="uk-UA" sz="3200" dirty="0" err="1" smtClean="0"/>
              <a:t>аутосоми</a:t>
            </a:r>
            <a:r>
              <a:rPr lang="uk-UA" sz="3200" dirty="0" smtClean="0"/>
              <a:t> та статеві хромосоми (</a:t>
            </a:r>
            <a:r>
              <a:rPr lang="uk-UA" sz="3200" dirty="0" err="1" smtClean="0"/>
              <a:t>гоносоми</a:t>
            </a:r>
            <a:r>
              <a:rPr lang="uk-UA" sz="3200" dirty="0" smtClean="0"/>
              <a:t>) </a:t>
            </a: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 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57224" y="2714620"/>
            <a:ext cx="3800476" cy="4143380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dirty="0" err="1" smtClean="0">
                <a:solidFill>
                  <a:srgbClr val="FF0000"/>
                </a:solidFill>
              </a:rPr>
              <a:t>Аутосомне</a:t>
            </a:r>
            <a:r>
              <a:rPr lang="uk-UA" dirty="0" smtClean="0">
                <a:solidFill>
                  <a:srgbClr val="FF0000"/>
                </a:solidFill>
              </a:rPr>
              <a:t> успадкування </a:t>
            </a:r>
          </a:p>
          <a:p>
            <a:r>
              <a:rPr lang="uk-UA" dirty="0" smtClean="0"/>
              <a:t>Успадкування ознак, яке здійснюється за участі генів хромосом, що є подібними у чоловічих й жіночих організмів </a:t>
            </a:r>
            <a:br>
              <a:rPr lang="uk-UA" dirty="0" smtClean="0"/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sz="half" idx="2"/>
          </p:nvPr>
        </p:nvSpPr>
        <p:spPr>
          <a:xfrm>
            <a:off x="5286380" y="2857496"/>
            <a:ext cx="3657600" cy="4000504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Зчеплене зі статтю успадкування</a:t>
            </a:r>
          </a:p>
          <a:p>
            <a:r>
              <a:rPr lang="ru-RU" dirty="0" err="1" smtClean="0"/>
              <a:t>Успадкування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участі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 </a:t>
            </a:r>
            <a:r>
              <a:rPr lang="ru-RU" dirty="0" err="1" smtClean="0"/>
              <a:t>статевих</a:t>
            </a:r>
            <a:r>
              <a:rPr lang="ru-RU" dirty="0" smtClean="0"/>
              <a:t> хромосом </a:t>
            </a:r>
            <a:br>
              <a:rPr lang="ru-RU" dirty="0" smtClean="0"/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6" name="Стрілка вниз 5"/>
          <p:cNvSpPr/>
          <p:nvPr/>
        </p:nvSpPr>
        <p:spPr>
          <a:xfrm>
            <a:off x="2357422" y="2143116"/>
            <a:ext cx="928694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ілка вниз 6"/>
          <p:cNvSpPr/>
          <p:nvPr/>
        </p:nvSpPr>
        <p:spPr>
          <a:xfrm>
            <a:off x="6500826" y="2143116"/>
            <a:ext cx="928694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Сонцестояння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145</TotalTime>
  <Words>608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Corbel</vt:lpstr>
      <vt:lpstr>Gill Sans MT</vt:lpstr>
      <vt:lpstr>Verdana</vt:lpstr>
      <vt:lpstr>Wingdings 2</vt:lpstr>
      <vt:lpstr>Сонцестояння</vt:lpstr>
      <vt:lpstr>Моногенне та полігенне успадкування ознак у людини</vt:lpstr>
      <vt:lpstr>А як успадковуються ямки на щічках?</vt:lpstr>
      <vt:lpstr>УСПАДКУВАННЯ ОЗНАК </vt:lpstr>
      <vt:lpstr>Моногенне успадкування </vt:lpstr>
      <vt:lpstr>Полігенне успадкування </vt:lpstr>
      <vt:lpstr>Основні типи успадкування ознак у людини </vt:lpstr>
      <vt:lpstr>За домінантного успадкування</vt:lpstr>
      <vt:lpstr>За рецесивного успадкування</vt:lpstr>
      <vt:lpstr>Гени, що визначають кількісні й якісні ознаки людини, розташовані в хромосомах і поділяються на аутосоми та статеві хромосоми (гоносоми)   </vt:lpstr>
      <vt:lpstr>Типи успадкування </vt:lpstr>
      <vt:lpstr>Як визначити тип успадкування ознаки в людини? </vt:lpstr>
      <vt:lpstr>Умовні позначення</vt:lpstr>
      <vt:lpstr>Для родоводу, в якому спостерігається аутосомно-домінантне успадкування ознаки</vt:lpstr>
      <vt:lpstr>У родоводах з аутосомно-рецесивним успадкуванням  </vt:lpstr>
      <vt:lpstr>X-зчеплене домінантне успадкування  </vt:lpstr>
      <vt:lpstr>За X-зчепленого рецесивного успадкування </vt:lpstr>
      <vt:lpstr>Правила, що допоможуть скласти схему родоводу</vt:lpstr>
      <vt:lpstr>Завдання </vt:lpstr>
      <vt:lpstr>ВИСНОВКИ:</vt:lpstr>
      <vt:lpstr>Домашнє завдання: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ноутбук</dc:creator>
  <cp:lastModifiedBy>Пользователь Windows</cp:lastModifiedBy>
  <cp:revision>17</cp:revision>
  <dcterms:created xsi:type="dcterms:W3CDTF">2019-02-13T18:32:15Z</dcterms:created>
  <dcterms:modified xsi:type="dcterms:W3CDTF">2022-02-14T17:18:05Z</dcterms:modified>
</cp:coreProperties>
</file>