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0" r:id="rId3"/>
    <p:sldId id="291" r:id="rId4"/>
    <p:sldId id="279" r:id="rId5"/>
    <p:sldId id="295" r:id="rId6"/>
    <p:sldId id="280" r:id="rId7"/>
    <p:sldId id="296" r:id="rId8"/>
    <p:sldId id="303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FFFF00"/>
    <a:srgbClr val="295FFF"/>
    <a:srgbClr val="FFB441"/>
    <a:srgbClr val="709E32"/>
    <a:srgbClr val="00B050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№70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6968" y="3018352"/>
            <a:ext cx="8354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Велика буква Ч. Читання слів і тексту з вивченими літерами. Уявлення про близькі за значенням слова. </a:t>
            </a:r>
            <a:endParaRPr lang="ru-RU" sz="96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240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xmlns="" id="{DB0EE1CD-B84F-42F7-A9D8-09697871D650}"/>
              </a:ext>
            </a:extLst>
          </p:cNvPr>
          <p:cNvGrpSpPr/>
          <p:nvPr/>
        </p:nvGrpSpPr>
        <p:grpSpPr>
          <a:xfrm>
            <a:off x="8849949" y="178193"/>
            <a:ext cx="3156117" cy="2230816"/>
            <a:chOff x="8849949" y="178193"/>
            <a:chExt cx="3156117" cy="223081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EB1CB52-F3EA-4165-8067-3E7E3423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9949" y="178194"/>
              <a:ext cx="3156117" cy="2230815"/>
            </a:xfrm>
            <a:prstGeom prst="rect">
              <a:avLst/>
            </a:prstGeom>
            <a:ln w="38100" cap="sq">
              <a:solidFill>
                <a:srgbClr val="2F324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xmlns="" id="{E6C77183-9218-43BB-B924-56E2FB81775E}"/>
                </a:ext>
              </a:extLst>
            </p:cNvPr>
            <p:cNvSpPr/>
            <p:nvPr/>
          </p:nvSpPr>
          <p:spPr>
            <a:xfrm>
              <a:off x="8849949" y="178193"/>
              <a:ext cx="1680089" cy="283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Бесіда за малюнком.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D89125-768F-4F30-88F1-B615B437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" t="3509" r="11959" b="67439"/>
          <a:stretch/>
        </p:blipFill>
        <p:spPr>
          <a:xfrm>
            <a:off x="1232031" y="1477493"/>
            <a:ext cx="10674419" cy="502182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Розглянемо зразок букви.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B10B7F33-6AD1-4C08-B95B-7B78EDF08E8E}"/>
              </a:ext>
            </a:extLst>
          </p:cNvPr>
          <p:cNvSpPr/>
          <p:nvPr/>
        </p:nvSpPr>
        <p:spPr>
          <a:xfrm>
            <a:off x="7200813" y="4092198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xmlns="" id="{8E5E061E-6C38-4A69-A5FC-78E3F7B536DE}"/>
              </a:ext>
            </a:extLst>
          </p:cNvPr>
          <p:cNvSpPr/>
          <p:nvPr/>
        </p:nvSpPr>
        <p:spPr>
          <a:xfrm>
            <a:off x="7204341" y="1814186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xmlns="" id="{A6F6E53A-7379-4918-993C-28CBE41E6F68}"/>
              </a:ext>
            </a:extLst>
          </p:cNvPr>
          <p:cNvSpPr/>
          <p:nvPr/>
        </p:nvSpPr>
        <p:spPr>
          <a:xfrm>
            <a:off x="4936596" y="1814186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xmlns="" id="{682D9B58-35F5-4402-95F3-2EE93FFE849F}"/>
              </a:ext>
            </a:extLst>
          </p:cNvPr>
          <p:cNvSpPr/>
          <p:nvPr/>
        </p:nvSpPr>
        <p:spPr>
          <a:xfrm>
            <a:off x="4929540" y="4071981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xmlns="" id="{53885E94-8763-4E3E-940A-19CE940FCD47}"/>
              </a:ext>
            </a:extLst>
          </p:cNvPr>
          <p:cNvSpPr/>
          <p:nvPr/>
        </p:nvSpPr>
        <p:spPr>
          <a:xfrm>
            <a:off x="2665322" y="4092198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5500D1C3-4CC7-4843-9C5B-FBA8C8C8620C}"/>
              </a:ext>
            </a:extLst>
          </p:cNvPr>
          <p:cNvSpPr/>
          <p:nvPr/>
        </p:nvSpPr>
        <p:spPr>
          <a:xfrm>
            <a:off x="2668850" y="1814186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xmlns="" id="{BC7ECD06-74FE-4D76-A0DC-2AC758B1ED47}"/>
              </a:ext>
            </a:extLst>
          </p:cNvPr>
          <p:cNvCxnSpPr>
            <a:cxnSpLocks/>
          </p:cNvCxnSpPr>
          <p:nvPr/>
        </p:nvCxnSpPr>
        <p:spPr>
          <a:xfrm>
            <a:off x="4927982" y="1807447"/>
            <a:ext cx="0" cy="12203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Дуга 14">
            <a:extLst>
              <a:ext uri="{FF2B5EF4-FFF2-40B4-BE49-F238E27FC236}">
                <a16:creationId xmlns:a16="http://schemas.microsoft.com/office/drawing/2014/main" xmlns="" id="{095603CC-575E-4835-A2A2-23D1BD184C96}"/>
              </a:ext>
            </a:extLst>
          </p:cNvPr>
          <p:cNvSpPr/>
          <p:nvPr/>
        </p:nvSpPr>
        <p:spPr>
          <a:xfrm rot="10329608">
            <a:off x="4922443" y="1860698"/>
            <a:ext cx="2880981" cy="2178248"/>
          </a:xfrm>
          <a:prstGeom prst="arc">
            <a:avLst>
              <a:gd name="adj1" fmla="val 14020746"/>
              <a:gd name="adj2" fmla="val 35295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xmlns="" id="{BA4D9C58-C205-4953-B972-713F4E6B909D}"/>
              </a:ext>
            </a:extLst>
          </p:cNvPr>
          <p:cNvCxnSpPr>
            <a:cxnSpLocks/>
          </p:cNvCxnSpPr>
          <p:nvPr/>
        </p:nvCxnSpPr>
        <p:spPr>
          <a:xfrm>
            <a:off x="7189088" y="1825402"/>
            <a:ext cx="0" cy="453806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завдання Читалочки.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45416E-FC8B-4343-B5CE-499EE8C16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" t="50035" r="13537" b="24955"/>
          <a:stretch/>
        </p:blipFill>
        <p:spPr>
          <a:xfrm>
            <a:off x="1129363" y="1456402"/>
            <a:ext cx="10786412" cy="461433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5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/>
              <a:t>Надрукуй перші букви слів продиктованих вчителем (великі або малі).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4B2002-5ED2-4D7A-A88D-27A3A89AD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79558" r="15660" b="12709"/>
          <a:stretch/>
        </p:blipFill>
        <p:spPr>
          <a:xfrm>
            <a:off x="674987" y="1549480"/>
            <a:ext cx="10842025" cy="1591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204E31-1EF0-44D3-87E5-DCCF26C417BF}"/>
              </a:ext>
            </a:extLst>
          </p:cNvPr>
          <p:cNvSpPr txBox="1"/>
          <p:nvPr/>
        </p:nvSpPr>
        <p:spPr>
          <a:xfrm>
            <a:off x="5074484" y="3228149"/>
            <a:ext cx="2801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2F3242"/>
                </a:solidFill>
                <a:latin typeface="Monotype Corsiva" panose="03010101010201010101" pitchFamily="66" charset="0"/>
              </a:rPr>
              <a:t>Звіримо</a:t>
            </a:r>
            <a:endParaRPr lang="ru-RU" sz="6000" b="1" dirty="0">
              <a:solidFill>
                <a:srgbClr val="2F324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xmlns="" id="{FB79EB57-FB7E-407E-84ED-324DFC72D73D}"/>
              </a:ext>
            </a:extLst>
          </p:cNvPr>
          <p:cNvSpPr/>
          <p:nvPr/>
        </p:nvSpPr>
        <p:spPr>
          <a:xfrm>
            <a:off x="558800" y="4176988"/>
            <a:ext cx="11458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atin typeface="Monotype Corsiva" panose="03010101010201010101" pitchFamily="66" charset="0"/>
              </a:rPr>
              <a:t>черепаха, Чернівці, Чернігів, черв’як, Житомир, водяний, м’яч, хороший, Дніпро, Україна, віночок, боягуз. </a:t>
            </a:r>
            <a:endParaRPr lang="ru-RU" sz="400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61A7DE-C1EB-4C79-96BB-73F5B58B3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4899" r="91924" b="54300"/>
          <a:stretch/>
        </p:blipFill>
        <p:spPr>
          <a:xfrm>
            <a:off x="996415" y="2213160"/>
            <a:ext cx="476785" cy="6118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B7F5B4D-A2D9-4010-9422-518484BF9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11541" r="90050" b="53629"/>
          <a:stretch/>
        </p:blipFill>
        <p:spPr>
          <a:xfrm>
            <a:off x="1609500" y="1880158"/>
            <a:ext cx="752742" cy="8958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024C273-EBC4-47BA-99B7-39BFCB84A9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11541" r="90050" b="53629"/>
          <a:stretch/>
        </p:blipFill>
        <p:spPr>
          <a:xfrm>
            <a:off x="2269272" y="1870627"/>
            <a:ext cx="752742" cy="8958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1315757-1180-489C-B1CA-5CA82A5B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4899" r="91924" b="54300"/>
          <a:stretch/>
        </p:blipFill>
        <p:spPr>
          <a:xfrm>
            <a:off x="3067485" y="2213160"/>
            <a:ext cx="476785" cy="6118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19FE3BC-C4E9-4D23-BEC4-03896CAB6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2543" r="89518" b="55558"/>
          <a:stretch/>
        </p:blipFill>
        <p:spPr>
          <a:xfrm>
            <a:off x="3681786" y="1879315"/>
            <a:ext cx="752742" cy="8871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A3C94395-5DE3-4907-8CC4-2B7EE5F02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4440173" y="2274928"/>
            <a:ext cx="523783" cy="532661"/>
          </a:xfrm>
          <a:prstGeom prst="rect">
            <a:avLst/>
          </a:prstGeom>
        </p:spPr>
      </p:pic>
      <p:sp>
        <p:nvSpPr>
          <p:cNvPr id="31" name="Полилиния 9">
            <a:extLst>
              <a:ext uri="{FF2B5EF4-FFF2-40B4-BE49-F238E27FC236}">
                <a16:creationId xmlns:a16="http://schemas.microsoft.com/office/drawing/2014/main" xmlns="" id="{F66E898F-664E-45BD-B1FC-B68F64EAA97C}"/>
              </a:ext>
            </a:extLst>
          </p:cNvPr>
          <p:cNvSpPr/>
          <p:nvPr/>
        </p:nvSpPr>
        <p:spPr>
          <a:xfrm>
            <a:off x="5252606" y="2382565"/>
            <a:ext cx="275396" cy="317386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4D3DBA6-F37F-4827-B6AA-94DA64CFF2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20812" r="91543" b="57269"/>
          <a:stretch/>
        </p:blipFill>
        <p:spPr>
          <a:xfrm>
            <a:off x="5877304" y="2303561"/>
            <a:ext cx="558265" cy="4716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233C869-BB5D-40C8-83A3-1BCF1F60B3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6502466" y="1870627"/>
            <a:ext cx="682089" cy="1106067"/>
          </a:xfrm>
          <a:prstGeom prst="rect">
            <a:avLst/>
          </a:prstGeom>
        </p:spPr>
      </p:pic>
      <p:grpSp>
        <p:nvGrpSpPr>
          <p:cNvPr id="34" name="Группа 16">
            <a:extLst>
              <a:ext uri="{FF2B5EF4-FFF2-40B4-BE49-F238E27FC236}">
                <a16:creationId xmlns:a16="http://schemas.microsoft.com/office/drawing/2014/main" xmlns="" id="{28DDD7DF-2AE0-45F8-A7C1-8FDBD1D98348}"/>
              </a:ext>
            </a:extLst>
          </p:cNvPr>
          <p:cNvGrpSpPr/>
          <p:nvPr/>
        </p:nvGrpSpPr>
        <p:grpSpPr>
          <a:xfrm>
            <a:off x="7300679" y="2024709"/>
            <a:ext cx="352903" cy="641371"/>
            <a:chOff x="2162175" y="2767013"/>
            <a:chExt cx="323850" cy="660050"/>
          </a:xfrm>
        </p:grpSpPr>
        <p:sp>
          <p:nvSpPr>
            <p:cNvPr id="35" name="Полилиния 17">
              <a:extLst>
                <a:ext uri="{FF2B5EF4-FFF2-40B4-BE49-F238E27FC236}">
                  <a16:creationId xmlns:a16="http://schemas.microsoft.com/office/drawing/2014/main" xmlns="" id="{970A1A23-05F3-40D0-95B5-65ED034206F7}"/>
                </a:ext>
              </a:extLst>
            </p:cNvPr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18">
              <a:extLst>
                <a:ext uri="{FF2B5EF4-FFF2-40B4-BE49-F238E27FC236}">
                  <a16:creationId xmlns:a16="http://schemas.microsoft.com/office/drawing/2014/main" xmlns="" id="{1592F3CC-BBC4-4F41-B5BB-AD41B9900CBC}"/>
                </a:ext>
              </a:extLst>
            </p:cNvPr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164D3282-2D9F-4A2B-A7E8-CB80797AE4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7914980" y="2292372"/>
            <a:ext cx="529428" cy="53840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7481D4D6-91E5-4A69-B155-CE803A5122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3329" r="91781" b="52995"/>
          <a:stretch/>
        </p:blipFill>
        <p:spPr>
          <a:xfrm>
            <a:off x="8503507" y="2093769"/>
            <a:ext cx="659197" cy="7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Познач близькі за значенням слова.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5DCB02-1CF4-400D-BA7D-8A8E6FE51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0300" r="28830" b="75579"/>
          <a:stretch/>
        </p:blipFill>
        <p:spPr>
          <a:xfrm>
            <a:off x="1609500" y="1456402"/>
            <a:ext cx="9879140" cy="434061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Пряма зі стрілкою 8">
            <a:extLst>
              <a:ext uri="{FF2B5EF4-FFF2-40B4-BE49-F238E27FC236}">
                <a16:creationId xmlns:a16="http://schemas.microsoft.com/office/drawing/2014/main" xmlns="" id="{5F43940C-BA1E-4E18-9AFA-183DCAD0B4DF}"/>
              </a:ext>
            </a:extLst>
          </p:cNvPr>
          <p:cNvCxnSpPr/>
          <p:nvPr/>
        </p:nvCxnSpPr>
        <p:spPr>
          <a:xfrm>
            <a:off x="5576918" y="3099335"/>
            <a:ext cx="1944303" cy="87589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xmlns="" id="{074D6E34-73D9-4A2E-87C5-C9776015941D}"/>
              </a:ext>
            </a:extLst>
          </p:cNvPr>
          <p:cNvCxnSpPr>
            <a:cxnSpLocks/>
          </p:cNvCxnSpPr>
          <p:nvPr/>
        </p:nvCxnSpPr>
        <p:spPr>
          <a:xfrm flipV="1">
            <a:off x="5576918" y="2940463"/>
            <a:ext cx="1944303" cy="1193643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xmlns="" id="{DC7085A4-7E1B-4437-9FF0-AB95AE5FA80A}"/>
              </a:ext>
            </a:extLst>
          </p:cNvPr>
          <p:cNvCxnSpPr>
            <a:cxnSpLocks/>
          </p:cNvCxnSpPr>
          <p:nvPr/>
        </p:nvCxnSpPr>
        <p:spPr>
          <a:xfrm>
            <a:off x="5576918" y="4206240"/>
            <a:ext cx="1944303" cy="601634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7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текст. Придумай заголовок.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78015F-3A0D-4600-91FD-25A76B134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0" t="30002" r="11484" b="44160"/>
          <a:stretch/>
        </p:blipFill>
        <p:spPr>
          <a:xfrm>
            <a:off x="1193533" y="1475287"/>
            <a:ext cx="10569362" cy="476193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текст. Придумай заголовок.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78015F-3A0D-4600-91FD-25A76B134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8" t="56033" r="11347" b="12772"/>
          <a:stretch/>
        </p:blipFill>
        <p:spPr>
          <a:xfrm>
            <a:off x="1733068" y="1441969"/>
            <a:ext cx="9452008" cy="514128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4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7" y="1305464"/>
            <a:ext cx="4182148" cy="47345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33" y="2123493"/>
            <a:ext cx="4182148" cy="47345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79" y="1305464"/>
            <a:ext cx="4182148" cy="4734507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135</Words>
  <Application>Microsoft Office PowerPoint</Application>
  <PresentationFormat>Произвольный</PresentationFormat>
  <Paragraphs>51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Home</cp:lastModifiedBy>
  <cp:revision>55</cp:revision>
  <dcterms:created xsi:type="dcterms:W3CDTF">2018-01-05T16:38:53Z</dcterms:created>
  <dcterms:modified xsi:type="dcterms:W3CDTF">2022-02-14T17:22:15Z</dcterms:modified>
</cp:coreProperties>
</file>