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  <a:srgbClr val="CC00FF"/>
    <a:srgbClr val="D57BFD"/>
    <a:srgbClr val="FFC000"/>
    <a:srgbClr val="DD5978"/>
    <a:srgbClr val="60B90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718" autoAdjust="0"/>
  </p:normalViewPr>
  <p:slideViewPr>
    <p:cSldViewPr snapToGrid="0">
      <p:cViewPr>
        <p:scale>
          <a:sx n="70" d="100"/>
          <a:sy n="70" d="100"/>
        </p:scale>
        <p:origin x="-141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92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F20FC-C2DE-4C95-B953-24264B3198A7}" type="datetimeFigureOut">
              <a:rPr lang="uk-UA" smtClean="0"/>
              <a:pPr/>
              <a:t>14.02.2022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699DC-23C5-4E8A-9537-0B797A64FF4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E7D6B02-2D4F-44B0-8266-489B559025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2860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618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477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081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799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285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00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488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834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600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504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5438E-0335-4620-9C44-AC2AE552C780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2AC98-31AC-4B4D-891F-B8479E4188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7A6D7A2-E262-4F9F-A880-C6C034036DF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012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C84EFB-1A5C-4814-A335-872E5DD0E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547" y="238539"/>
            <a:ext cx="5277979" cy="636104"/>
          </a:xfrm>
        </p:spPr>
        <p:txBody>
          <a:bodyPr>
            <a:normAutofit/>
          </a:bodyPr>
          <a:lstStyle/>
          <a:p>
            <a:r>
              <a:rPr lang="uk-UA" sz="2400" smtClean="0"/>
              <a:t>Види чергування</a:t>
            </a:r>
            <a:endParaRPr lang="en-US" sz="2400" dirty="0"/>
          </a:p>
        </p:txBody>
      </p:sp>
      <p:grpSp>
        <p:nvGrpSpPr>
          <p:cNvPr id="9" name="Group 7">
            <a:extLst>
              <a:ext uri="{FF2B5EF4-FFF2-40B4-BE49-F238E27FC236}">
                <a16:creationId xmlns="" xmlns:a16="http://schemas.microsoft.com/office/drawing/2014/main" id="{11B2576A-5C5E-466B-A74E-799120943427}"/>
              </a:ext>
            </a:extLst>
          </p:cNvPr>
          <p:cNvGrpSpPr>
            <a:grpSpLocks/>
          </p:cNvGrpSpPr>
          <p:nvPr/>
        </p:nvGrpSpPr>
        <p:grpSpPr bwMode="auto">
          <a:xfrm>
            <a:off x="2646813" y="848838"/>
            <a:ext cx="6265661" cy="1878016"/>
            <a:chOff x="1253" y="1931"/>
            <a:chExt cx="3253" cy="1183"/>
          </a:xfrm>
        </p:grpSpPr>
        <p:sp>
          <p:nvSpPr>
            <p:cNvPr id="10" name="Line 8">
              <a:extLst>
                <a:ext uri="{FF2B5EF4-FFF2-40B4-BE49-F238E27FC236}">
                  <a16:creationId xmlns="" xmlns:a16="http://schemas.microsoft.com/office/drawing/2014/main" id="{C331771C-E029-4FBE-B32E-D6D58BBB3575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="" xmlns:a16="http://schemas.microsoft.com/office/drawing/2014/main" id="{2421B929-6738-441C-9D44-9C4BCA1D89E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29" y="2079"/>
              <a:ext cx="302" cy="2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="" xmlns:a16="http://schemas.microsoft.com/office/drawing/2014/main" id="{7B57283A-805F-4F09-8AFB-928ED9C8FCE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22" y="1931"/>
              <a:ext cx="2784" cy="1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sz="2400" b="1" u="sng" smtClean="0">
                  <a:solidFill>
                    <a:srgbClr val="60B907"/>
                  </a:solidFill>
                  <a:latin typeface="Times New Roman" pitchFamily="18" charset="0"/>
                  <a:cs typeface="Times New Roman" pitchFamily="18" charset="0"/>
                </a:rPr>
                <a:t>Чергування голосних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],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і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; 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],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і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або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и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в коренях дієслів перед суфіксами </a:t>
              </a:r>
              <a:r>
                <a:rPr lang="uk-UA" sz="2000" i="1" smtClean="0">
                  <a:latin typeface="Times New Roman" pitchFamily="18" charset="0"/>
                  <a:cs typeface="Times New Roman" pitchFamily="18" charset="0"/>
                </a:rPr>
                <a:t>-а-(-я-), -ува-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; 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 з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після шиплячих </a:t>
              </a:r>
              <a:r>
                <a:rPr lang="uk-UA" sz="2000" i="1" smtClean="0">
                  <a:latin typeface="Times New Roman" pitchFamily="18" charset="0"/>
                  <a:cs typeface="Times New Roman" pitchFamily="18" charset="0"/>
                </a:rPr>
                <a:t>[ш], [ч], [ж], [дж].</a:t>
              </a:r>
              <a:endParaRPr lang="en-US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="" xmlns:a16="http://schemas.microsoft.com/office/drawing/2014/main" id="{E0B641B1-F737-47BB-8633-627B2A8623B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="" xmlns:a16="http://schemas.microsoft.com/office/drawing/2014/main" id="{04CA8797-71EE-4709-A1B2-005F6FAAEBAF}"/>
              </a:ext>
            </a:extLst>
          </p:cNvPr>
          <p:cNvGrpSpPr>
            <a:grpSpLocks/>
          </p:cNvGrpSpPr>
          <p:nvPr/>
        </p:nvGrpSpPr>
        <p:grpSpPr bwMode="auto">
          <a:xfrm>
            <a:off x="2683024" y="2650169"/>
            <a:ext cx="6222436" cy="2308229"/>
            <a:chOff x="1253" y="2555"/>
            <a:chExt cx="3286" cy="1454"/>
          </a:xfrm>
        </p:grpSpPr>
        <p:sp>
          <p:nvSpPr>
            <p:cNvPr id="15" name="Line 13">
              <a:extLst>
                <a:ext uri="{FF2B5EF4-FFF2-40B4-BE49-F238E27FC236}">
                  <a16:creationId xmlns="" xmlns:a16="http://schemas.microsoft.com/office/drawing/2014/main" id="{D03B8497-BEC8-4D0A-B1D6-E46BE738CA52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="" xmlns:a16="http://schemas.microsoft.com/office/drawing/2014/main" id="{BC0E690C-D704-40EE-9F73-C2275A11EBCF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31" y="2685"/>
              <a:ext cx="302" cy="257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="" xmlns:a16="http://schemas.microsoft.com/office/drawing/2014/main" id="{9C90F68A-1526-49FA-A283-617AAABBB46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91" y="2555"/>
              <a:ext cx="2848" cy="1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400" b="1" u="sng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Чергування приголосних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г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з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ж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]; 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к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ц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ч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]; 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ш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];</a:t>
              </a:r>
            </a:p>
            <a:p>
              <a:pPr>
                <a:buBlip>
                  <a:blip r:embed="rId2"/>
                </a:buBlip>
              </a:pP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д͡ ж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],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т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– [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ч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] </a:t>
              </a:r>
              <a:r>
                <a:rPr lang="uk-UA" sz="2000" smtClean="0">
                  <a:latin typeface="Times New Roman" pitchFamily="18" charset="0"/>
                  <a:cs typeface="Times New Roman" pitchFamily="18" charset="0"/>
                </a:rPr>
                <a:t>у дієсловах.</a:t>
              </a:r>
              <a:endParaRPr lang="uk-UA" sz="2400" smtClean="0">
                <a:solidFill>
                  <a:srgbClr val="000000"/>
                </a:solidFill>
              </a:endParaRPr>
            </a:p>
            <a:p>
              <a:pPr algn="l"/>
              <a:r>
                <a:rPr lang="uk-UA" sz="2400" smtClean="0">
                  <a:solidFill>
                    <a:srgbClr val="000000"/>
                  </a:solidFill>
                </a:rPr>
                <a:t>  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="" xmlns:a16="http://schemas.microsoft.com/office/drawing/2014/main" id="{3B9B0E1E-426E-49C8-94A5-FA12A40A51F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="" xmlns:a16="http://schemas.microsoft.com/office/drawing/2014/main" id="{2CA2962F-90C6-4C9B-BD5C-D33962ED12EA}"/>
              </a:ext>
            </a:extLst>
          </p:cNvPr>
          <p:cNvGrpSpPr>
            <a:grpSpLocks/>
          </p:cNvGrpSpPr>
          <p:nvPr/>
        </p:nvGrpSpPr>
        <p:grpSpPr bwMode="auto">
          <a:xfrm>
            <a:off x="2711130" y="4505606"/>
            <a:ext cx="6075061" cy="1200151"/>
            <a:chOff x="1254" y="3143"/>
            <a:chExt cx="3293" cy="756"/>
          </a:xfrm>
        </p:grpSpPr>
        <p:sp>
          <p:nvSpPr>
            <p:cNvPr id="20" name="Line 18">
              <a:extLst>
                <a:ext uri="{FF2B5EF4-FFF2-40B4-BE49-F238E27FC236}">
                  <a16:creationId xmlns="" xmlns:a16="http://schemas.microsoft.com/office/drawing/2014/main" id="{9F704F92-CBF4-4BE3-9D70-610D8301B9C7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="" xmlns:a16="http://schemas.microsoft.com/office/drawing/2014/main" id="{0083174D-7B5F-4B89-A655-859E83E9A61A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30" y="3277"/>
              <a:ext cx="302" cy="254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>
              <a:extLst>
                <a:ext uri="{FF2B5EF4-FFF2-40B4-BE49-F238E27FC236}">
                  <a16:creationId xmlns="" xmlns:a16="http://schemas.microsoft.com/office/drawing/2014/main" id="{67E0DCFE-0667-49AC-8E27-A7C590D3D5B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30" y="3143"/>
              <a:ext cx="2817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400" b="1" u="sng" smtClean="0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Чергування милозвучності</a:t>
              </a:r>
              <a:r>
                <a:rPr lang="uk-UA" sz="2400" smtClean="0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>
                <a:buBlip>
                  <a:blip r:embed="rId2"/>
                </a:buBlip>
              </a:pPr>
              <a:r>
                <a:rPr lang="uk-UA" sz="20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r>
                <a:rPr lang="uk-UA" sz="200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; </a:t>
              </a:r>
            </a:p>
            <a:p>
              <a:pPr>
                <a:buBlip>
                  <a:blip r:embed="rId2"/>
                </a:buBlip>
              </a:pPr>
              <a:r>
                <a:rPr lang="uk-UA" sz="20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і</a:t>
              </a:r>
              <a:r>
                <a:rPr lang="uk-UA" sz="200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uk-UA" sz="2400" b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й</a:t>
              </a:r>
              <a:endPara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="" xmlns:a16="http://schemas.microsoft.com/office/drawing/2014/main" id="{1003687E-6826-48CA-8C0A-936DDE950DE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28213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>
            <a:extLst>
              <a:ext uri="{FF2B5EF4-FFF2-40B4-BE49-F238E27FC236}">
                <a16:creationId xmlns="" xmlns:a16="http://schemas.microsoft.com/office/drawing/2014/main" id="{04CA8797-71EE-4709-A1B2-005F6FAAEBAF}"/>
              </a:ext>
            </a:extLst>
          </p:cNvPr>
          <p:cNvGrpSpPr>
            <a:grpSpLocks noGrp="1"/>
          </p:cNvGrpSpPr>
          <p:nvPr>
            <p:ph type="title"/>
          </p:nvPr>
        </p:nvGrpSpPr>
        <p:grpSpPr bwMode="auto">
          <a:xfrm>
            <a:off x="2655620" y="204718"/>
            <a:ext cx="6120789" cy="559558"/>
            <a:chOff x="1297" y="2555"/>
            <a:chExt cx="3225" cy="435"/>
          </a:xfrm>
        </p:grpSpPr>
        <p:sp>
          <p:nvSpPr>
            <p:cNvPr id="5" name="Line 13">
              <a:extLst>
                <a:ext uri="{FF2B5EF4-FFF2-40B4-BE49-F238E27FC236}">
                  <a16:creationId xmlns="" xmlns:a16="http://schemas.microsoft.com/office/drawing/2014/main" id="{D03B8497-BEC8-4D0A-B1D6-E46BE738CA52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14">
              <a:extLst>
                <a:ext uri="{FF2B5EF4-FFF2-40B4-BE49-F238E27FC236}">
                  <a16:creationId xmlns="" xmlns:a16="http://schemas.microsoft.com/office/drawing/2014/main" id="{BC0E690C-D704-40EE-9F73-C2275A11EBCF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46" y="2675"/>
              <a:ext cx="355" cy="25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15">
              <a:extLst>
                <a:ext uri="{FF2B5EF4-FFF2-40B4-BE49-F238E27FC236}">
                  <a16:creationId xmlns="" xmlns:a16="http://schemas.microsoft.com/office/drawing/2014/main" id="{9C90F68A-1526-49FA-A283-617AAABBB46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91" y="2555"/>
              <a:ext cx="283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400" b="1" u="sng" smtClean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			</a:t>
              </a:r>
              <a:r>
                <a:rPr lang="uk-UA" sz="2400" b="1" u="sng" smtClean="0">
                  <a:solidFill>
                    <a:srgbClr val="FF9900"/>
                  </a:solidFill>
                  <a:latin typeface="Times New Roman" pitchFamily="18" charset="0"/>
                  <a:cs typeface="Times New Roman" pitchFamily="18" charset="0"/>
                </a:rPr>
                <a:t>Чергування милозвучності</a:t>
              </a:r>
            </a:p>
          </p:txBody>
        </p:sp>
        <p:sp>
          <p:nvSpPr>
            <p:cNvPr id="8" name="Text Box 16">
              <a:extLst>
                <a:ext uri="{FF2B5EF4-FFF2-40B4-BE49-F238E27FC236}">
                  <a16:creationId xmlns="" xmlns:a16="http://schemas.microsoft.com/office/drawing/2014/main" id="{3B9B0E1E-426E-49C8-94A5-FA12A40A51F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38" y="2614"/>
              <a:ext cx="189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400" b="1" smtClean="0">
                  <a:solidFill>
                    <a:srgbClr val="FFFFFF"/>
                  </a:solidFill>
                </a:rPr>
                <a:t>3</a:t>
              </a:r>
              <a:endParaRPr lang="en-US" sz="2400" b="1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341194" y="830807"/>
          <a:ext cx="8543499" cy="585887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47833"/>
                <a:gridCol w="3252717"/>
                <a:gridCol w="2442949"/>
              </a:tblGrid>
              <a:tr h="656798">
                <a:tc>
                  <a:txBody>
                    <a:bodyPr/>
                    <a:lstStyle/>
                    <a:p>
                      <a:endParaRPr lang="uk-UA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smtClean="0">
                          <a:latin typeface="Times New Roman" pitchFamily="18" charset="0"/>
                          <a:cs typeface="Times New Roman" pitchFamily="18" charset="0"/>
                        </a:rPr>
                        <a:t>Між голосними - приголосний</a:t>
                      </a:r>
                      <a:endParaRPr lang="uk-UA" sz="16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живе </a:t>
                      </a:r>
                      <a:r>
                        <a:rPr lang="uk-UA" sz="1600" b="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Одесі; яблуко </a:t>
                      </a:r>
                      <a:r>
                        <a:rPr lang="uk-UA" sz="1600" b="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 </a:t>
                      </a:r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абрикос</a:t>
                      </a:r>
                      <a:endParaRPr lang="uk-UA" sz="1600" b="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96036">
                <a:tc>
                  <a:txBody>
                    <a:bodyPr/>
                    <a:lstStyle/>
                    <a:p>
                      <a:endParaRPr lang="uk-UA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Між приголосними</a:t>
                      </a:r>
                      <a:r>
                        <a:rPr lang="uk-UA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- голосний</a:t>
                      </a:r>
                      <a:endParaRPr lang="uk-UA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пішов</a:t>
                      </a:r>
                      <a:r>
                        <a:rPr lang="uk-UA" sz="160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i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кіно; персик </a:t>
                      </a:r>
                      <a:r>
                        <a:rPr lang="uk-UA" sz="1600" i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</a:t>
                      </a:r>
                      <a:r>
                        <a:rPr lang="uk-UA" sz="160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манго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09683">
                <a:tc>
                  <a:txBody>
                    <a:bodyPr/>
                    <a:lstStyle/>
                    <a:p>
                      <a:endParaRPr lang="uk-UA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Між голосним і приголосним - приголосний</a:t>
                      </a:r>
                      <a:endParaRPr lang="uk-UA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вуса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кішки; вона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шла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6980">
                <a:tc rowSpan="2">
                  <a:txBody>
                    <a:bodyPr/>
                    <a:lstStyle/>
                    <a:p>
                      <a:r>
                        <a:rPr lang="uk-UA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r>
                        <a:rPr lang="uk-UA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але</a:t>
                      </a:r>
                      <a:endParaRPr lang="uk-UA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Тільки </a:t>
                      </a:r>
                      <a:r>
                        <a:rPr lang="uk-UA" sz="16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 перед наступними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тв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хв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льв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 і под.</a:t>
                      </a:r>
                      <a:endParaRPr lang="uk-UA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запросили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Львів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69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Тільки</a:t>
                      </a:r>
                      <a:r>
                        <a:rPr lang="uk-UA" sz="16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 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перед наступними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є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6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ї</a:t>
                      </a:r>
                      <a:endParaRPr lang="uk-UA" sz="1600" b="1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погукали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її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27797">
                <a:tc rowSpan="2">
                  <a:txBody>
                    <a:bodyPr/>
                    <a:lstStyle/>
                    <a:p>
                      <a:r>
                        <a:rPr lang="uk-UA" b="1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uk-UA" sz="3600" b="1" smtClean="0">
                          <a:latin typeface="Times New Roman" pitchFamily="18" charset="0"/>
                          <a:cs typeface="Times New Roman" pitchFamily="18" charset="0"/>
                        </a:rPr>
                        <a:t>//</a:t>
                      </a:r>
                    </a:p>
                    <a:p>
                      <a:r>
                        <a:rPr lang="uk-UA" sz="3600" b="1" smtClean="0">
                          <a:latin typeface="Times New Roman" pitchFamily="18" charset="0"/>
                          <a:cs typeface="Times New Roman" pitchFamily="18" charset="0"/>
                        </a:rPr>
                        <a:t>   //</a:t>
                      </a:r>
                      <a:endParaRPr lang="uk-UA" sz="3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Після паузи перед приголосним</a:t>
                      </a:r>
                    </a:p>
                    <a:p>
                      <a:endParaRPr lang="uk-UA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дома тепло,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школі також.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2779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Після паузи перед голосним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Івано-Франківську</a:t>
                      </a:r>
                      <a:r>
                        <a:rPr lang="uk-UA" sz="160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дуже красиво.</a:t>
                      </a:r>
                      <a:endParaRPr lang="uk-UA" sz="160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73456">
                <a:tc>
                  <a:txBody>
                    <a:bodyPr/>
                    <a:lstStyle/>
                    <a:p>
                      <a:pPr algn="ctr"/>
                      <a:r>
                        <a:rPr lang="uk-UA" sz="2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чергуються!</a:t>
                      </a:r>
                      <a:endParaRPr lang="uk-UA" sz="24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Blip>
                          <a:blip r:embed="rId2"/>
                        </a:buBlip>
                      </a:pP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 у власних назвах (крім </a:t>
                      </a:r>
                      <a:r>
                        <a:rPr lang="uk-UA" sz="1600" i="1" smtClean="0">
                          <a:latin typeface="Times New Roman" pitchFamily="18" charset="0"/>
                          <a:cs typeface="Times New Roman" pitchFamily="18" charset="0"/>
                        </a:rPr>
                        <a:t>Україна</a:t>
                      </a:r>
                      <a:r>
                        <a:rPr lang="uk-UA" sz="1600" smtClean="0"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</a:p>
                    <a:p>
                      <a:pPr>
                        <a:buFontTx/>
                        <a:buBlip>
                          <a:blip r:embed="rId2"/>
                        </a:buBlip>
                      </a:pPr>
                      <a:r>
                        <a:rPr lang="uk-UA" sz="16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у-в</a:t>
                      </a:r>
                      <a:r>
                        <a:rPr lang="uk-UA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у деяких словах, значення яких розрізняється через 1 літеру;</a:t>
                      </a:r>
                    </a:p>
                    <a:p>
                      <a:pPr>
                        <a:buFontTx/>
                        <a:buBlip>
                          <a:blip r:embed="rId2"/>
                        </a:buBlip>
                      </a:pPr>
                      <a:r>
                        <a:rPr lang="uk-UA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тільки </a:t>
                      </a:r>
                      <a:r>
                        <a:rPr lang="uk-UA" sz="16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при зіставленні понять.</a:t>
                      </a:r>
                      <a:endParaRPr lang="uk-UA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рал; </a:t>
                      </a:r>
                      <a:r>
                        <a:rPr lang="uk-UA" sz="16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16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ван;</a:t>
                      </a:r>
                      <a:r>
                        <a:rPr lang="uk-UA" sz="1200" i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але зрідка </a:t>
                      </a:r>
                      <a:r>
                        <a:rPr lang="uk-UA" sz="120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20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країна;</a:t>
                      </a:r>
                      <a:endParaRPr lang="uk-UA" sz="1200" b="0" i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600" b="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ступ – </a:t>
                      </a:r>
                      <a:r>
                        <a:rPr lang="uk-UA" sz="1600" b="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ступ, </a:t>
                      </a:r>
                      <a:r>
                        <a:rPr lang="uk-UA" sz="1600" b="0" i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1600" b="0" i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права</a:t>
                      </a:r>
                      <a:r>
                        <a:rPr lang="uk-UA" sz="1600" b="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1600" b="0" i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uk-UA" sz="1600" b="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права;</a:t>
                      </a:r>
                    </a:p>
                    <a:p>
                      <a:r>
                        <a:rPr lang="uk-UA" sz="1600" b="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батьки </a:t>
                      </a:r>
                      <a:r>
                        <a:rPr lang="uk-UA" sz="1600" b="0" i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1600" b="0" i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діти.</a:t>
                      </a:r>
                      <a:endParaRPr lang="uk-UA" sz="1600" b="0" i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Овал 16"/>
          <p:cNvSpPr/>
          <p:nvPr/>
        </p:nvSpPr>
        <p:spPr>
          <a:xfrm>
            <a:off x="682388" y="941694"/>
            <a:ext cx="477672" cy="450377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Овал 17"/>
          <p:cNvSpPr/>
          <p:nvPr/>
        </p:nvSpPr>
        <p:spPr>
          <a:xfrm>
            <a:off x="2308744" y="943969"/>
            <a:ext cx="461749" cy="448101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1173709" y="900755"/>
            <a:ext cx="1105467" cy="5186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в, й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668738" y="1596789"/>
            <a:ext cx="545910" cy="4503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2267803" y="1558121"/>
            <a:ext cx="545910" cy="4503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Овал 21"/>
          <p:cNvSpPr/>
          <p:nvPr/>
        </p:nvSpPr>
        <p:spPr>
          <a:xfrm rot="209510">
            <a:off x="1405720" y="1542196"/>
            <a:ext cx="668741" cy="627798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у, і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25604" y="2431574"/>
            <a:ext cx="477672" cy="450377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1216927" y="2308750"/>
            <a:ext cx="1105467" cy="5186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в, й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2338316" y="2420205"/>
            <a:ext cx="545910" cy="4503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Овал 26"/>
          <p:cNvSpPr/>
          <p:nvPr/>
        </p:nvSpPr>
        <p:spPr>
          <a:xfrm>
            <a:off x="1000836" y="3061646"/>
            <a:ext cx="477672" cy="450377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у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030406" y="3841843"/>
            <a:ext cx="477672" cy="450377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і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1517178" y="3646229"/>
            <a:ext cx="1348851" cy="639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>
            <a:noAutofit/>
          </a:bodyPr>
          <a:lstStyle/>
          <a:p>
            <a:pPr algn="ctr"/>
            <a:r>
              <a:rPr lang="uk-UA" sz="1300" b="1" smtClean="0">
                <a:solidFill>
                  <a:srgbClr val="FFFF00"/>
                </a:solidFill>
              </a:rPr>
              <a:t>й,</a:t>
            </a:r>
          </a:p>
          <a:p>
            <a:pPr algn="ctr"/>
            <a:r>
              <a:rPr lang="uk-UA" sz="1300" b="1" smtClean="0">
                <a:solidFill>
                  <a:srgbClr val="FFFF00"/>
                </a:solidFill>
              </a:rPr>
              <a:t>я,ю,є,ї</a:t>
            </a:r>
            <a:endParaRPr lang="uk-UA" sz="1300" b="1">
              <a:solidFill>
                <a:srgbClr val="FFFF00"/>
              </a:solidFill>
            </a:endParaRPr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1392072" y="2911523"/>
            <a:ext cx="1473958" cy="6368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>
            <a:noAutofit/>
          </a:bodyPr>
          <a:lstStyle/>
          <a:p>
            <a:pPr algn="ctr"/>
            <a:r>
              <a:rPr lang="uk-UA" sz="1200" b="1" smtClean="0">
                <a:solidFill>
                  <a:srgbClr val="FFFF00"/>
                </a:solidFill>
              </a:rPr>
              <a:t>в,ф,</a:t>
            </a:r>
          </a:p>
          <a:p>
            <a:pPr algn="ctr"/>
            <a:r>
              <a:rPr lang="uk-UA" sz="1200" b="1" smtClean="0">
                <a:solidFill>
                  <a:srgbClr val="FFFF00"/>
                </a:solidFill>
              </a:rPr>
              <a:t>св,льв,</a:t>
            </a:r>
          </a:p>
          <a:p>
            <a:pPr algn="ctr"/>
            <a:r>
              <a:rPr lang="uk-UA" sz="1200" b="1" smtClean="0">
                <a:solidFill>
                  <a:srgbClr val="FFFF00"/>
                </a:solidFill>
              </a:rPr>
              <a:t>хв </a:t>
            </a:r>
            <a:r>
              <a:rPr lang="uk-UA" sz="1200" b="1" smtClean="0">
                <a:solidFill>
                  <a:schemeClr val="bg1"/>
                </a:solidFill>
              </a:rPr>
              <a:t>і под.</a:t>
            </a:r>
            <a:endParaRPr lang="uk-UA" sz="1200" b="1">
              <a:solidFill>
                <a:schemeClr val="bg1"/>
              </a:solidFill>
            </a:endParaRPr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971268" y="5065596"/>
            <a:ext cx="1105467" cy="5186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в, й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2065359" y="5122459"/>
            <a:ext cx="461749" cy="448101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Овал 33"/>
          <p:cNvSpPr/>
          <p:nvPr/>
        </p:nvSpPr>
        <p:spPr>
          <a:xfrm rot="209510">
            <a:off x="1135039" y="4396851"/>
            <a:ext cx="668741" cy="627798"/>
          </a:xfrm>
          <a:prstGeom prst="ellipse">
            <a:avLst/>
          </a:prstGeom>
          <a:solidFill>
            <a:srgbClr val="DD59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у, і</a:t>
            </a:r>
            <a:endParaRPr lang="uk-UA" b="1">
              <a:solidFill>
                <a:srgbClr val="FFFF00"/>
              </a:solidFill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1983474" y="4521960"/>
            <a:ext cx="545910" cy="4503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6" name="Прямоугольник 35"/>
          <p:cNvSpPr/>
          <p:nvPr/>
        </p:nvSpPr>
        <p:spPr>
          <a:xfrm>
            <a:off x="3450868" y="4741544"/>
            <a:ext cx="24333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2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 початку речення, </a:t>
            </a:r>
          </a:p>
          <a:p>
            <a:pPr algn="ctr"/>
            <a:r>
              <a:rPr lang="uk-UA" sz="12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після розділового знака</a:t>
            </a:r>
            <a:endParaRPr lang="uk-UA" sz="12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29" name="Скругленная соединительная линия 28"/>
          <p:cNvCxnSpPr>
            <a:stCxn id="23" idx="0"/>
            <a:endCxn id="25" idx="0"/>
          </p:cNvCxnSpPr>
          <p:nvPr/>
        </p:nvCxnSpPr>
        <p:spPr>
          <a:xfrm rot="5400000" flipH="1" flipV="1">
            <a:off x="1782171" y="1602475"/>
            <a:ext cx="11369" cy="1646831"/>
          </a:xfrm>
          <a:prstGeom prst="curvedConnector3">
            <a:avLst>
              <a:gd name="adj1" fmla="val 2110731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568</TotalTime>
  <Words>319</Words>
  <Application>Microsoft Office PowerPoint</Application>
  <PresentationFormat>Экран (4:3)</PresentationFormat>
  <Paragraphs>59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Види чергування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Левакіна</dc:creator>
  <cp:lastModifiedBy>levakina</cp:lastModifiedBy>
  <cp:revision>64</cp:revision>
  <dcterms:created xsi:type="dcterms:W3CDTF">2020-10-04T10:23:39Z</dcterms:created>
  <dcterms:modified xsi:type="dcterms:W3CDTF">2022-02-14T21:26:36Z</dcterms:modified>
</cp:coreProperties>
</file>