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6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2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0917" y="1138691"/>
            <a:ext cx="8791575" cy="2387600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b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Біосфера як глобальна екосистема, її структура та межі</a:t>
            </a:r>
            <a:r>
              <a:rPr lang="ru-RU" sz="4000" dirty="0">
                <a:solidFill>
                  <a:schemeClr val="bg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schemeClr val="bg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8" name="Picture 4" descr="Біосфера. | Тест з біології – «На Урок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752" y="3020786"/>
            <a:ext cx="4489903" cy="2890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126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0348" y="89807"/>
            <a:ext cx="10917238" cy="6474279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Другий закон В. І. Вернадського, або закон константності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кількість живої речовини за певний час є сталою величиною.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Відповідно до цього закону збільшення кількості живої речовини в одній частині біосфери супроводжується її зменшенням в іншій. Це наслідок вселенського закону збереження речовини, а отже, енергії та інформації. </a:t>
            </a:r>
            <a:endParaRPr lang="ru-RU" sz="1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Третій закон В. І. Вернадського, закон єдності живої речовини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усе живе має спільну фізичну, хімічну основу, тобто основою живих систем є однакові хімічні, біохімічні, фізичні процеси, що зумовлені загальними законами хімії, фізики, і діють вони незалежно від стану системи - живої або неживої.</a:t>
            </a:r>
            <a:endParaRPr lang="ru-RU" sz="1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218" name="Picture 2" descr="Ученые из Сибири и США установили, когда у Земли появилась биосфе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632" y="3967843"/>
            <a:ext cx="4668153" cy="2703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652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4696432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18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Мета уроку:</a:t>
            </a:r>
            <a:r>
              <a:rPr lang="uk-UA" sz="1800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18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навчальна</a:t>
            </a:r>
            <a:r>
              <a:rPr lang="uk-UA" sz="1800" i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uk-UA" sz="1800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ознайомити учнів із поняттям «біосфера», загальною характеристикою біосфери; розкрити сенс учення В. І. Вернадського про біосферу</a:t>
            </a:r>
            <a:r>
              <a:rPr lang="uk-UA" sz="1800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1800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18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розвивальна</a:t>
            </a:r>
            <a:r>
              <a:rPr lang="uk-UA" sz="1800" i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uk-UA" sz="1800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розвивати в учнів логічне і критичне мислення, пам’ять, навички самоосвіти; формувати навички уміння узагальнювати інформацію і робити висновки;</a:t>
            </a:r>
            <a:r>
              <a:rPr lang="ru-RU" sz="1800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18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виховна</a:t>
            </a:r>
            <a:r>
              <a:rPr lang="uk-UA" sz="1800" i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uk-UA" sz="1800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виховувати почуття цінності життя кожного живого організму, екологічну свідомість, свідоме ставлення до використання природних ресурсів</a:t>
            </a:r>
            <a:r>
              <a:rPr lang="uk-UA" sz="1800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800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bg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Биосфера — что это такое, границы, структура и учение о биосфере |  KtoNaNovenkogo.ru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298" y="4204607"/>
            <a:ext cx="3430587" cy="222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172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Структура, межі та особливості біосфери як глобальної екосистеми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8021" y="1861457"/>
            <a:ext cx="10352315" cy="5967928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Перші уявлення</a:t>
            </a:r>
            <a:r>
              <a:rPr lang="uk-UA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 біосферу як «зону життя» належать французькому натуралісту </a:t>
            </a:r>
            <a:r>
              <a:rPr lang="uk-UA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Ж. Б. </a:t>
            </a:r>
            <a:r>
              <a:rPr lang="uk-UA" b="1" i="1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Ламарку</a:t>
            </a:r>
            <a:r>
              <a:rPr lang="uk-UA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Термін </a:t>
            </a:r>
            <a:r>
              <a:rPr lang="uk-UA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b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біосфера</a:t>
            </a:r>
            <a:r>
              <a:rPr lang="uk-UA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запропонував у </a:t>
            </a:r>
            <a:r>
              <a:rPr lang="uk-UA" b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1875</a:t>
            </a:r>
            <a:r>
              <a:rPr lang="uk-UA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р. австрійський геолог </a:t>
            </a:r>
            <a:r>
              <a:rPr lang="uk-UA" b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Е.</a:t>
            </a:r>
            <a:r>
              <a:rPr lang="uk-UA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Зюсс</a:t>
            </a:r>
            <a:r>
              <a:rPr lang="uk-UA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називаючи ним окрему оболонку Землі, наповнену життям. Науково обґрунтував учення про біосферу в </a:t>
            </a:r>
            <a:r>
              <a:rPr lang="uk-UA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1926 р</a:t>
            </a:r>
            <a:r>
              <a:rPr lang="uk-UA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учений   </a:t>
            </a:r>
            <a:r>
              <a:rPr lang="uk-UA" b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В. І. Вернадський</a:t>
            </a:r>
            <a:endParaRPr lang="ru-RU" sz="1800" dirty="0">
              <a:solidFill>
                <a:schemeClr val="bg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uk-UA" b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БІОСФЕРА</a:t>
            </a:r>
            <a:r>
              <a:rPr lang="uk-UA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lang="uk-UA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особлива оболонка Землі, населена живими істотами.</a:t>
            </a:r>
            <a:r>
              <a:rPr lang="uk-UA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Дослідженнями біосфери займається </a:t>
            </a:r>
            <a:r>
              <a:rPr lang="uk-UA" b="1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біосферологія</a:t>
            </a:r>
            <a:r>
              <a:rPr lang="uk-UA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uk-UA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uk-UA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біосфери</a:t>
            </a:r>
            <a:r>
              <a:rPr lang="uk-UA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включає </a:t>
            </a:r>
            <a:r>
              <a:rPr lang="uk-UA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абіотичний</a:t>
            </a:r>
            <a:r>
              <a:rPr lang="uk-UA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uk-UA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біотичний</a:t>
            </a:r>
            <a:r>
              <a:rPr lang="uk-UA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компоненти, що пов'язані біологічною міграцією хімічних елементів і речовин. 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uk-UA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Біосфера охоплює три геологічні оболонки - літосферу, атмосферу та гідросферу</a:t>
            </a:r>
            <a:r>
              <a:rPr lang="uk-UA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074" name="Picture 2" descr="УКРАЇНА КОСМІЧНА: Володимир Іванович ВЕРНАДСЬК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0337" y="1983922"/>
            <a:ext cx="1198006" cy="159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121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b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Склад (структура) біосфери</a:t>
            </a:r>
            <a:r>
              <a:rPr lang="ru-RU" sz="28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1" y="1371601"/>
            <a:ext cx="9905999" cy="4800599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18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Жива речовина</a:t>
            </a:r>
            <a:r>
              <a:rPr lang="uk-UA" sz="1800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сукупність усіх </a:t>
            </a:r>
            <a:r>
              <a:rPr lang="uk-UA" sz="1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існуючих.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1800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Землі рослин, тварин, мікроорганізмів, </a:t>
            </a:r>
            <a:r>
              <a:rPr lang="uk-UA" sz="1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грибів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uk-UA" sz="1800" dirty="0" smtClean="0">
              <a:solidFill>
                <a:schemeClr val="bg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uk-UA" sz="18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18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Біогенна речовина</a:t>
            </a:r>
            <a:r>
              <a:rPr lang="uk-UA" sz="1800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продукт життєдіяльності </a:t>
            </a:r>
            <a:endParaRPr lang="uk-UA" sz="1800" dirty="0" smtClean="0">
              <a:solidFill>
                <a:schemeClr val="bg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uk-UA" sz="1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організмів </a:t>
            </a:r>
            <a:r>
              <a:rPr lang="uk-UA" sz="1800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(природний газ, кисень, нафта, торф, </a:t>
            </a:r>
            <a:endParaRPr lang="uk-UA" sz="1800" dirty="0" smtClean="0">
              <a:solidFill>
                <a:schemeClr val="bg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uk-UA" sz="1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крейда</a:t>
            </a:r>
            <a:r>
              <a:rPr lang="uk-UA" sz="1800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горючі сланці</a:t>
            </a:r>
            <a:r>
              <a:rPr lang="uk-UA" sz="1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800" dirty="0">
              <a:solidFill>
                <a:schemeClr val="bg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1800" b="1" i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Нежива (</a:t>
            </a:r>
            <a:r>
              <a:rPr lang="uk-UA" sz="1800" b="1" i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косна</a:t>
            </a:r>
            <a:r>
              <a:rPr lang="uk-UA" sz="1800" b="1" i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 речовина</a:t>
            </a:r>
            <a:r>
              <a:rPr lang="uk-UA" sz="18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абіотична речовина, в утворенні якої живі </a:t>
            </a:r>
            <a:endParaRPr lang="uk-UA" sz="1800" dirty="0" smtClean="0">
              <a:solidFill>
                <a:prstClr val="black">
                  <a:lumMod val="85000"/>
                  <a:lumOff val="15000"/>
                </a:prst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uk-UA" sz="18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організми </a:t>
            </a:r>
            <a:r>
              <a:rPr lang="uk-UA" sz="18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брали участі (гірські породи абіогенного походження, </a:t>
            </a:r>
            <a:endParaRPr lang="uk-UA" sz="1800" dirty="0" smtClean="0">
              <a:solidFill>
                <a:prstClr val="black">
                  <a:lumMod val="85000"/>
                  <a:lumOff val="15000"/>
                </a:prst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uk-UA" sz="18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вода </a:t>
            </a:r>
            <a:r>
              <a:rPr lang="uk-UA" sz="18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льодовиків, лава, попіл).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СВІТ РНК, АБО СВІЖИЙ ПОГЛЯД НА ПОХОДЖЕННЯ ЖИТТЯ – Станіславівський  Натураліс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56021" y="1445201"/>
            <a:ext cx="1330778" cy="120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Різноманітність живих організмів. - презентація з біології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7094" y="1371601"/>
            <a:ext cx="1459948" cy="109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Корисні копалин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858" y="2721825"/>
            <a:ext cx="1654326" cy="104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8750" y="3961271"/>
            <a:ext cx="1728292" cy="1266715"/>
          </a:xfrm>
          <a:prstGeom prst="rect">
            <a:avLst/>
          </a:prstGeom>
        </p:spPr>
      </p:pic>
      <p:pic>
        <p:nvPicPr>
          <p:cNvPr id="8" name="Picture 6" descr="Вулкан на Камчатці викинув попіл на висоту 12 кілометрів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213" y="4643002"/>
            <a:ext cx="1854169" cy="116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41410" y="506925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i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Біокосна речовина</a:t>
            </a:r>
            <a:r>
              <a:rPr lang="uk-UA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продукт взаємодії живої </a:t>
            </a:r>
            <a:r>
              <a:rPr lang="uk-UA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речовини</a:t>
            </a:r>
          </a:p>
          <a:p>
            <a:r>
              <a:rPr lang="uk-UA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 неживої матерії (ґрунт).</a:t>
            </a:r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6880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141412" y="285750"/>
            <a:ext cx="9905999" cy="6196693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uk-UA" b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Межі біосфери</a:t>
            </a:r>
            <a:r>
              <a:rPr lang="uk-UA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визначаються наявністю умов, необхідних для життя різних організмів. Фактори, що обмежують життя:</a:t>
            </a:r>
            <a:endParaRPr lang="ru-RU" sz="1800" dirty="0">
              <a:solidFill>
                <a:schemeClr val="bg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uk-UA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Відсутність кисню, СО</a:t>
            </a:r>
            <a:r>
              <a:rPr lang="uk-UA" baseline="-25000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води у рідкому стані;</a:t>
            </a:r>
            <a:endParaRPr lang="ru-RU" sz="1800" dirty="0">
              <a:solidFill>
                <a:schemeClr val="bg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uk-UA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Високі та низькі температури;</a:t>
            </a:r>
            <a:endParaRPr lang="ru-RU" sz="1800" dirty="0">
              <a:solidFill>
                <a:schemeClr val="bg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uk-UA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Відсутність мінеральних елементів;</a:t>
            </a:r>
            <a:endParaRPr lang="ru-RU" sz="1800" dirty="0">
              <a:solidFill>
                <a:schemeClr val="bg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uk-UA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Надсолоне</a:t>
            </a:r>
            <a:r>
              <a:rPr lang="uk-UA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середовище.</a:t>
            </a:r>
            <a:endParaRPr lang="ru-RU" sz="1800" dirty="0">
              <a:solidFill>
                <a:schemeClr val="bg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uk-UA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Ультрафіолетове випромінювання</a:t>
            </a:r>
            <a:endParaRPr lang="ru-RU" sz="1800" dirty="0">
              <a:solidFill>
                <a:schemeClr val="bg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ru-RU" i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i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Межами біосфери є нижні шари атмосфери до висоти близько 11 км, вся гідросфера і верхній шар літосфери до глибини 3-11 км.</a:t>
            </a:r>
            <a:endParaRPr lang="ru-RU" sz="1800" dirty="0">
              <a:solidFill>
                <a:schemeClr val="bg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ru-RU" dirty="0">
              <a:solidFill>
                <a:schemeClr val="bg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img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5" r="22858"/>
          <a:stretch>
            <a:fillRect/>
          </a:stretch>
        </p:blipFill>
        <p:spPr bwMode="auto">
          <a:xfrm>
            <a:off x="1432242" y="4518933"/>
            <a:ext cx="2240915" cy="18859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299261"/>
              </p:ext>
            </p:extLst>
          </p:nvPr>
        </p:nvGraphicFramePr>
        <p:xfrm>
          <a:off x="4090306" y="4433512"/>
          <a:ext cx="4180114" cy="188564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130499">
                  <a:extLst>
                    <a:ext uri="{9D8B030D-6E8A-4147-A177-3AD203B41FA5}">
                      <a16:colId xmlns:a16="http://schemas.microsoft.com/office/drawing/2014/main" val="2510568690"/>
                    </a:ext>
                  </a:extLst>
                </a:gridCol>
                <a:gridCol w="1582403">
                  <a:extLst>
                    <a:ext uri="{9D8B030D-6E8A-4147-A177-3AD203B41FA5}">
                      <a16:colId xmlns:a16="http://schemas.microsoft.com/office/drawing/2014/main" val="634501852"/>
                    </a:ext>
                  </a:extLst>
                </a:gridCol>
                <a:gridCol w="1467212">
                  <a:extLst>
                    <a:ext uri="{9D8B030D-6E8A-4147-A177-3AD203B41FA5}">
                      <a16:colId xmlns:a16="http://schemas.microsoft.com/office/drawing/2014/main" val="3115606654"/>
                    </a:ext>
                  </a:extLst>
                </a:gridCol>
              </a:tblGrid>
              <a:tr h="3700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Оболонка Землі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Висота, глибина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Межі життя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9795246"/>
                  </a:ext>
                </a:extLst>
              </a:tr>
              <a:tr h="74011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Атмосфера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100-1000 км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10 - 18 км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(спори мікроорганізмів до 20 -  25 км)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9683291"/>
                  </a:ext>
                </a:extLst>
              </a:tr>
              <a:tr h="37005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Гідросфера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Середня – 3.5 км,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Найбільша – 11 км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 км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8527877"/>
                  </a:ext>
                </a:extLst>
              </a:tr>
              <a:tr h="31998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Літосфера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 – 70 км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– 5 км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28772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4521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4108" y="81642"/>
            <a:ext cx="10843304" cy="689065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uk-UA" sz="18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Властивості біосфери</a:t>
            </a:r>
            <a:endParaRPr lang="ru-RU" sz="1800" dirty="0">
              <a:solidFill>
                <a:schemeClr val="bg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uk-UA" sz="1800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відкритість, цілісність, саморегуляція;</a:t>
            </a:r>
            <a:endParaRPr lang="ru-RU" sz="1800" dirty="0">
              <a:solidFill>
                <a:schemeClr val="bg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uk-UA" sz="1800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високий рівень самоорганізації, що забезпечує надзвичайну стабільність і стійкість у часі й просторі - практично безмежна тривалість існування; </a:t>
            </a:r>
            <a:endParaRPr lang="ru-RU" sz="1800" dirty="0">
              <a:solidFill>
                <a:schemeClr val="bg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uk-UA" sz="1800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унікальність, незамінність і неповторність;</a:t>
            </a:r>
            <a:endParaRPr lang="ru-RU" sz="1800" dirty="0">
              <a:solidFill>
                <a:schemeClr val="bg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uk-UA" sz="1800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безмежно великий запас генетичної інформації, що накопичувалася впродовж мільярдів років, внаслідок чого ця інформація є практично невичерпною;</a:t>
            </a:r>
            <a:endParaRPr lang="ru-RU" sz="1800" dirty="0">
              <a:solidFill>
                <a:schemeClr val="bg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uk-UA" sz="1800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найдосконаліші механізми саморегуляції та захисту від руйнівного зовнішнього впливу;</a:t>
            </a:r>
            <a:endParaRPr lang="ru-RU" sz="1800" dirty="0">
              <a:solidFill>
                <a:schemeClr val="bg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uk-UA" sz="1800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величезні запаси вільної енергії.</a:t>
            </a:r>
            <a:endParaRPr lang="ru-RU" sz="1800" dirty="0">
              <a:solidFill>
                <a:schemeClr val="bg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uk-UA" sz="1800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величезне </a:t>
            </a:r>
            <a:r>
              <a:rPr lang="uk-UA" sz="18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біорізноманіття</a:t>
            </a:r>
            <a:r>
              <a:rPr lang="uk-UA" sz="1800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підпорядкованих їй біологічних систем - організмів, видів, екосистем.</a:t>
            </a:r>
            <a:endParaRPr lang="ru-RU" sz="1800" dirty="0">
              <a:solidFill>
                <a:schemeClr val="bg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1800" i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Отже, біосфера є найвищою та найскладнішою біологічною системою Землі.</a:t>
            </a:r>
            <a:endParaRPr lang="ru-RU" sz="1800" dirty="0">
              <a:solidFill>
                <a:schemeClr val="bg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170" name="Picture 2" descr="Биосфера. Функции живого вещества в биосфере - online presen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75" y="4797880"/>
            <a:ext cx="2522311" cy="188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537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138794"/>
            <a:ext cx="9905998" cy="1208314"/>
          </a:xfrm>
        </p:spPr>
        <p:txBody>
          <a:bodyPr/>
          <a:lstStyle/>
          <a:p>
            <a:r>
              <a:rPr lang="uk-UA" b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Основна функція біосфери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8408" y="1510393"/>
            <a:ext cx="10729004" cy="4280808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ПОТІК ЕНЕРГІЇ У БІОСФЕРІ</a:t>
            </a:r>
            <a:r>
              <a:rPr lang="uk-UA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– </a:t>
            </a:r>
            <a:r>
              <a:rPr lang="uk-UA" i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 надходження енергії Сонця до поверхні Землі, засвоєння її у процесі фотосинтезу рослинами, трансформація й перерозподіл у ланцюгах живлення й геологічних оболонках і розсіювання у світовому просторі</a:t>
            </a:r>
            <a:r>
              <a:rPr lang="uk-UA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uk-UA" i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Основне джерело енергії сьогодні - це сонячне випромінювання</a:t>
            </a:r>
            <a:r>
              <a:rPr lang="uk-UA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uk-UA" dirty="0" smtClean="0">
              <a:solidFill>
                <a:schemeClr val="bg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i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Основна функція біосфери полягає в засвоєнні, накопиченні, трансформації та перерозподілі енергії. </a:t>
            </a:r>
            <a:r>
              <a:rPr lang="uk-UA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Діяльність живої речовини супроводжується розсіюванням акумульованої сонячної енергії у вигляді тепла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966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229" y="618518"/>
            <a:ext cx="10688182" cy="1200912"/>
          </a:xfrm>
        </p:spPr>
        <p:txBody>
          <a:bodyPr/>
          <a:lstStyle/>
          <a:p>
            <a:r>
              <a:rPr lang="uk-UA" b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Основні закономірності функціонування біосфери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196" name="Picture 4" descr="Презентація на тему: &quot;ВЧЕННЯ В. І. ВЕРНАДСЬКОГО ПРО БІОСФЕРУ ТА НООСФЕРУ.&quo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6276" y="313944"/>
            <a:ext cx="2744787" cy="183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Презентація на тему: &quot;ВЧЕННЯ В. І. ВЕРНАДСЬКОГО ПРО БІОСФЕРУ ТА НООСФЕРУ.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21" y="2152876"/>
            <a:ext cx="7786461" cy="431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67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342900"/>
            <a:ext cx="10509024" cy="6278336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Першим законом Вернадського</a:t>
            </a:r>
            <a:r>
              <a:rPr lang="uk-UA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або законом біогенної міграції хімічних елементів: </a:t>
            </a:r>
            <a:r>
              <a:rPr lang="uk-UA" i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міграція хімічних елементів на земній поверхні та в біосфері в цілому здійснюється або за безпосередньої участі живої речовини, або ж у середовищі, особливості якого зумовлені живою речовиною</a:t>
            </a:r>
            <a:r>
              <a:rPr lang="uk-UA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 defTabSz="457200">
              <a:lnSpc>
                <a:spcPct val="107000"/>
              </a:lnSpc>
              <a:spcBef>
                <a:spcPts val="0"/>
              </a:spcBef>
              <a:buSzTx/>
              <a:buNone/>
            </a:pPr>
            <a:r>
              <a:rPr lang="uk-UA" sz="1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Найзагальніші функції живої речовини в біосфері</a:t>
            </a:r>
            <a:endParaRPr lang="ru-RU" sz="1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defTabSz="457200">
              <a:lnSpc>
                <a:spcPct val="107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1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Газова</a:t>
            </a:r>
            <a:r>
              <a:rPr lang="uk-UA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вплив живих організмів на газовий склад атмосфери.</a:t>
            </a:r>
            <a:endParaRPr lang="ru-RU" sz="1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defTabSz="457200">
              <a:lnSpc>
                <a:spcPct val="107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1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Концентраційна</a:t>
            </a:r>
            <a:r>
              <a:rPr lang="uk-UA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поглинання живими організмами певних хімічних елементів і їх накопичення (наприклад, накопичення водоростями, молюсками Кальцію, діатомовими водоростями, хвощами, злаками - Силіцію, морськими водоростями - Йоду).</a:t>
            </a:r>
            <a:endParaRPr lang="ru-RU" sz="1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defTabSz="457200">
              <a:lnSpc>
                <a:spcPct val="107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1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Окисно</a:t>
            </a:r>
            <a:r>
              <a:rPr lang="uk-UA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1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відновна</a:t>
            </a:r>
            <a:r>
              <a:rPr lang="uk-UA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живі організми </a:t>
            </a:r>
            <a:r>
              <a:rPr lang="uk-UA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окиснюють</a:t>
            </a:r>
            <a:r>
              <a:rPr lang="uk-UA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відновлюють певні сполуки (наприклад, залізо-, сіркобактерії перетворюють сполуки </a:t>
            </a:r>
            <a:r>
              <a:rPr lang="uk-UA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Феруму</a:t>
            </a:r>
            <a:r>
              <a:rPr lang="uk-UA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uk-UA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Сульфуру</a:t>
            </a:r>
            <a:r>
              <a:rPr lang="uk-UA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1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defTabSz="457200">
              <a:lnSpc>
                <a:spcPct val="107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1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Біохімічна</a:t>
            </a:r>
            <a:r>
              <a:rPr lang="uk-UA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синтез і розщеплення органічних </a:t>
            </a:r>
            <a:r>
              <a:rPr lang="uk-UA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сполук</a:t>
            </a:r>
            <a:r>
              <a:rPr lang="uk-UA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(білків, ліпідів, вуглеводів, нуклеїнових кислот), яких у природі до появи живого не існувало.</a:t>
            </a:r>
            <a:endParaRPr lang="ru-RU" sz="1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defTabSz="457200">
              <a:lnSpc>
                <a:spcPct val="107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1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Деструкційна</a:t>
            </a:r>
            <a:r>
              <a:rPr lang="uk-UA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розклад </a:t>
            </a:r>
            <a:r>
              <a:rPr lang="uk-UA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редуцентами</a:t>
            </a:r>
            <a:r>
              <a:rPr lang="uk-UA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органічних решток і </a:t>
            </a:r>
            <a:r>
              <a:rPr lang="uk-UA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косної</a:t>
            </a:r>
            <a:r>
              <a:rPr lang="uk-UA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речовини, руйнування гірських порід унаслідок життєдіяльності організмів (наприклад, біологічне вивітрювання за участі лишайників).</a:t>
            </a:r>
            <a:endParaRPr lang="ru-RU" sz="1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defTabSz="457200">
              <a:lnSpc>
                <a:spcPct val="107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1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Середовищеутворювальна</a:t>
            </a:r>
            <a:r>
              <a:rPr lang="uk-UA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зміна умов існування організмів завдяки діяльності живого (наприклад, ґрунтоутворення, самоочищення водойм).</a:t>
            </a:r>
            <a:endParaRPr lang="ru-RU" sz="1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27844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63</TotalTime>
  <Words>652</Words>
  <Application>Microsoft Office PowerPoint</Application>
  <PresentationFormat>Широкоэкранный</PresentationFormat>
  <Paragraphs>64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Calibri</vt:lpstr>
      <vt:lpstr>Symbol</vt:lpstr>
      <vt:lpstr>Times New Roman</vt:lpstr>
      <vt:lpstr>Trebuchet MS</vt:lpstr>
      <vt:lpstr>Tw Cen MT</vt:lpstr>
      <vt:lpstr>Wingdings</vt:lpstr>
      <vt:lpstr>Контур</vt:lpstr>
      <vt:lpstr>Біосфера як глобальна екосистема, її структура та межі </vt:lpstr>
      <vt:lpstr>Мета уроку:  навчальна: ознайомити учнів із поняттям «біосфера», загальною характеристикою біосфери; розкрити сенс учення В. І. Вернадського про біосферу; розвивальна: розвивати в учнів логічне і критичне мислення, пам’ять, навички самоосвіти; формувати навички уміння узагальнювати інформацію і робити висновки; виховна: виховувати почуття цінності життя кожного живого організму, екологічну свідомість, свідоме ставлення до використання природних ресурсів. </vt:lpstr>
      <vt:lpstr>Структура, межі та особливості біосфери як глобальної екосистеми</vt:lpstr>
      <vt:lpstr>Склад (структура) біосфери </vt:lpstr>
      <vt:lpstr>Презентация PowerPoint</vt:lpstr>
      <vt:lpstr>Презентация PowerPoint</vt:lpstr>
      <vt:lpstr>Основна функція біосфери</vt:lpstr>
      <vt:lpstr>Основні закономірності функціонування біосфери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Біосфера як глобальна екосистема, її структура та межі</dc:title>
  <dc:creator>Пользователь Windows</dc:creator>
  <cp:lastModifiedBy>Пользователь Windows</cp:lastModifiedBy>
  <cp:revision>12</cp:revision>
  <dcterms:created xsi:type="dcterms:W3CDTF">2020-12-03T18:19:16Z</dcterms:created>
  <dcterms:modified xsi:type="dcterms:W3CDTF">2020-12-03T19:22:26Z</dcterms:modified>
</cp:coreProperties>
</file>