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30"/>
    <a:srgbClr val="181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C3F1C-D3EA-4FFA-9FB3-1F2F4AFFC7A8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22856-30C7-4687-9737-0EB23DB3F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37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22856-30C7-4687-9737-0EB23DB3FCE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3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1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4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3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22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9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5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4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3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5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4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7B929-FE25-4FDE-AD18-C90834F6F142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74275-6B50-4829-A4C4-641F0D90E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7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9Q2p_m51qds&amp;t=56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73" t="3831" r="3235"/>
          <a:stretch/>
        </p:blipFill>
        <p:spPr>
          <a:xfrm>
            <a:off x="2665874" y="62755"/>
            <a:ext cx="7043500" cy="57714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8460" y="5770610"/>
            <a:ext cx="9144000" cy="102375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ГОЛОВНИЙ МОЗОК</a:t>
            </a:r>
            <a:endParaRPr lang="ru-RU" sz="6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49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2750" y="1123815"/>
            <a:ext cx="7406497" cy="2477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>
                <a:latin typeface="Comic Sans MS" panose="030F0702030302020204" pitchFamily="66" charset="0"/>
              </a:rPr>
              <a:t>10. Щосекунди в мозку відбувається більше 100 000 хімічних реакцій.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40" y="1962345"/>
            <a:ext cx="9156986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49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2750" y="1123814"/>
            <a:ext cx="7406497" cy="12070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>
                <a:latin typeface="Comic Sans MS" panose="030F0702030302020204" pitchFamily="66" charset="0"/>
              </a:rPr>
              <a:t>11. Розвиток мозку триває до 20 років.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62" y="1727318"/>
            <a:ext cx="7406497" cy="4918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588" y="5692588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Синім кольором показане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зростання частки сірої речовини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8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9268" y="2692637"/>
            <a:ext cx="4653509" cy="2477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>
                <a:latin typeface="Comic Sans MS" panose="030F0702030302020204" pitchFamily="66" charset="0"/>
              </a:rPr>
              <a:t>12.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Мозок не містить больових рецепторів. </a:t>
            </a:r>
            <a:r>
              <a:rPr lang="uk-UA" dirty="0" smtClean="0">
                <a:latin typeface="Comic Sans MS" panose="030F0702030302020204" pitchFamily="66" charset="0"/>
              </a:rPr>
              <a:t>Біль викликають чутливі рецептори твердої оболонки мозку.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682" t="5385" r="17248" b="31085"/>
          <a:stretch/>
        </p:blipFill>
        <p:spPr>
          <a:xfrm>
            <a:off x="600632" y="1056433"/>
            <a:ext cx="5495367" cy="54953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08339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83" y="96183"/>
            <a:ext cx="4690083" cy="1096123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Оболонки мозку 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t="6909" r="22567"/>
          <a:stretch/>
        </p:blipFill>
        <p:spPr>
          <a:xfrm>
            <a:off x="5139382" y="211338"/>
            <a:ext cx="6527237" cy="6024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573" y="1341395"/>
            <a:ext cx="2988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т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верда мозкова оболонка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(містить вени та артерії)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>
            <a:stCxn id="8" idx="3"/>
          </p:cNvCxnSpPr>
          <p:nvPr/>
        </p:nvCxnSpPr>
        <p:spPr>
          <a:xfrm flipV="1">
            <a:off x="3627892" y="1586773"/>
            <a:ext cx="1689505" cy="777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8" idx="3"/>
          </p:cNvCxnSpPr>
          <p:nvPr/>
        </p:nvCxnSpPr>
        <p:spPr>
          <a:xfrm>
            <a:off x="3627892" y="1664561"/>
            <a:ext cx="1689505" cy="2991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2321" y="2026502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авутинна оболонка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(пухка сполучна тканина)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3502836" y="2176099"/>
            <a:ext cx="1761603" cy="1201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60647" y="3067966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яка мозкова оболонка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4594548" y="2654238"/>
            <a:ext cx="700930" cy="6223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91075" y="2670625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п</a:t>
            </a:r>
            <a:r>
              <a:rPr lang="uk-UA" dirty="0" err="1" smtClean="0">
                <a:latin typeface="Comic Sans MS" panose="030F0702030302020204" pitchFamily="66" charset="0"/>
              </a:rPr>
              <a:t>ідпавутинний</a:t>
            </a:r>
            <a:r>
              <a:rPr lang="uk-UA" dirty="0" smtClean="0">
                <a:latin typeface="Comic Sans MS" panose="030F0702030302020204" pitchFamily="66" charset="0"/>
              </a:rPr>
              <a:t> простір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8" name="Левая фигурная скобка 27"/>
          <p:cNvSpPr/>
          <p:nvPr/>
        </p:nvSpPr>
        <p:spPr>
          <a:xfrm>
            <a:off x="4976254" y="2236180"/>
            <a:ext cx="163128" cy="46974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4149635" y="2478719"/>
            <a:ext cx="754020" cy="386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r="14869"/>
          <a:stretch/>
        </p:blipFill>
        <p:spPr>
          <a:xfrm>
            <a:off x="639573" y="3542695"/>
            <a:ext cx="3917446" cy="25564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TextBox 36"/>
          <p:cNvSpPr txBox="1"/>
          <p:nvPr/>
        </p:nvSpPr>
        <p:spPr>
          <a:xfrm>
            <a:off x="230360" y="6028523"/>
            <a:ext cx="11961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Капіляри, оточені захисними клітинами астроцитами, утворюють </a:t>
            </a:r>
            <a:r>
              <a:rPr lang="uk-UA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гематоенцефалічний</a:t>
            </a:r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бар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єр</a:t>
            </a:r>
            <a:r>
              <a:rPr lang="uk-UA" sz="2000" dirty="0" smtClean="0">
                <a:latin typeface="Comic Sans MS" panose="030F0702030302020204" pitchFamily="66" charset="0"/>
              </a:rPr>
              <a:t>, </a:t>
            </a:r>
            <a:r>
              <a:rPr lang="uk-UA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який не можуть подолати токсини і ліки</a:t>
            </a:r>
          </a:p>
          <a:p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4507438" y="4578951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капіляр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0" name="Прямая соединительная линия 39"/>
          <p:cNvCxnSpPr>
            <a:endCxn id="38" idx="1"/>
          </p:cNvCxnSpPr>
          <p:nvPr/>
        </p:nvCxnSpPr>
        <p:spPr>
          <a:xfrm flipV="1">
            <a:off x="3352800" y="4763617"/>
            <a:ext cx="1154638" cy="1145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07438" y="5421827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астроцити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4" name="Прямая соединительная линия 43"/>
          <p:cNvCxnSpPr>
            <a:endCxn id="42" idx="1"/>
          </p:cNvCxnSpPr>
          <p:nvPr/>
        </p:nvCxnSpPr>
        <p:spPr>
          <a:xfrm flipV="1">
            <a:off x="4152214" y="5606493"/>
            <a:ext cx="355224" cy="1595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endCxn id="42" idx="1"/>
          </p:cNvCxnSpPr>
          <p:nvPr/>
        </p:nvCxnSpPr>
        <p:spPr>
          <a:xfrm>
            <a:off x="3908612" y="4983542"/>
            <a:ext cx="598826" cy="6229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716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4" grpId="0"/>
      <p:bldP spid="20" grpId="0"/>
      <p:bldP spid="27" grpId="0"/>
      <p:bldP spid="28" grpId="0" animBg="1"/>
      <p:bldP spid="37" grpId="0"/>
      <p:bldP spid="38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54" y="483765"/>
            <a:ext cx="6884029" cy="58045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83" y="96183"/>
            <a:ext cx="4690083" cy="1562287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Будова </a:t>
            </a:r>
            <a:b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головного мозку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0700" y="5102695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с</a:t>
            </a:r>
            <a:r>
              <a:rPr lang="uk-UA" sz="2800" dirty="0" smtClean="0">
                <a:latin typeface="Comic Sans MS" panose="030F0702030302020204" pitchFamily="66" charset="0"/>
              </a:rPr>
              <a:t>товбур мозку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9930" y="6025798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д</a:t>
            </a:r>
            <a:r>
              <a:rPr lang="uk-UA" dirty="0" smtClean="0">
                <a:latin typeface="Comic Sans MS" panose="030F0702030302020204" pitchFamily="66" charset="0"/>
              </a:rPr>
              <a:t>овгастий мозок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stCxn id="4" idx="3"/>
          </p:cNvCxnSpPr>
          <p:nvPr/>
        </p:nvCxnSpPr>
        <p:spPr>
          <a:xfrm flipV="1">
            <a:off x="6640491" y="5576047"/>
            <a:ext cx="2216638" cy="6344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1368" y="545217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Варолієв</a:t>
            </a:r>
            <a:r>
              <a:rPr lang="uk-UA" dirty="0" smtClean="0">
                <a:latin typeface="Comic Sans MS" panose="030F0702030302020204" pitchFamily="66" charset="0"/>
              </a:rPr>
              <a:t> міст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6329082" y="4966447"/>
            <a:ext cx="1959898" cy="6703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61199" y="4853972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ередній мозок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6445048" y="3863788"/>
            <a:ext cx="2008670" cy="11459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89930" y="4252774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роміжний мозок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6501091" y="3650180"/>
            <a:ext cx="1315488" cy="6795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Левая фигурная скобка 21"/>
          <p:cNvSpPr/>
          <p:nvPr/>
        </p:nvSpPr>
        <p:spPr>
          <a:xfrm>
            <a:off x="4200312" y="4252774"/>
            <a:ext cx="461335" cy="22914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600230" y="562591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мозочок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0181117" y="4518212"/>
            <a:ext cx="818577" cy="11186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 rot="20983457">
            <a:off x="7742940" y="3791578"/>
            <a:ext cx="3318380" cy="15903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068401" y="6197289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з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адній мозок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753600" y="5332836"/>
            <a:ext cx="313765" cy="8711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5401" y="2536341"/>
            <a:ext cx="32896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>
                <a:latin typeface="Comic Sans MS" panose="030F0702030302020204" pitchFamily="66" charset="0"/>
              </a:rPr>
              <a:t>п</a:t>
            </a:r>
            <a:r>
              <a:rPr lang="uk-UA" sz="2800" dirty="0" smtClean="0">
                <a:latin typeface="Comic Sans MS" panose="030F0702030302020204" pitchFamily="66" charset="0"/>
              </a:rPr>
              <a:t>івкулі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переднього мозку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cxnSp>
        <p:nvCxnSpPr>
          <p:cNvPr id="32" name="Прямая соединительная линия 31"/>
          <p:cNvCxnSpPr>
            <a:stCxn id="30" idx="3"/>
          </p:cNvCxnSpPr>
          <p:nvPr/>
        </p:nvCxnSpPr>
        <p:spPr>
          <a:xfrm flipV="1">
            <a:off x="3825084" y="2552505"/>
            <a:ext cx="1759832" cy="4608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661647" y="5821506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0682277" y="5993106"/>
            <a:ext cx="937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269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11" grpId="0"/>
      <p:bldP spid="15" grpId="0"/>
      <p:bldP spid="22" grpId="0" animBg="1"/>
      <p:bldP spid="23" grpId="0"/>
      <p:bldP spid="26" grpId="0" animBg="1"/>
      <p:bldP spid="27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5114365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Довгастий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70" y="0"/>
            <a:ext cx="6819900" cy="6819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64823" y="6292558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://commons.wikimedia.org/w/index.php?curid=7824094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24" y="-197224"/>
            <a:ext cx="6013076" cy="60130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4434" y="1955318"/>
            <a:ext cx="746229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     </a:t>
            </a:r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Функції: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ровідникова</a:t>
            </a:r>
            <a:r>
              <a:rPr lang="uk-UA" sz="2400" dirty="0" smtClean="0">
                <a:latin typeface="Comic Sans MS" panose="030F0702030302020204" pitchFamily="66" charset="0"/>
              </a:rPr>
              <a:t> – через нього проходять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   провідні шляхи;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рефлекторна</a:t>
            </a:r>
            <a:r>
              <a:rPr lang="uk-UA" sz="2400" dirty="0" smtClean="0">
                <a:latin typeface="Comic Sans MS" panose="030F0702030302020204" pitchFamily="66" charset="0"/>
              </a:rPr>
              <a:t> – містить центри діяльності: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 1) дихання;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 2) серцебиття;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 3) травлення;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 4) захисні рефлекси;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   5) харчові рефлекси;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тонічна</a:t>
            </a:r>
            <a:r>
              <a:rPr lang="uk-UA" sz="2400" dirty="0" smtClean="0">
                <a:latin typeface="Comic Sans MS" panose="030F0702030302020204" pitchFamily="66" charset="0"/>
              </a:rPr>
              <a:t> – підтримання деяких структур у тонусі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20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47" y="0"/>
            <a:ext cx="5818730" cy="5818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6" y="176867"/>
            <a:ext cx="3285566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Мозочок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7" y="1443981"/>
            <a:ext cx="7481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Мозочок складається з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двох півкуль і черв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яка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uk-UA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Маса –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120 – 150 г </a:t>
            </a:r>
          </a:p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  </a:t>
            </a:r>
          </a:p>
          <a:p>
            <a:endParaRPr lang="uk-UA" sz="24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uk-UA" sz="2400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uk-UA" sz="3200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uk-UA" sz="32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en-US" sz="3200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    Функції: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- рефлекторна координація рухів;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- розподіл м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язового</a:t>
            </a:r>
            <a:r>
              <a:rPr lang="uk-UA" sz="2400" dirty="0" smtClean="0">
                <a:latin typeface="Comic Sans MS" panose="030F0702030302020204" pitchFamily="66" charset="0"/>
              </a:rPr>
              <a:t> тонусу;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- контроль рівноваги і положення тіла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12423" y="6245296"/>
            <a:ext cx="4392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Databases(LSDB). </a:t>
            </a:r>
            <a:r>
              <a:rPr lang="en-US" sz="1100" dirty="0" smtClean="0">
                <a:latin typeface="Comic Sans MS" panose="030F0702030302020204" pitchFamily="66" charset="0"/>
              </a:rPr>
              <a:t> 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://commons.wikimedia.org/w/index.php?curid=7769113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214560" y="2528047"/>
            <a:ext cx="4850224" cy="2015618"/>
            <a:chOff x="2366047" y="2250141"/>
            <a:chExt cx="4850224" cy="201561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5" b="11848"/>
            <a:stretch/>
          </p:blipFill>
          <p:spPr>
            <a:xfrm>
              <a:off x="2796671" y="2250141"/>
              <a:ext cx="4419600" cy="199016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66047" y="2348753"/>
              <a:ext cx="15584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>
                  <a:latin typeface="Comic Sans MS" panose="030F0702030302020204" pitchFamily="66" charset="0"/>
                </a:rPr>
                <a:t>б</a:t>
              </a:r>
              <a:r>
                <a:rPr lang="uk-UA" sz="1600" dirty="0" smtClean="0">
                  <a:latin typeface="Comic Sans MS" panose="030F0702030302020204" pitchFamily="66" charset="0"/>
                </a:rPr>
                <a:t>іла речовина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942" y="2411506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 smtClean="0">
                  <a:latin typeface="Comic Sans MS" panose="030F0702030302020204" pitchFamily="66" charset="0"/>
                </a:rPr>
                <a:t>кора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69341" y="3901752"/>
              <a:ext cx="625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 smtClean="0">
                  <a:latin typeface="Comic Sans MS" panose="030F0702030302020204" pitchFamily="66" charset="0"/>
                </a:rPr>
                <a:t>ядра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4524" y="3927205"/>
              <a:ext cx="861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1600" dirty="0" smtClean="0">
                  <a:latin typeface="Comic Sans MS" panose="030F0702030302020204" pitchFamily="66" charset="0"/>
                </a:rPr>
                <a:t>черв</a:t>
              </a:r>
              <a:r>
                <a:rPr lang="en-US" sz="1600" dirty="0" smtClean="0">
                  <a:latin typeface="Comic Sans MS" panose="030F0702030302020204" pitchFamily="66" charset="0"/>
                </a:rPr>
                <a:t>’</a:t>
              </a:r>
              <a:r>
                <a:rPr lang="uk-UA" sz="1600" dirty="0" smtClean="0">
                  <a:latin typeface="Comic Sans MS" panose="030F0702030302020204" pitchFamily="66" charset="0"/>
                </a:rPr>
                <a:t>як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535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799" y="176867"/>
            <a:ext cx="2308413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Міст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88305" y="6214753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://commons.wikimedia.org/w/index.php?curid=7768684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799" y="2581302"/>
            <a:ext cx="435407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     </a:t>
            </a:r>
          </a:p>
          <a:p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  Функції: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провідникова;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рухи очей;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скорочення мімічних </a:t>
            </a:r>
            <a:r>
              <a:rPr lang="uk-UA" sz="2400" dirty="0" err="1" smtClean="0">
                <a:latin typeface="Comic Sans MS" panose="030F0702030302020204" pitchFamily="66" charset="0"/>
              </a:rPr>
              <a:t>мязів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endParaRPr lang="uk-UA" sz="24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352" y="1667415"/>
            <a:ext cx="713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Міст разом із мозочком утворює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задній мозок.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79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37000"/>
            <a:ext cx="5715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5114365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Середній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22776" y="6152000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://commons.wikimedia.org/w/index.php?curid=7837984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3" y="4601024"/>
            <a:ext cx="5149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     Функції:</a:t>
            </a:r>
          </a:p>
          <a:p>
            <a:pPr marL="342900" indent="-342900"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забезпечує реакції на зорові і слухові подразнення;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latin typeface="Comic Sans MS" panose="030F0702030302020204" pitchFamily="66" charset="0"/>
              </a:rPr>
              <a:t>з</a:t>
            </a:r>
            <a:r>
              <a:rPr lang="uk-UA" sz="2400" dirty="0" smtClean="0">
                <a:latin typeface="Comic Sans MS" panose="030F0702030302020204" pitchFamily="66" charset="0"/>
              </a:rPr>
              <a:t>вуження і розширення зіниць;</a:t>
            </a:r>
          </a:p>
          <a:p>
            <a:pPr marL="342900" indent="-342900">
              <a:buFontTx/>
              <a:buChar char="-"/>
            </a:pPr>
            <a:r>
              <a:rPr lang="uk-UA" sz="2400" dirty="0">
                <a:latin typeface="Comic Sans MS" panose="030F0702030302020204" pitchFamily="66" charset="0"/>
              </a:rPr>
              <a:t>а</a:t>
            </a:r>
            <a:r>
              <a:rPr lang="uk-UA" sz="2400" dirty="0" smtClean="0">
                <a:latin typeface="Comic Sans MS" panose="030F0702030302020204" pitchFamily="66" charset="0"/>
              </a:rPr>
              <a:t>комодація, рухи очей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8" y="1525564"/>
            <a:ext cx="6515067" cy="3227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8470" y="367443"/>
            <a:ext cx="6517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Середній мозок складається з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чотиригорбикового тіла і масивних ніжок.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2010" y="369060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ніжки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4367" y="1870053"/>
            <a:ext cx="1083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ерхні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І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ижні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горбики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121" y="2900053"/>
            <a:ext cx="116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ередній мозок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2924" y="1589071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</a:t>
            </a:r>
            <a:r>
              <a:rPr lang="uk-UA" dirty="0" smtClean="0">
                <a:latin typeface="Comic Sans MS" panose="030F0702030302020204" pitchFamily="66" charset="0"/>
              </a:rPr>
              <a:t>ервоне ядро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4813106" y="1917330"/>
            <a:ext cx="635211" cy="1105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6235" y="4123448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</a:t>
            </a:r>
            <a:r>
              <a:rPr lang="uk-UA" dirty="0" smtClean="0">
                <a:latin typeface="Comic Sans MS" panose="030F0702030302020204" pitchFamily="66" charset="0"/>
              </a:rPr>
              <a:t>орна субстанція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>
            <a:endCxn id="15" idx="0"/>
          </p:cNvCxnSpPr>
          <p:nvPr/>
        </p:nvCxnSpPr>
        <p:spPr>
          <a:xfrm flipH="1">
            <a:off x="4519112" y="3294500"/>
            <a:ext cx="510088" cy="8289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92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10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5114365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Проміжний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60023" y="6196823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</a:t>
            </a:r>
            <a:r>
              <a:rPr lang="en-US" sz="1100" dirty="0" smtClean="0">
                <a:latin typeface="Comic Sans MS" panose="030F0702030302020204" pitchFamily="66" charset="0"/>
              </a:rPr>
              <a:t>Databases(LSDB)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://commons.wikimedia.org/w/index.php?curid=7843864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105" y="2689411"/>
            <a:ext cx="73132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Проміжний мозок складається з таких структур: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-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таламус</a:t>
            </a:r>
            <a:r>
              <a:rPr lang="uk-UA" sz="2400" dirty="0" smtClean="0">
                <a:latin typeface="Comic Sans MS" panose="030F0702030302020204" pitchFamily="66" charset="0"/>
              </a:rPr>
              <a:t>, або зорові горби;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-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гіпоталамус</a:t>
            </a:r>
            <a:r>
              <a:rPr lang="uk-UA" sz="2400" dirty="0" smtClean="0">
                <a:latin typeface="Comic Sans MS" panose="030F0702030302020204" pitchFamily="66" charset="0"/>
              </a:rPr>
              <a:t>, або </a:t>
            </a:r>
            <a:r>
              <a:rPr lang="uk-UA" sz="2400" dirty="0" err="1" smtClean="0">
                <a:latin typeface="Comic Sans MS" panose="030F0702030302020204" pitchFamily="66" charset="0"/>
              </a:rPr>
              <a:t>підгорбова</a:t>
            </a:r>
            <a:r>
              <a:rPr lang="uk-UA" sz="2400" dirty="0" smtClean="0">
                <a:latin typeface="Comic Sans MS" panose="030F0702030302020204" pitchFamily="66" charset="0"/>
              </a:rPr>
              <a:t> ділянка;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- </a:t>
            </a:r>
            <a:r>
              <a:rPr lang="uk-UA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епіталамус</a:t>
            </a:r>
            <a:r>
              <a:rPr lang="uk-UA" sz="2400" dirty="0" smtClean="0">
                <a:latin typeface="Comic Sans MS" panose="030F0702030302020204" pitchFamily="66" charset="0"/>
              </a:rPr>
              <a:t>, або </a:t>
            </a:r>
            <a:r>
              <a:rPr lang="uk-UA" sz="2400" dirty="0" err="1" smtClean="0">
                <a:latin typeface="Comic Sans MS" panose="030F0702030302020204" pitchFamily="66" charset="0"/>
              </a:rPr>
              <a:t>надгорбова</a:t>
            </a:r>
            <a:r>
              <a:rPr lang="uk-UA" sz="2400" dirty="0" smtClean="0">
                <a:latin typeface="Comic Sans MS" panose="030F0702030302020204" pitchFamily="66" charset="0"/>
              </a:rPr>
              <a:t> ділянка.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61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764" y="78254"/>
            <a:ext cx="10515600" cy="1953559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Головний мозок </a:t>
            </a: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це головний орган </a:t>
            </a:r>
            <a:b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нервової системи, який разом зі спинним мозком</a:t>
            </a:r>
            <a:b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складає центральну нервову систему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8023" y="2318405"/>
            <a:ext cx="38593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Функції: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к</a:t>
            </a:r>
            <a:r>
              <a:rPr lang="uk-UA" sz="3200" dirty="0" smtClean="0">
                <a:latin typeface="Comic Sans MS" panose="030F0702030302020204" pitchFamily="66" charset="0"/>
              </a:rPr>
              <a:t>онтролює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о</a:t>
            </a:r>
            <a:r>
              <a:rPr lang="uk-UA" sz="3200" dirty="0" smtClean="0">
                <a:latin typeface="Comic Sans MS" panose="030F0702030302020204" pitchFamily="66" charset="0"/>
              </a:rPr>
              <a:t>бробляє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і</a:t>
            </a:r>
            <a:r>
              <a:rPr lang="uk-UA" sz="3200" dirty="0" smtClean="0">
                <a:latin typeface="Comic Sans MS" panose="030F0702030302020204" pitchFamily="66" charset="0"/>
              </a:rPr>
              <a:t>нтегрує</a:t>
            </a:r>
          </a:p>
          <a:p>
            <a:r>
              <a:rPr lang="uk-UA" sz="3200" dirty="0">
                <a:latin typeface="Comic Sans MS" panose="030F0702030302020204" pitchFamily="66" charset="0"/>
              </a:rPr>
              <a:t>к</a:t>
            </a:r>
            <a:r>
              <a:rPr lang="uk-UA" sz="3200" dirty="0" smtClean="0">
                <a:latin typeface="Comic Sans MS" panose="030F0702030302020204" pitchFamily="66" charset="0"/>
              </a:rPr>
              <a:t>оординує</a:t>
            </a:r>
          </a:p>
          <a:p>
            <a:r>
              <a:rPr lang="uk-UA" sz="3200" dirty="0" err="1">
                <a:latin typeface="Comic Sans MS" panose="030F0702030302020204" pitchFamily="66" charset="0"/>
              </a:rPr>
              <a:t>з</a:t>
            </a:r>
            <a:r>
              <a:rPr lang="uk-UA" sz="3200" dirty="0" err="1" smtClean="0">
                <a:latin typeface="Comic Sans MS" panose="030F0702030302020204" pitchFamily="66" charset="0"/>
              </a:rPr>
              <a:t>апам</a:t>
            </a:r>
            <a:r>
              <a:rPr lang="en-US" sz="3200" dirty="0" smtClean="0">
                <a:latin typeface="Comic Sans MS" panose="030F0702030302020204" pitchFamily="66" charset="0"/>
              </a:rPr>
              <a:t>’</a:t>
            </a:r>
            <a:r>
              <a:rPr lang="uk-UA" sz="3200" dirty="0" err="1" smtClean="0">
                <a:latin typeface="Comic Sans MS" panose="030F0702030302020204" pitchFamily="66" charset="0"/>
              </a:rPr>
              <a:t>ятовує</a:t>
            </a:r>
            <a:endParaRPr lang="uk-UA" sz="3200" dirty="0" smtClean="0">
              <a:latin typeface="Comic Sans MS" panose="030F0702030302020204" pitchFamily="66" charset="0"/>
            </a:endParaRPr>
          </a:p>
          <a:p>
            <a:r>
              <a:rPr lang="uk-UA" sz="3200" dirty="0">
                <a:latin typeface="Comic Sans MS" panose="030F0702030302020204" pitchFamily="66" charset="0"/>
              </a:rPr>
              <a:t>п</a:t>
            </a:r>
            <a:r>
              <a:rPr lang="uk-UA" sz="3200" dirty="0" smtClean="0">
                <a:latin typeface="Comic Sans MS" panose="030F0702030302020204" pitchFamily="66" charset="0"/>
              </a:rPr>
              <a:t>риймає рішення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118" r="14335"/>
          <a:stretch/>
        </p:blipFill>
        <p:spPr>
          <a:xfrm>
            <a:off x="1131246" y="2142753"/>
            <a:ext cx="4650989" cy="45269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7458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4988860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Проміжний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66211" y="6277507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://commons.wikimedia.org/w/index.php?curid=7845026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713" y="3045729"/>
            <a:ext cx="69951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     </a:t>
            </a:r>
          </a:p>
          <a:p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       Функції: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регуляція різних видів чутливості і </a:t>
            </a:r>
            <a:r>
              <a:rPr lang="uk-UA" sz="2400" dirty="0" err="1" smtClean="0">
                <a:latin typeface="Comic Sans MS" panose="030F0702030302020204" pitchFamily="66" charset="0"/>
              </a:rPr>
              <a:t>відчуттів</a:t>
            </a:r>
            <a:r>
              <a:rPr lang="uk-UA" sz="2400" dirty="0" smtClean="0">
                <a:latin typeface="Comic Sans MS" panose="030F0702030302020204" pitchFamily="66" charset="0"/>
              </a:rPr>
              <a:t>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перемикання інформації, що </a:t>
            </a:r>
            <a:r>
              <a:rPr lang="uk-UA" sz="2400" dirty="0">
                <a:latin typeface="Comic Sans MS" panose="030F0702030302020204" pitchFamily="66" charset="0"/>
              </a:rPr>
              <a:t>й</a:t>
            </a:r>
            <a:r>
              <a:rPr lang="uk-UA" sz="2400" dirty="0" smtClean="0">
                <a:latin typeface="Comic Sans MS" panose="030F0702030302020204" pitchFamily="66" charset="0"/>
              </a:rPr>
              <a:t>де </a:t>
            </a:r>
            <a:r>
              <a:rPr lang="uk-UA" sz="2400" dirty="0">
                <a:latin typeface="Comic Sans MS" panose="030F0702030302020204" pitchFamily="66" charset="0"/>
              </a:rPr>
              <a:t>до </a:t>
            </a:r>
            <a:r>
              <a:rPr lang="uk-UA" sz="2400" dirty="0" smtClean="0">
                <a:latin typeface="Comic Sans MS" panose="030F0702030302020204" pitchFamily="66" charset="0"/>
              </a:rPr>
              <a:t>кори,    від рецепторів;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грає важливу роль у формуванні рівня свідомості, первинних емоційних реакцій,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є центром формування больових </a:t>
            </a:r>
            <a:r>
              <a:rPr lang="uk-UA" sz="2400" dirty="0" err="1" smtClean="0">
                <a:latin typeface="Comic Sans MS" panose="030F0702030302020204" pitchFamily="66" charset="0"/>
              </a:rPr>
              <a:t>відчуттів</a:t>
            </a:r>
            <a:endParaRPr lang="uk-UA" sz="24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713" y="1437282"/>
            <a:ext cx="6781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У 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таламусі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сходяться всі сигнали </a:t>
            </a:r>
            <a:r>
              <a:rPr lang="uk-UA" sz="2400" dirty="0" smtClean="0">
                <a:latin typeface="Comic Sans MS" panose="030F0702030302020204" pitchFamily="66" charset="0"/>
              </a:rPr>
              <a:t>від зовнішнього середовища (крім нюху),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видозмінюються, відфільтровуються і прямують </a:t>
            </a:r>
            <a:r>
              <a:rPr lang="uk-UA" sz="2400" dirty="0" smtClean="0">
                <a:latin typeface="Comic Sans MS" panose="030F0702030302020204" pitchFamily="66" charset="0"/>
              </a:rPr>
              <a:t>до кіркових і підкіркових центрів.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30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4988860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Проміжний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3458" y="6080283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://commons.wikimedia.org/w/index.php?curid=7848292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105" y="4314616"/>
            <a:ext cx="697498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     Функції: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підтримує гомеостаз організму;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регулює обмін речовин, сечоутворення;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формує життєві потреби;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забезпечує чергування станів сну і неспання;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утворює </a:t>
            </a:r>
            <a:r>
              <a:rPr lang="uk-UA" sz="2400" dirty="0" err="1" smtClean="0">
                <a:latin typeface="Comic Sans MS" panose="030F0702030302020204" pitchFamily="66" charset="0"/>
              </a:rPr>
              <a:t>нейрогормони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endParaRPr lang="uk-UA" sz="24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105" y="1502187"/>
            <a:ext cx="671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Гіпоталамус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отримує інформацію про стан внутрішніх органів і зовнішнє середовище. 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630335" y="2381382"/>
            <a:ext cx="4127676" cy="2344173"/>
            <a:chOff x="1868335" y="2252210"/>
            <a:chExt cx="4127676" cy="234417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92" y="2394203"/>
              <a:ext cx="3048000" cy="22021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74894" y="4129950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гіпофіз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68335" y="3772407"/>
              <a:ext cx="1547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гіпоталамус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18848" y="331890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mtClean="0">
                  <a:latin typeface="Comic Sans MS" panose="030F0702030302020204" pitchFamily="66" charset="0"/>
                </a:rPr>
                <a:t>епіфіз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12509" y="2252210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таламус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110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4988860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Проміжний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3458" y="6080283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://commons.wikimedia.org/w/index.php?curid=7855244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105" y="4987676"/>
            <a:ext cx="704071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        </a:t>
            </a:r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Функції епіфізу: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регуляція добових ритмів;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пристосування до змінних умов освітленості</a:t>
            </a:r>
          </a:p>
          <a:p>
            <a:pPr marL="457200" indent="-457200">
              <a:buFontTx/>
              <a:buChar char="-"/>
            </a:pPr>
            <a:endParaRPr lang="uk-UA" sz="3200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endParaRPr lang="uk-UA" sz="24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798" y="1551926"/>
            <a:ext cx="513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Епіталамус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– </a:t>
            </a:r>
            <a:r>
              <a:rPr lang="uk-UA" sz="2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надгорбова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ділянка </a:t>
            </a:r>
          </a:p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проміжного мозку.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До неї належить важлива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шишкоподібна залоза –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епіфіз.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926" y="2969577"/>
            <a:ext cx="4237087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6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1811" t="11171" r="26270" b="3829"/>
          <a:stretch/>
        </p:blipFill>
        <p:spPr>
          <a:xfrm>
            <a:off x="5127813" y="568371"/>
            <a:ext cx="6347012" cy="58449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6"/>
            <a:ext cx="4773708" cy="1902945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Ретикулярна формація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651" y="2229252"/>
            <a:ext cx="34018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     </a:t>
            </a:r>
          </a:p>
          <a:p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Функції:</a:t>
            </a:r>
          </a:p>
          <a:p>
            <a:r>
              <a:rPr lang="uk-UA" sz="2400" dirty="0"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latin typeface="Comic Sans MS" panose="030F0702030302020204" pitchFamily="66" charset="0"/>
              </a:rPr>
              <a:t>ідтримує активність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нервової системи</a:t>
            </a:r>
          </a:p>
          <a:p>
            <a:endParaRPr lang="uk-UA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2682" y="383705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д</a:t>
            </a:r>
            <a:r>
              <a:rPr lang="uk-UA" dirty="0" smtClean="0">
                <a:latin typeface="Comic Sans MS" panose="030F0702030302020204" pitchFamily="66" charset="0"/>
              </a:rPr>
              <a:t>о кори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4329" y="4864652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р</a:t>
            </a:r>
            <a:r>
              <a:rPr lang="uk-UA" dirty="0" smtClean="0">
                <a:latin typeface="Comic Sans MS" panose="030F0702030302020204" pitchFamily="66" charset="0"/>
              </a:rPr>
              <a:t>етикулярна формація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7809575" y="4050233"/>
            <a:ext cx="753035" cy="8157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96117" y="3922023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орові імпульси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59788" y="5422487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лухові імпульси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6703" y="6172237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исхідні чутливі шляхи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86634" y="5813992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д</a:t>
            </a:r>
            <a:r>
              <a:rPr lang="uk-UA" dirty="0" smtClean="0">
                <a:latin typeface="Comic Sans MS" panose="030F0702030302020204" pitchFamily="66" charset="0"/>
              </a:rPr>
              <a:t>о спинного мозку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67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7582" b="6143"/>
          <a:stretch/>
        </p:blipFill>
        <p:spPr>
          <a:xfrm>
            <a:off x="4305013" y="1398495"/>
            <a:ext cx="7797339" cy="54057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4988860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Лімбічна</a:t>
            </a:r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система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813" y="1767827"/>
            <a:ext cx="368920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  </a:t>
            </a:r>
            <a:r>
              <a:rPr lang="uk-UA" sz="32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Функції: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через гіпоталамус регулює функції внутрішніх органів;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формує мотивації, емоції, поведінку;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грає роль у навчанні;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нюхова функція;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- організація </a:t>
            </a:r>
            <a:r>
              <a:rPr lang="uk-UA" sz="2400" dirty="0" err="1" smtClean="0">
                <a:latin typeface="Comic Sans MS" panose="030F0702030302020204" pitchFamily="66" charset="0"/>
              </a:rPr>
              <a:t>памяті</a:t>
            </a:r>
            <a:r>
              <a:rPr lang="uk-UA" sz="2400" dirty="0">
                <a:latin typeface="Comic Sans MS" panose="030F0702030302020204" pitchFamily="66" charset="0"/>
              </a:rPr>
              <a:t> 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і дослідницької 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  діяльності</a:t>
            </a:r>
          </a:p>
          <a:p>
            <a:endParaRPr lang="uk-UA" sz="24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5013" y="1682804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гіпоталамус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3929" y="139849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таламус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9506" y="6212541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гіпокамп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871" y="5585011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юхова цибулина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6725" y="6302189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игдалевидне тіло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6871" y="456381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кора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0890" y="439742"/>
            <a:ext cx="645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Лімбічна</a:t>
            </a:r>
            <a:r>
              <a:rPr lang="uk-UA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система – первісний мозок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5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571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5" y="176867"/>
            <a:ext cx="4988860" cy="122162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Кінцевий мозок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3458" y="6080283"/>
            <a:ext cx="4527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</a:t>
            </a:r>
            <a:r>
              <a:rPr lang="en-US" sz="1100" dirty="0" smtClean="0">
                <a:latin typeface="Comic Sans MS" panose="030F0702030302020204" pitchFamily="66" charset="0"/>
              </a:rPr>
              <a:t>)</a:t>
            </a:r>
            <a:endParaRPr lang="uk-UA" sz="1100" dirty="0" smtClean="0">
              <a:latin typeface="Comic Sans MS" panose="030F0702030302020204" pitchFamily="66" charset="0"/>
            </a:endParaRPr>
          </a:p>
          <a:p>
            <a:r>
              <a:rPr lang="en-US" sz="1100" dirty="0">
                <a:latin typeface="Comic Sans MS" panose="030F0702030302020204" pitchFamily="66" charset="0"/>
              </a:rPr>
              <a:t>https://traditio.wiki/files/6/64/Mosg_konehniy.jpg</a:t>
            </a:r>
            <a:endParaRPr lang="uk-UA" sz="11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105" y="1398495"/>
            <a:ext cx="6856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Кінцевий мозок складається із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двох півкуль</a:t>
            </a:r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з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єднаних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мозолистим тілом</a:t>
            </a:r>
            <a:endParaRPr lang="uk-UA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uk-UA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47" y="2350278"/>
            <a:ext cx="4117601" cy="3294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578" y="5864839"/>
            <a:ext cx="380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Товщина кори – 1,3 – 4,5 мм,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п</a:t>
            </a:r>
            <a:r>
              <a:rPr lang="uk-UA" sz="2000" dirty="0" smtClean="0">
                <a:latin typeface="Comic Sans MS" panose="030F0702030302020204" pitchFamily="66" charset="0"/>
              </a:rPr>
              <a:t>лоща – 2 000 – 2 500 </a:t>
            </a:r>
            <a:r>
              <a:rPr lang="uk-UA" sz="2000" dirty="0" err="1" smtClean="0">
                <a:latin typeface="Comic Sans MS" panose="030F0702030302020204" pitchFamily="66" charset="0"/>
              </a:rPr>
              <a:t>куб.см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5647" y="294092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кора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>
            <a:endCxn id="8" idx="3"/>
          </p:cNvCxnSpPr>
          <p:nvPr/>
        </p:nvCxnSpPr>
        <p:spPr>
          <a:xfrm flipH="1" flipV="1">
            <a:off x="2592435" y="3125594"/>
            <a:ext cx="793424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3318" y="2769457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</a:t>
            </a:r>
            <a:r>
              <a:rPr lang="uk-UA" dirty="0" smtClean="0">
                <a:latin typeface="Comic Sans MS" panose="030F0702030302020204" pitchFamily="66" charset="0"/>
              </a:rPr>
              <a:t>іла речовина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5" name="Прямая соединительная линия 14"/>
          <p:cNvCxnSpPr>
            <a:endCxn id="13" idx="1"/>
          </p:cNvCxnSpPr>
          <p:nvPr/>
        </p:nvCxnSpPr>
        <p:spPr>
          <a:xfrm flipV="1">
            <a:off x="4519894" y="2954123"/>
            <a:ext cx="733424" cy="1714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12798" y="2435457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озолисте тіло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56797" y="2664533"/>
            <a:ext cx="1332452" cy="474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53318" y="365236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таламус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4312024" y="3359269"/>
            <a:ext cx="941294" cy="4611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303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13" grpId="0"/>
      <p:bldP spid="16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12789" r="10246"/>
          <a:stretch/>
        </p:blipFill>
        <p:spPr>
          <a:xfrm>
            <a:off x="4306825" y="796334"/>
            <a:ext cx="7194021" cy="591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7" y="192688"/>
            <a:ext cx="4986960" cy="1219306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251411" y="1921829"/>
            <a:ext cx="2178024" cy="4656700"/>
            <a:chOff x="251411" y="1921829"/>
            <a:chExt cx="2178024" cy="46567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60308" r="7495"/>
            <a:stretch/>
          </p:blipFill>
          <p:spPr>
            <a:xfrm>
              <a:off x="430306" y="1921829"/>
              <a:ext cx="1999129" cy="4656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1411" y="2173683"/>
              <a:ext cx="357790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latin typeface="Comic Sans MS" panose="030F0702030302020204" pitchFamily="66" charset="0"/>
                </a:rPr>
                <a:t> 1</a:t>
              </a:r>
            </a:p>
            <a:p>
              <a:endParaRPr lang="uk-UA" dirty="0">
                <a:latin typeface="Comic Sans MS" panose="030F0702030302020204" pitchFamily="66" charset="0"/>
              </a:endParaRPr>
            </a:p>
            <a:p>
              <a:r>
                <a:rPr lang="uk-UA" dirty="0" smtClean="0">
                  <a:latin typeface="Comic Sans MS" panose="030F0702030302020204" pitchFamily="66" charset="0"/>
                </a:rPr>
                <a:t>2</a:t>
              </a:r>
            </a:p>
            <a:p>
              <a:endParaRPr lang="uk-UA" dirty="0">
                <a:latin typeface="Comic Sans MS" panose="030F0702030302020204" pitchFamily="66" charset="0"/>
              </a:endParaRPr>
            </a:p>
            <a:p>
              <a:r>
                <a:rPr lang="uk-UA" dirty="0" smtClean="0">
                  <a:latin typeface="Comic Sans MS" panose="030F0702030302020204" pitchFamily="66" charset="0"/>
                </a:rPr>
                <a:t>3</a:t>
              </a:r>
            </a:p>
            <a:p>
              <a:endParaRPr lang="uk-UA" dirty="0">
                <a:latin typeface="Comic Sans MS" panose="030F0702030302020204" pitchFamily="66" charset="0"/>
              </a:endParaRPr>
            </a:p>
            <a:p>
              <a:endParaRPr lang="uk-UA" dirty="0" smtClean="0">
                <a:latin typeface="Comic Sans MS" panose="030F0702030302020204" pitchFamily="66" charset="0"/>
              </a:endParaRPr>
            </a:p>
            <a:p>
              <a:r>
                <a:rPr lang="uk-UA" dirty="0" smtClean="0">
                  <a:latin typeface="Comic Sans MS" panose="030F0702030302020204" pitchFamily="66" charset="0"/>
                </a:rPr>
                <a:t>4</a:t>
              </a:r>
            </a:p>
            <a:p>
              <a:endParaRPr lang="uk-UA" dirty="0" smtClean="0">
                <a:latin typeface="Comic Sans MS" panose="030F0702030302020204" pitchFamily="66" charset="0"/>
              </a:endParaRPr>
            </a:p>
            <a:p>
              <a:endParaRPr lang="uk-UA" dirty="0">
                <a:latin typeface="Comic Sans MS" panose="030F0702030302020204" pitchFamily="66" charset="0"/>
              </a:endParaRPr>
            </a:p>
            <a:p>
              <a:r>
                <a:rPr lang="uk-UA" dirty="0" smtClean="0">
                  <a:latin typeface="Comic Sans MS" panose="030F0702030302020204" pitchFamily="66" charset="0"/>
                </a:rPr>
                <a:t>5</a:t>
              </a:r>
            </a:p>
            <a:p>
              <a:endParaRPr lang="uk-UA" dirty="0">
                <a:latin typeface="Comic Sans MS" panose="030F0702030302020204" pitchFamily="66" charset="0"/>
              </a:endParaRPr>
            </a:p>
            <a:p>
              <a:endParaRPr lang="uk-UA" dirty="0" smtClean="0">
                <a:latin typeface="Comic Sans MS" panose="030F0702030302020204" pitchFamily="66" charset="0"/>
              </a:endParaRPr>
            </a:p>
            <a:p>
              <a:r>
                <a:rPr lang="uk-UA" dirty="0">
                  <a:latin typeface="Comic Sans MS" panose="030F0702030302020204" pitchFamily="66" charset="0"/>
                </a:rPr>
                <a:t>6</a:t>
              </a:r>
              <a:endParaRPr lang="uk-UA" dirty="0" smtClean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9367" y="1437548"/>
            <a:ext cx="531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Нова кора має шість шарів нейронів і волокон.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990" y="5870643"/>
            <a:ext cx="467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Кора ділиться за допомогою щілин і </a:t>
            </a:r>
            <a:r>
              <a:rPr lang="uk-UA" sz="20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борозен</a:t>
            </a:r>
            <a:r>
              <a:rPr lang="uk-UA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на частки і звивини.</a:t>
            </a:r>
            <a:endParaRPr lang="ru-RU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1491" y="192688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ц</a:t>
            </a:r>
            <a:r>
              <a:rPr lang="uk-UA" dirty="0" smtClean="0">
                <a:latin typeface="Comic Sans MS" panose="030F0702030302020204" pitchFamily="66" charset="0"/>
              </a:rPr>
              <a:t>ентральна борозна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>
            <a:stCxn id="10" idx="2"/>
          </p:cNvCxnSpPr>
          <p:nvPr/>
        </p:nvCxnSpPr>
        <p:spPr>
          <a:xfrm flipH="1">
            <a:off x="7903835" y="562020"/>
            <a:ext cx="558848" cy="720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51963" y="4518212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</a:t>
            </a:r>
            <a:r>
              <a:rPr lang="uk-UA" dirty="0" smtClean="0">
                <a:latin typeface="Comic Sans MS" panose="030F0702030302020204" pitchFamily="66" charset="0"/>
              </a:rPr>
              <a:t>ічна борозна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5450543" y="3755450"/>
            <a:ext cx="828806" cy="7537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485835" y="998499"/>
            <a:ext cx="170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отилично – тім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яна</a:t>
            </a:r>
            <a:r>
              <a:rPr lang="uk-UA" dirty="0" smtClean="0">
                <a:latin typeface="Comic Sans MS" panose="030F0702030302020204" pitchFamily="66" charset="0"/>
              </a:rPr>
              <a:t> борозна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9986682" y="1921831"/>
            <a:ext cx="1228165" cy="9509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16730" y="701413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tx2"/>
                </a:solidFill>
                <a:latin typeface="Comic Sans MS" panose="030F0702030302020204" pitchFamily="66" charset="0"/>
              </a:rPr>
              <a:t>л</a:t>
            </a:r>
            <a:r>
              <a:rPr lang="uk-UA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обова частка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6028764" y="1070745"/>
            <a:ext cx="501170" cy="6089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63881" y="5307680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tx2"/>
                </a:solidFill>
                <a:latin typeface="Comic Sans MS" panose="030F0702030302020204" pitchFamily="66" charset="0"/>
              </a:rPr>
              <a:t>с</a:t>
            </a:r>
            <a:r>
              <a:rPr lang="uk-UA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кронева частка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534074" y="4685705"/>
            <a:ext cx="515072" cy="676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546299" y="512010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tx2"/>
                </a:solidFill>
                <a:latin typeface="Comic Sans MS" panose="030F0702030302020204" pitchFamily="66" charset="0"/>
              </a:rPr>
              <a:t>т</a:t>
            </a:r>
            <a:r>
              <a:rPr lang="uk-UA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ім</a:t>
            </a:r>
            <a:r>
              <a:rPr lang="en-US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яна</a:t>
            </a:r>
            <a:r>
              <a:rPr lang="uk-UA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частка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9546299" y="886080"/>
            <a:ext cx="547960" cy="793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782151" y="4957046"/>
            <a:ext cx="143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  <a:latin typeface="Comic Sans MS" panose="030F0702030302020204" pitchFamily="66" charset="0"/>
              </a:rPr>
              <a:t>п</a:t>
            </a:r>
            <a:r>
              <a:rPr lang="uk-UA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отилична частка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3" name="Прямая соединительная линия 32"/>
          <p:cNvCxnSpPr>
            <a:endCxn id="31" idx="0"/>
          </p:cNvCxnSpPr>
          <p:nvPr/>
        </p:nvCxnSpPr>
        <p:spPr>
          <a:xfrm>
            <a:off x="11026588" y="4006125"/>
            <a:ext cx="474258" cy="9509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  <p:bldP spid="17" grpId="0"/>
      <p:bldP spid="20" grpId="0"/>
      <p:bldP spid="23" grpId="0"/>
      <p:bldP spid="26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3529" r="20785" b="9412"/>
          <a:stretch/>
        </p:blipFill>
        <p:spPr>
          <a:xfrm>
            <a:off x="5180028" y="805575"/>
            <a:ext cx="6338047" cy="5970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7" y="192688"/>
            <a:ext cx="4986960" cy="1219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811" y="3490887"/>
            <a:ext cx="51111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Всередині часток виокремлюють зони, що відрізняються будовою та функціями:</a:t>
            </a:r>
          </a:p>
          <a:p>
            <a:r>
              <a:rPr lang="uk-UA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-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чутливі зони кори </a:t>
            </a:r>
            <a:r>
              <a:rPr lang="uk-UA" dirty="0" smtClean="0">
                <a:latin typeface="Comic Sans MS" panose="030F0702030302020204" pitchFamily="66" charset="0"/>
              </a:rPr>
              <a:t>отримують інформацію від органів чуттів;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-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рухові зони кори </a:t>
            </a:r>
            <a:r>
              <a:rPr lang="uk-UA" dirty="0" smtClean="0">
                <a:latin typeface="Comic Sans MS" panose="030F0702030302020204" pitchFamily="66" charset="0"/>
              </a:rPr>
              <a:t>посилають рухові імпульси до 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язів</a:t>
            </a:r>
            <a:r>
              <a:rPr lang="uk-UA" dirty="0" smtClean="0">
                <a:latin typeface="Comic Sans MS" panose="030F0702030302020204" pitchFamily="66" charset="0"/>
              </a:rPr>
              <a:t>;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-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асоціативні зони кори </a:t>
            </a:r>
            <a:r>
              <a:rPr lang="uk-UA" dirty="0" smtClean="0">
                <a:latin typeface="Comic Sans MS" panose="030F0702030302020204" pitchFamily="66" charset="0"/>
              </a:rPr>
              <a:t>беруть участь у </a:t>
            </a:r>
            <a:r>
              <a:rPr lang="uk-UA" dirty="0" err="1" smtClean="0">
                <a:latin typeface="Comic Sans MS" panose="030F0702030302020204" pitchFamily="66" charset="0"/>
              </a:rPr>
              <a:t>запам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ятовуванні</a:t>
            </a:r>
            <a:r>
              <a:rPr lang="uk-UA" dirty="0" smtClean="0">
                <a:latin typeface="Comic Sans MS" panose="030F0702030302020204" pitchFamily="66" charset="0"/>
              </a:rPr>
              <a:t>, навчанні, мисленні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1500" y="192688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оторна зона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525401" y="545173"/>
            <a:ext cx="175595" cy="7899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04933" y="4783549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макова зона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6639760" y="3490887"/>
            <a:ext cx="1241788" cy="13201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410634" y="1010380"/>
            <a:ext cx="170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Зона </a:t>
            </a:r>
            <a:r>
              <a:rPr lang="uk-UA" dirty="0" err="1" smtClean="0">
                <a:latin typeface="Comic Sans MS" panose="030F0702030302020204" pitchFamily="66" charset="0"/>
              </a:rPr>
              <a:t>Верніке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(розуміння </a:t>
            </a:r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ови</a:t>
            </a:r>
            <a:r>
              <a:rPr lang="uk-UA" dirty="0">
                <a:latin typeface="Comic Sans MS" panose="030F0702030302020204" pitchFamily="66" charset="0"/>
              </a:rPr>
              <a:t>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9435746" y="1872824"/>
            <a:ext cx="1403908" cy="10660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82692" y="1555680"/>
            <a:ext cx="272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</a:t>
            </a:r>
            <a:r>
              <a:rPr lang="uk-UA" dirty="0" smtClean="0">
                <a:latin typeface="Comic Sans MS" panose="030F0702030302020204" pitchFamily="66" charset="0"/>
              </a:rPr>
              <a:t>обова зона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(аналітичне мислення)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5188077" y="2024881"/>
            <a:ext cx="810916" cy="3652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90834" y="5238061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лухова зона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8283388" y="3271391"/>
            <a:ext cx="83229" cy="19666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235856" y="442884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шкірно-м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язова</a:t>
            </a:r>
            <a:r>
              <a:rPr lang="uk-UA" dirty="0" smtClean="0">
                <a:latin typeface="Comic Sans MS" panose="030F0702030302020204" pitchFamily="66" charset="0"/>
              </a:rPr>
              <a:t> зона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9095027" y="802341"/>
            <a:ext cx="681439" cy="753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782151" y="4957046"/>
            <a:ext cx="1437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орова зона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кори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3" name="Прямая соединительная линия 32"/>
          <p:cNvCxnSpPr>
            <a:endCxn id="31" idx="0"/>
          </p:cNvCxnSpPr>
          <p:nvPr/>
        </p:nvCxnSpPr>
        <p:spPr>
          <a:xfrm>
            <a:off x="11178988" y="3926541"/>
            <a:ext cx="321858" cy="10305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34518" y="54187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5211324" y="3104145"/>
            <a:ext cx="21892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10694" y="2615716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она </a:t>
            </a:r>
            <a:r>
              <a:rPr lang="uk-UA" dirty="0" err="1" smtClean="0">
                <a:latin typeface="Comic Sans MS" panose="030F0702030302020204" pitchFamily="66" charset="0"/>
              </a:rPr>
              <a:t>Брока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(відтворення мови)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  <p:bldP spid="20" grpId="0"/>
      <p:bldP spid="23" grpId="0"/>
      <p:bldP spid="26" grpId="0"/>
      <p:bldP spid="31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11" y="527071"/>
            <a:ext cx="3570589" cy="35705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883" y="1331957"/>
            <a:ext cx="6880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Шлуночкова</a:t>
            </a:r>
            <a:r>
              <a:rPr lang="ru-RU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система </a:t>
            </a:r>
            <a:r>
              <a:rPr lang="ru-RU" sz="2400" dirty="0">
                <a:latin typeface="Comic Sans MS" panose="030F0702030302020204" pitchFamily="66" charset="0"/>
              </a:rPr>
              <a:t>- </a:t>
            </a:r>
            <a:r>
              <a:rPr lang="ru-RU" sz="2400" dirty="0" err="1">
                <a:latin typeface="Comic Sans MS" panose="030F0702030302020204" pitchFamily="66" charset="0"/>
              </a:rPr>
              <a:t>це</a:t>
            </a:r>
            <a:r>
              <a:rPr lang="ru-RU" sz="2400" dirty="0">
                <a:latin typeface="Comic Sans MS" panose="030F0702030302020204" pitchFamily="66" charset="0"/>
              </a:rPr>
              <a:t> низка </a:t>
            </a:r>
            <a:r>
              <a:rPr lang="ru-RU" sz="2400" dirty="0" err="1">
                <a:latin typeface="Comic Sans MS" panose="030F0702030302020204" pitchFamily="66" charset="0"/>
              </a:rPr>
              <a:t>сполучних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порожнистих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просторів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err="1" smtClean="0">
                <a:latin typeface="Comic Sans MS" panose="030F0702030302020204" pitchFamily="66" charset="0"/>
              </a:rPr>
              <a:t>що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називаються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шлуночками</a:t>
            </a:r>
            <a:r>
              <a:rPr lang="ru-RU" sz="2400" dirty="0" smtClean="0"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latin typeface="Comic Sans MS" panose="030F0702030302020204" pitchFamily="66" charset="0"/>
              </a:rPr>
              <a:t>які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наповнені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спинномозкової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рідиною</a:t>
            </a:r>
            <a:r>
              <a:rPr lang="ru-RU" sz="2400" dirty="0">
                <a:latin typeface="Comic Sans MS" panose="030F0702030302020204" pitchFamily="66" charset="0"/>
              </a:rPr>
              <a:t>. 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6883" y="96184"/>
            <a:ext cx="4818529" cy="1257488"/>
          </a:xfrm>
          <a:solidFill>
            <a:schemeClr val="tx2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Шлуночки мозку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19143" y="3074893"/>
            <a:ext cx="8986221" cy="3675531"/>
            <a:chOff x="937707" y="3023377"/>
            <a:chExt cx="9179395" cy="357464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4" b="23461"/>
            <a:stretch/>
          </p:blipFill>
          <p:spPr>
            <a:xfrm>
              <a:off x="937707" y="3110755"/>
              <a:ext cx="9179395" cy="348727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9883" y="3023377"/>
              <a:ext cx="1854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б</a:t>
              </a:r>
              <a:r>
                <a:rPr lang="uk-UA" dirty="0" smtClean="0">
                  <a:latin typeface="Comic Sans MS" panose="030F0702030302020204" pitchFamily="66" charset="0"/>
                </a:rPr>
                <a:t>ічні шлуночки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69224" y="3506980"/>
              <a:ext cx="2682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>
                  <a:latin typeface="Comic Sans MS" panose="030F0702030302020204" pitchFamily="66" charset="0"/>
                </a:rPr>
                <a:t>м</a:t>
              </a:r>
              <a:r>
                <a:rPr lang="uk-UA" dirty="0" err="1" smtClean="0">
                  <a:latin typeface="Comic Sans MS" panose="030F0702030302020204" pitchFamily="66" charset="0"/>
                </a:rPr>
                <a:t>іжшлуночкові</a:t>
              </a:r>
              <a:r>
                <a:rPr lang="uk-UA" dirty="0" smtClean="0">
                  <a:latin typeface="Comic Sans MS" panose="030F0702030302020204" pitchFamily="66" charset="0"/>
                </a:rPr>
                <a:t> отвори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7327" y="3903205"/>
              <a:ext cx="2020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т</a:t>
              </a:r>
              <a:r>
                <a:rPr lang="uk-UA" dirty="0" smtClean="0">
                  <a:latin typeface="Comic Sans MS" panose="030F0702030302020204" pitchFamily="66" charset="0"/>
                </a:rPr>
                <a:t>ретій шлуночок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43893" y="4914003"/>
              <a:ext cx="1386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ч</a:t>
              </a:r>
              <a:r>
                <a:rPr lang="uk-UA" dirty="0" smtClean="0">
                  <a:latin typeface="Comic Sans MS" panose="030F0702030302020204" pitchFamily="66" charset="0"/>
                </a:rPr>
                <a:t>етвертий шлуночок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88134" y="5560334"/>
              <a:ext cx="1642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ц</a:t>
              </a:r>
              <a:r>
                <a:rPr lang="uk-UA" dirty="0" smtClean="0">
                  <a:latin typeface="Comic Sans MS" panose="030F0702030302020204" pitchFamily="66" charset="0"/>
                </a:rPr>
                <a:t>ентральний канал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191193" y="4480893"/>
              <a:ext cx="1436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err="1" smtClean="0">
                  <a:latin typeface="Comic Sans MS" panose="030F0702030302020204" pitchFamily="66" charset="0"/>
                </a:rPr>
                <a:t>водопровід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7612734" y="96184"/>
            <a:ext cx="44358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omic Sans MS" panose="030F0702030302020204" pitchFamily="66" charset="0"/>
              </a:rPr>
              <a:t>Автор: </a:t>
            </a:r>
            <a:r>
              <a:rPr lang="en-US" sz="1100" dirty="0">
                <a:latin typeface="Comic Sans MS" panose="030F0702030302020204" pitchFamily="66" charset="0"/>
              </a:rPr>
              <a:t>Images are generated by Life Science Databases(LSDB). - </a:t>
            </a:r>
            <a:r>
              <a:rPr lang="en-US" sz="1100" dirty="0" smtClean="0">
                <a:latin typeface="Comic Sans MS" panose="030F0702030302020204" pitchFamily="66" charset="0"/>
              </a:rPr>
              <a:t>https</a:t>
            </a:r>
            <a:r>
              <a:rPr lang="en-US" sz="1100" dirty="0">
                <a:latin typeface="Comic Sans MS" panose="030F0702030302020204" pitchFamily="66" charset="0"/>
              </a:rPr>
              <a:t>://commons.wikimedia.org/w/index.php?curid=7803313</a:t>
            </a:r>
            <a:endParaRPr lang="ru-RU" sz="1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53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937" y="185272"/>
            <a:ext cx="2429436" cy="1325563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Від головного мозку відходить 12 пар черепно- мозкових нервів</a:t>
            </a:r>
            <a:endParaRPr lang="ru-RU" sz="2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5" y="0"/>
            <a:ext cx="810398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0918" y="66338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ІІ зоровий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5897" y="17057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</a:t>
            </a:r>
            <a:r>
              <a:rPr lang="uk-UA" dirty="0" smtClean="0">
                <a:latin typeface="Comic Sans MS" panose="030F0702030302020204" pitchFamily="66" charset="0"/>
              </a:rPr>
              <a:t>утливі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рухові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8109" y="14702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І нюховий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235" y="386389"/>
            <a:ext cx="1947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ІІІ окоруховий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І</a:t>
            </a:r>
            <a:r>
              <a:rPr lang="en-US" dirty="0" smtClean="0">
                <a:latin typeface="Comic Sans MS" panose="030F0702030302020204" pitchFamily="66" charset="0"/>
              </a:rPr>
              <a:t>V</a:t>
            </a:r>
            <a:r>
              <a:rPr lang="uk-UA" dirty="0" smtClean="0">
                <a:latin typeface="Comic Sans MS" panose="030F0702030302020204" pitchFamily="66" charset="0"/>
              </a:rPr>
              <a:t> блоковий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VI </a:t>
            </a:r>
            <a:r>
              <a:rPr lang="uk-UA" dirty="0" smtClean="0">
                <a:latin typeface="Comic Sans MS" panose="030F0702030302020204" pitchFamily="66" charset="0"/>
              </a:rPr>
              <a:t>відвідний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4219" y="2357717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V</a:t>
            </a:r>
            <a:r>
              <a:rPr lang="uk-UA" dirty="0" smtClean="0">
                <a:latin typeface="Comic Sans MS" panose="030F0702030302020204" pitchFamily="66" charset="0"/>
              </a:rPr>
              <a:t> трійчастий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0235" y="4500282"/>
            <a:ext cx="33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V</a:t>
            </a:r>
            <a:r>
              <a:rPr lang="uk-UA" dirty="0" smtClean="0">
                <a:latin typeface="Comic Sans MS" panose="030F0702030302020204" pitchFamily="66" charset="0"/>
              </a:rPr>
              <a:t>ІІІ </a:t>
            </a:r>
            <a:r>
              <a:rPr lang="uk-UA" dirty="0" err="1" smtClean="0">
                <a:latin typeface="Comic Sans MS" panose="030F0702030302020204" pitchFamily="66" charset="0"/>
              </a:rPr>
              <a:t>присінково</a:t>
            </a:r>
            <a:r>
              <a:rPr lang="uk-UA" dirty="0" smtClean="0">
                <a:latin typeface="Comic Sans MS" panose="030F0702030302020204" pitchFamily="66" charset="0"/>
              </a:rPr>
              <a:t>-завитковий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38596" y="5697977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ІХ </a:t>
            </a:r>
            <a:r>
              <a:rPr lang="uk-UA" dirty="0" err="1" smtClean="0">
                <a:latin typeface="Comic Sans MS" panose="030F0702030302020204" pitchFamily="66" charset="0"/>
              </a:rPr>
              <a:t>язикоглотковий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2428" y="6246621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ХІІ під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smtClean="0">
                <a:latin typeface="Comic Sans MS" panose="030F0702030302020204" pitchFamily="66" charset="0"/>
              </a:rPr>
              <a:t>язиковий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5679" y="6246621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ХІ додатковий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4909" y="5000527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Х блукаючий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7373" y="327033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V</a:t>
            </a:r>
            <a:r>
              <a:rPr lang="uk-UA" dirty="0" smtClean="0">
                <a:latin typeface="Comic Sans MS" panose="030F0702030302020204" pitchFamily="66" charset="0"/>
              </a:rPr>
              <a:t>ІІ лицевий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84047" y="198838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проміжний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01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3282" y="1341530"/>
            <a:ext cx="8798859" cy="414487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latin typeface="Comic Sans MS" panose="030F0702030302020204" pitchFamily="66" charset="0"/>
              </a:rPr>
              <a:t>1. Мозок містить приблизно 86 млрд нейронів.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95" y="1913144"/>
            <a:ext cx="6735014" cy="47476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7173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69290"/>
            <a:ext cx="11949953" cy="1325563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Чи залишились запитання?</a:t>
            </a:r>
            <a:endParaRPr lang="ru-RU" sz="60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138" y="1514895"/>
            <a:ext cx="6324933" cy="51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9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Відео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до уроку </a:t>
            </a:r>
            <a:r>
              <a:rPr lang="ru-RU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ви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можете </a:t>
            </a:r>
            <a:b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ru-RU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переглянути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за </a:t>
            </a:r>
            <a:r>
              <a:rPr lang="ru-RU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посиланням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: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31814"/>
            <a:ext cx="10515600" cy="7920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https://www.youtube.com/watch?v=9Q2p_m51qds&amp;t=56s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963" y="2889997"/>
            <a:ext cx="3188074" cy="31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0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9788" y="2202142"/>
            <a:ext cx="5750858" cy="245950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dirty="0">
                <a:latin typeface="Comic Sans MS" panose="030F0702030302020204" pitchFamily="66" charset="0"/>
              </a:rPr>
              <a:t>2</a:t>
            </a:r>
            <a:r>
              <a:rPr lang="uk-UA" dirty="0" smtClean="0">
                <a:latin typeface="Comic Sans MS" panose="030F0702030302020204" pitchFamily="66" charset="0"/>
              </a:rPr>
              <a:t>. Маса мозку складає приблизно 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2% </a:t>
            </a:r>
            <a:r>
              <a:rPr lang="uk-UA" dirty="0" smtClean="0">
                <a:latin typeface="Comic Sans MS" panose="030F0702030302020204" pitchFamily="66" charset="0"/>
              </a:rPr>
              <a:t>від маси тіла.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Маса мозку чоловіків – 1375 г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Маса мозку жінок – 1245 г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3" y="939892"/>
            <a:ext cx="5804925" cy="58049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6685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130" y="203855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141" y="1484967"/>
            <a:ext cx="9637059" cy="1016186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3</a:t>
            </a:r>
            <a:r>
              <a:rPr lang="uk-UA" dirty="0" smtClean="0">
                <a:latin typeface="Comic Sans MS" panose="030F0702030302020204" pitchFamily="66" charset="0"/>
              </a:rPr>
              <a:t>. Не доведено прямої залежності між масою мозку і розумовими здібностями.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336" r="18941"/>
          <a:stretch/>
        </p:blipFill>
        <p:spPr>
          <a:xfrm>
            <a:off x="5947447" y="2011871"/>
            <a:ext cx="2700650" cy="4702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94" y="2626659"/>
            <a:ext cx="52790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Comic Sans MS" panose="030F0702030302020204" pitchFamily="66" charset="0"/>
              </a:rPr>
              <a:t>        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Маса мозку:</a:t>
            </a:r>
          </a:p>
          <a:p>
            <a:r>
              <a:rPr lang="uk-UA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Тургєнєва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І.С. – 2012 г</a:t>
            </a:r>
          </a:p>
          <a:p>
            <a:r>
              <a:rPr lang="uk-UA" sz="2800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Мендєлєєва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Д.І. – 1571 г</a:t>
            </a:r>
          </a:p>
          <a:p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Павлова І.П. – 1653 г</a:t>
            </a:r>
          </a:p>
          <a:p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Анатоля Франса – 1017 г</a:t>
            </a:r>
          </a:p>
          <a:p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Альберта Ейнштейна – 1230 г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1441" y="3965487"/>
            <a:ext cx="27366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Маса мозку</a:t>
            </a:r>
          </a:p>
          <a:p>
            <a:pPr algn="ctr"/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неандертальця</a:t>
            </a:r>
          </a:p>
          <a:p>
            <a:pPr algn="ctr"/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була більшою</a:t>
            </a:r>
          </a:p>
          <a:p>
            <a:pPr algn="ctr"/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а людський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20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3380" y="3028902"/>
            <a:ext cx="4553642" cy="24595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dirty="0">
                <a:latin typeface="Comic Sans MS" panose="030F0702030302020204" pitchFamily="66" charset="0"/>
              </a:rPr>
              <a:t>4</a:t>
            </a:r>
            <a:r>
              <a:rPr lang="uk-UA" dirty="0" smtClean="0">
                <a:latin typeface="Comic Sans MS" panose="030F0702030302020204" pitchFamily="66" charset="0"/>
              </a:rPr>
              <a:t>. Об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єм</a:t>
            </a:r>
            <a:r>
              <a:rPr lang="uk-UA" dirty="0" smtClean="0">
                <a:latin typeface="Comic Sans MS" panose="030F0702030302020204" pitchFamily="66" charset="0"/>
              </a:rPr>
              <a:t> мозку становить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1260 куб. см. </a:t>
            </a:r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чоловіків і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1130 куб. см. </a:t>
            </a:r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жінок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8" y="1363475"/>
            <a:ext cx="7320802" cy="47145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2607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3669" y="1180166"/>
            <a:ext cx="9484660" cy="2459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5</a:t>
            </a:r>
            <a:r>
              <a:rPr lang="uk-UA" dirty="0" smtClean="0">
                <a:latin typeface="Comic Sans MS" panose="030F0702030302020204" pitchFamily="66" charset="0"/>
              </a:rPr>
              <a:t>. Мозок може вмістити 1 000 </a:t>
            </a:r>
            <a:r>
              <a:rPr lang="uk-UA" dirty="0" err="1" smtClean="0">
                <a:latin typeface="Comic Sans MS" panose="030F0702030302020204" pitchFamily="66" charset="0"/>
              </a:rPr>
              <a:t>терабайт</a:t>
            </a:r>
            <a:r>
              <a:rPr lang="uk-UA" dirty="0" smtClean="0">
                <a:latin typeface="Comic Sans MS" panose="030F0702030302020204" pitchFamily="66" charset="0"/>
              </a:rPr>
              <a:t> інформації.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71" y="1725882"/>
            <a:ext cx="7351059" cy="40750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02660" y="5810650"/>
            <a:ext cx="954741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6. </a:t>
            </a: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Для обробки великої кількості інформації мозок використовує всього 25 ватт енергії.</a:t>
            </a:r>
          </a:p>
        </p:txBody>
      </p:sp>
    </p:spTree>
    <p:extLst>
      <p:ext uri="{BB962C8B-B14F-4D97-AF65-F5344CB8AC3E}">
        <p14:creationId xmlns:p14="http://schemas.microsoft.com/office/powerpoint/2010/main" val="1206427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9" y="2417294"/>
            <a:ext cx="5755342" cy="2459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7</a:t>
            </a:r>
            <a:r>
              <a:rPr lang="uk-UA" dirty="0" smtClean="0">
                <a:latin typeface="Comic Sans MS" panose="030F0702030302020204" pitchFamily="66" charset="0"/>
              </a:rPr>
              <a:t>. Для живлення мозок використовує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60% глюкози</a:t>
            </a:r>
            <a:r>
              <a:rPr lang="uk-UA" dirty="0" smtClean="0">
                <a:latin typeface="Comic Sans MS" panose="030F0702030302020204" pitchFamily="66" charset="0"/>
              </a:rPr>
              <a:t>, що надходить у кров, і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20% кисню </a:t>
            </a:r>
            <a:r>
              <a:rPr lang="uk-UA" dirty="0" smtClean="0">
                <a:latin typeface="Comic Sans MS" panose="030F0702030302020204" pitchFamily="66" charset="0"/>
              </a:rPr>
              <a:t>від загальної потреби.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747"/>
            <a:ext cx="6096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50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02358"/>
            <a:ext cx="10515600" cy="854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Факти про людський мозок: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4139" y="2477486"/>
            <a:ext cx="7011133" cy="2477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8</a:t>
            </a:r>
            <a:r>
              <a:rPr lang="uk-UA" dirty="0" smtClean="0">
                <a:latin typeface="Comic Sans MS" panose="030F0702030302020204" pitchFamily="66" charset="0"/>
              </a:rPr>
              <a:t>. Мозок на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73% </a:t>
            </a:r>
            <a:r>
              <a:rPr lang="uk-UA" dirty="0" smtClean="0">
                <a:latin typeface="Comic Sans MS" panose="030F0702030302020204" pitchFamily="66" charset="0"/>
              </a:rPr>
              <a:t>складається із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води</a:t>
            </a:r>
            <a:r>
              <a:rPr lang="uk-UA" dirty="0" smtClean="0">
                <a:latin typeface="Comic Sans MS" panose="030F0702030302020204" pitchFamily="66" charset="0"/>
              </a:rPr>
              <a:t>, і зниження на 2% вже негативно впливає на його роботу.</a:t>
            </a:r>
            <a:endParaRPr lang="uk-UA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691" t="12660" r="43233"/>
          <a:stretch/>
        </p:blipFill>
        <p:spPr>
          <a:xfrm>
            <a:off x="550505" y="940508"/>
            <a:ext cx="3909527" cy="59174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24139" y="4430084"/>
            <a:ext cx="685251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9</a:t>
            </a:r>
            <a:r>
              <a:rPr lang="uk-UA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Мозок містить </a:t>
            </a:r>
            <a:r>
              <a:rPr lang="uk-UA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25% </a:t>
            </a:r>
            <a:r>
              <a:rPr lang="uk-UA" sz="2800" dirty="0" smtClean="0">
                <a:latin typeface="Comic Sans MS" panose="030F0702030302020204" pitchFamily="66" charset="0"/>
              </a:rPr>
              <a:t>всього холестерину, що є в організмі.</a:t>
            </a:r>
            <a:endParaRPr lang="uk-UA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15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1189</Words>
  <Application>Microsoft Office PowerPoint</Application>
  <PresentationFormat>Широкоэкранный</PresentationFormat>
  <Paragraphs>277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Головний мозок – це головний орган  нервової системи, який разом зі спинним мозком  складає центральну нервову систему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Факти про людський мозок:</vt:lpstr>
      <vt:lpstr>Оболонки мозку </vt:lpstr>
      <vt:lpstr>Будова  головного мозку</vt:lpstr>
      <vt:lpstr>Довгастий мозок</vt:lpstr>
      <vt:lpstr>Мозочок</vt:lpstr>
      <vt:lpstr>Міст</vt:lpstr>
      <vt:lpstr>Середній мозок</vt:lpstr>
      <vt:lpstr>Проміжний мозок</vt:lpstr>
      <vt:lpstr>Проміжний мозок</vt:lpstr>
      <vt:lpstr>Проміжний мозок</vt:lpstr>
      <vt:lpstr>Проміжний мозок</vt:lpstr>
      <vt:lpstr>Ретикулярна формація</vt:lpstr>
      <vt:lpstr>Лімбічна система</vt:lpstr>
      <vt:lpstr>Кінцевий мозок</vt:lpstr>
      <vt:lpstr>Презентация PowerPoint</vt:lpstr>
      <vt:lpstr>Презентация PowerPoint</vt:lpstr>
      <vt:lpstr>Шлуночки мозку</vt:lpstr>
      <vt:lpstr>Від головного мозку відходить 12 пар черепно- мозкових нервів</vt:lpstr>
      <vt:lpstr>Чи залишились запитання?</vt:lpstr>
      <vt:lpstr>Відео до уроку ви можете  переглянути за посиланням: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215</cp:revision>
  <dcterms:created xsi:type="dcterms:W3CDTF">2020-02-19T19:02:29Z</dcterms:created>
  <dcterms:modified xsi:type="dcterms:W3CDTF">2020-02-23T10:29:19Z</dcterms:modified>
</cp:coreProperties>
</file>