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257" r:id="rId2"/>
    <p:sldId id="258" r:id="rId3"/>
    <p:sldId id="262" r:id="rId4"/>
    <p:sldId id="263" r:id="rId5"/>
    <p:sldId id="264" r:id="rId6"/>
    <p:sldId id="265" r:id="rId7"/>
    <p:sldId id="266" r:id="rId8"/>
    <p:sldId id="267" r:id="rId9"/>
    <p:sldId id="268" r:id="rId10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E3FDE45-AF77-4B5C-9715-49D594BDF05E}"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 showGuides="1">
      <p:cViewPr varScale="1">
        <p:scale>
          <a:sx n="82" d="100"/>
          <a:sy n="82" d="100"/>
        </p:scale>
        <p:origin x="720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299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6D8150B0-C35F-4E62-B122-05A7C96C5AE7}" type="datetime1">
              <a:rPr lang="ru-RU" smtClean="0"/>
              <a:t>10.03.2020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2C33ADDF-418B-4AEE-81B9-E77B3218F8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89590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D15608A6-EAD2-40F7-893B-DE2E383BC1EA}" type="datetime1">
              <a:rPr lang="ru-RU" noProof="0" smtClean="0"/>
              <a:t>10.03.2020</a:t>
            </a:fld>
            <a:endParaRPr lang="ru-RU" noProof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2275029A-2D1E-47A5-9598-4A9AC47B3AC1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03077041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2275029A-2D1E-47A5-9598-4A9AC47B3AC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47622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Генетика </a:t>
            </a:r>
            <a:r>
              <a:rPr lang="ru-RU" dirty="0" err="1"/>
              <a:t>популяції</a:t>
            </a:r>
            <a:r>
              <a:rPr lang="ru-RU" dirty="0"/>
              <a:t> </a:t>
            </a:r>
            <a:r>
              <a:rPr lang="ru-RU" dirty="0" err="1"/>
              <a:t>відіграє</a:t>
            </a:r>
            <a:r>
              <a:rPr lang="ru-RU" dirty="0"/>
              <a:t> </a:t>
            </a:r>
            <a:r>
              <a:rPr lang="ru-RU" dirty="0" err="1"/>
              <a:t>важливу</a:t>
            </a:r>
            <a:r>
              <a:rPr lang="ru-RU" dirty="0"/>
              <a:t> роль в </a:t>
            </a:r>
            <a:r>
              <a:rPr lang="ru-RU" dirty="0" err="1"/>
              <a:t>етології</a:t>
            </a:r>
            <a:r>
              <a:rPr lang="ru-RU" dirty="0"/>
              <a:t> для </a:t>
            </a:r>
            <a:r>
              <a:rPr lang="ru-RU" dirty="0" err="1"/>
              <a:t>досліджень</a:t>
            </a:r>
            <a:r>
              <a:rPr lang="ru-RU" dirty="0"/>
              <a:t> </a:t>
            </a:r>
            <a:r>
              <a:rPr lang="ru-RU" dirty="0" err="1"/>
              <a:t>поведінки</a:t>
            </a:r>
            <a:r>
              <a:rPr lang="ru-RU" dirty="0"/>
              <a:t> </a:t>
            </a:r>
            <a:r>
              <a:rPr lang="ru-RU" dirty="0" err="1"/>
              <a:t>організмів</a:t>
            </a:r>
            <a:r>
              <a:rPr lang="ru-RU" dirty="0"/>
              <a:t>. </a:t>
            </a:r>
            <a:r>
              <a:rPr lang="ru-RU" dirty="0" err="1"/>
              <a:t>Рівень</a:t>
            </a:r>
            <a:r>
              <a:rPr lang="ru-RU" dirty="0"/>
              <a:t> </a:t>
            </a:r>
            <a:r>
              <a:rPr lang="ru-RU" dirty="0" err="1"/>
              <a:t>генетичного</a:t>
            </a:r>
            <a:r>
              <a:rPr lang="ru-RU" dirty="0"/>
              <a:t> </a:t>
            </a:r>
            <a:r>
              <a:rPr lang="ru-RU" dirty="0" err="1"/>
              <a:t>поліморфізму</a:t>
            </a:r>
            <a:r>
              <a:rPr lang="ru-RU" dirty="0"/>
              <a:t> </a:t>
            </a:r>
            <a:r>
              <a:rPr lang="ru-RU" dirty="0" err="1"/>
              <a:t>вважається</a:t>
            </a:r>
            <a:r>
              <a:rPr lang="ru-RU" dirty="0"/>
              <a:t> в </a:t>
            </a:r>
            <a:r>
              <a:rPr lang="ru-RU" dirty="0" err="1"/>
              <a:t>популяційній</a:t>
            </a:r>
            <a:r>
              <a:rPr lang="ru-RU" dirty="0"/>
              <a:t> </a:t>
            </a:r>
            <a:r>
              <a:rPr lang="ru-RU" dirty="0" err="1"/>
              <a:t>генетиці</a:t>
            </a:r>
            <a:r>
              <a:rPr lang="ru-RU" dirty="0"/>
              <a:t> </a:t>
            </a:r>
            <a:r>
              <a:rPr lang="ru-RU" dirty="0" err="1"/>
              <a:t>важливим</a:t>
            </a:r>
            <a:r>
              <a:rPr lang="ru-RU" dirty="0"/>
              <a:t> </a:t>
            </a:r>
            <a:r>
              <a:rPr lang="ru-RU" dirty="0" err="1"/>
              <a:t>показником</a:t>
            </a:r>
            <a:r>
              <a:rPr lang="ru-RU" dirty="0"/>
              <a:t>,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залежать</a:t>
            </a:r>
            <a:r>
              <a:rPr lang="ru-RU" dirty="0"/>
              <a:t> </a:t>
            </a:r>
            <a:r>
              <a:rPr lang="ru-RU" dirty="0" err="1"/>
              <a:t>еволюційна</a:t>
            </a:r>
            <a:r>
              <a:rPr lang="ru-RU" dirty="0"/>
              <a:t> </a:t>
            </a:r>
            <a:r>
              <a:rPr lang="ru-RU" dirty="0" err="1"/>
              <a:t>пластичність</a:t>
            </a:r>
            <a:r>
              <a:rPr lang="ru-RU" dirty="0"/>
              <a:t> виду та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пристосованість</a:t>
            </a:r>
            <a:r>
              <a:rPr lang="ru-RU" dirty="0"/>
              <a:t> до </a:t>
            </a:r>
            <a:r>
              <a:rPr lang="ru-RU" dirty="0" err="1"/>
              <a:t>змін</a:t>
            </a:r>
            <a:r>
              <a:rPr lang="ru-RU" dirty="0"/>
              <a:t> </a:t>
            </a:r>
            <a:r>
              <a:rPr lang="ru-RU" dirty="0" err="1"/>
              <a:t>середовища</a:t>
            </a:r>
            <a:r>
              <a:rPr lang="ru-RU" dirty="0"/>
              <a:t>. Як </a:t>
            </a:r>
            <a:r>
              <a:rPr lang="ru-RU" dirty="0" err="1"/>
              <a:t>з'ясувалося</a:t>
            </a:r>
            <a:r>
              <a:rPr lang="ru-RU" dirty="0"/>
              <a:t>, </a:t>
            </a:r>
            <a:r>
              <a:rPr lang="ru-RU" dirty="0" err="1"/>
              <a:t>низький</a:t>
            </a:r>
            <a:r>
              <a:rPr lang="ru-RU" dirty="0"/>
              <a:t> </a:t>
            </a:r>
            <a:r>
              <a:rPr lang="ru-RU" dirty="0" err="1"/>
              <a:t>генетичний</a:t>
            </a:r>
            <a:r>
              <a:rPr lang="ru-RU" dirty="0"/>
              <a:t> </a:t>
            </a:r>
            <a:r>
              <a:rPr lang="ru-RU" dirty="0" err="1"/>
              <a:t>поліморфізм</a:t>
            </a:r>
            <a:r>
              <a:rPr lang="ru-RU" dirty="0"/>
              <a:t> </a:t>
            </a:r>
            <a:r>
              <a:rPr lang="ru-RU" dirty="0" err="1"/>
              <a:t>притаманний</a:t>
            </a:r>
            <a:r>
              <a:rPr lang="ru-RU" dirty="0"/>
              <a:t> видам, у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нечисленні</a:t>
            </a:r>
            <a:r>
              <a:rPr lang="ru-RU" dirty="0"/>
              <a:t>, але </a:t>
            </a:r>
            <a:r>
              <a:rPr lang="ru-RU" dirty="0" err="1"/>
              <a:t>великі</a:t>
            </a:r>
            <a:r>
              <a:rPr lang="ru-RU" dirty="0"/>
              <a:t> й </a:t>
            </a:r>
            <a:r>
              <a:rPr lang="ru-RU" dirty="0" err="1"/>
              <a:t>захищені</a:t>
            </a:r>
            <a:r>
              <a:rPr lang="ru-RU" dirty="0"/>
              <a:t> </a:t>
            </a:r>
            <a:r>
              <a:rPr lang="ru-RU" dirty="0" err="1"/>
              <a:t>нащадки</a:t>
            </a:r>
            <a:r>
              <a:rPr lang="ru-RU" dirty="0"/>
              <a:t>, а </a:t>
            </a:r>
            <a:r>
              <a:rPr lang="ru-RU" dirty="0" err="1"/>
              <a:t>високий</a:t>
            </a:r>
            <a:r>
              <a:rPr lang="ru-RU" dirty="0"/>
              <a:t> — видам, у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нащадки</a:t>
            </a:r>
            <a:r>
              <a:rPr lang="ru-RU" dirty="0"/>
              <a:t> </a:t>
            </a:r>
            <a:r>
              <a:rPr lang="ru-RU" dirty="0" err="1"/>
              <a:t>численні</a:t>
            </a:r>
            <a:r>
              <a:rPr lang="ru-RU" dirty="0"/>
              <a:t>, </a:t>
            </a:r>
            <a:r>
              <a:rPr lang="ru-RU" dirty="0" err="1"/>
              <a:t>дрібні</a:t>
            </a:r>
            <a:r>
              <a:rPr lang="ru-RU" dirty="0"/>
              <a:t> й </a:t>
            </a:r>
            <a:r>
              <a:rPr lang="ru-RU" dirty="0" err="1"/>
              <a:t>незахищені</a:t>
            </a:r>
            <a:r>
              <a:rPr lang="ru-RU" dirty="0"/>
              <a:t>. </a:t>
            </a:r>
            <a:r>
              <a:rPr lang="ru-RU" dirty="0" err="1"/>
              <a:t>Такий</a:t>
            </a:r>
            <a:r>
              <a:rPr lang="ru-RU" dirty="0"/>
              <a:t> результат </a:t>
            </a:r>
            <a:r>
              <a:rPr lang="ru-RU" dirty="0" err="1"/>
              <a:t>змушує</a:t>
            </a:r>
            <a:r>
              <a:rPr lang="ru-RU" dirty="0"/>
              <a:t> по-новому </a:t>
            </a:r>
            <a:r>
              <a:rPr lang="ru-RU" dirty="0" err="1"/>
              <a:t>оцінити</a:t>
            </a:r>
            <a:r>
              <a:rPr lang="ru-RU" dirty="0"/>
              <a:t> </a:t>
            </a:r>
            <a:r>
              <a:rPr lang="ru-RU" dirty="0" err="1"/>
              <a:t>еволюційну</a:t>
            </a:r>
            <a:r>
              <a:rPr lang="ru-RU" dirty="0"/>
              <a:t> роль </a:t>
            </a:r>
            <a:r>
              <a:rPr lang="ru-RU" dirty="0" err="1"/>
              <a:t>турботи</a:t>
            </a:r>
            <a:r>
              <a:rPr lang="ru-RU" dirty="0"/>
              <a:t> про потомство.</a:t>
            </a:r>
          </a:p>
          <a:p>
            <a:r>
              <a:rPr lang="ru-RU" dirty="0" err="1"/>
              <a:t>Знання</a:t>
            </a:r>
            <a:r>
              <a:rPr lang="ru-RU" dirty="0"/>
              <a:t> </a:t>
            </a:r>
            <a:r>
              <a:rPr lang="ru-RU" dirty="0" err="1"/>
              <a:t>закономірностей</a:t>
            </a:r>
            <a:r>
              <a:rPr lang="ru-RU" dirty="0"/>
              <a:t> </a:t>
            </a:r>
            <a:r>
              <a:rPr lang="ru-RU" dirty="0" err="1"/>
              <a:t>популяційної</a:t>
            </a:r>
            <a:r>
              <a:rPr lang="ru-RU" dirty="0"/>
              <a:t> генетики </a:t>
            </a:r>
            <a:r>
              <a:rPr lang="ru-RU" dirty="0" err="1"/>
              <a:t>дають</a:t>
            </a:r>
            <a:r>
              <a:rPr lang="ru-RU" dirty="0"/>
              <a:t> ключ для </a:t>
            </a:r>
            <a:r>
              <a:rPr lang="ru-RU" dirty="0" err="1"/>
              <a:t>розуміння</a:t>
            </a:r>
            <a:r>
              <a:rPr lang="ru-RU" dirty="0"/>
              <a:t> </a:t>
            </a:r>
            <a:r>
              <a:rPr lang="ru-RU" dirty="0" err="1"/>
              <a:t>еволюції</a:t>
            </a:r>
            <a:r>
              <a:rPr lang="ru-RU" dirty="0"/>
              <a:t> </a:t>
            </a:r>
            <a:r>
              <a:rPr lang="ru-RU" dirty="0" err="1"/>
              <a:t>споріднених</a:t>
            </a:r>
            <a:r>
              <a:rPr lang="ru-RU" dirty="0"/>
              <a:t> </a:t>
            </a:r>
            <a:r>
              <a:rPr lang="ru-RU" dirty="0" err="1"/>
              <a:t>груп</a:t>
            </a:r>
            <a:r>
              <a:rPr lang="ru-RU" dirty="0"/>
              <a:t> у </a:t>
            </a:r>
            <a:r>
              <a:rPr lang="ru-RU" dirty="0" err="1"/>
              <a:t>систематиці</a:t>
            </a:r>
            <a:r>
              <a:rPr lang="ru-RU" dirty="0"/>
              <a:t>, </a:t>
            </a:r>
            <a:r>
              <a:rPr lang="ru-RU" dirty="0" err="1"/>
              <a:t>полегшують</a:t>
            </a:r>
            <a:r>
              <a:rPr lang="ru-RU" dirty="0"/>
              <a:t> </a:t>
            </a:r>
            <a:r>
              <a:rPr lang="ru-RU" dirty="0" err="1"/>
              <a:t>пошуки</a:t>
            </a:r>
            <a:r>
              <a:rPr lang="ru-RU" dirty="0"/>
              <a:t> </a:t>
            </a:r>
            <a:r>
              <a:rPr lang="ru-RU" dirty="0" err="1"/>
              <a:t>вихідного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</a:t>
            </a:r>
            <a:r>
              <a:rPr lang="ru-RU" dirty="0" err="1"/>
              <a:t>матеріалу</a:t>
            </a:r>
            <a:r>
              <a:rPr lang="ru-RU" dirty="0"/>
              <a:t> в </a:t>
            </a:r>
            <a:r>
              <a:rPr lang="ru-RU" dirty="0" err="1"/>
              <a:t>селекції</a:t>
            </a:r>
            <a:r>
              <a:rPr lang="ru-RU" dirty="0"/>
              <a:t> та </a:t>
            </a:r>
            <a:r>
              <a:rPr lang="ru-RU" dirty="0" err="1"/>
              <a:t>вивчення</a:t>
            </a:r>
            <a:r>
              <a:rPr lang="ru-RU" dirty="0"/>
              <a:t> </a:t>
            </a:r>
            <a:r>
              <a:rPr lang="ru-RU" dirty="0" err="1"/>
              <a:t>спадкових</a:t>
            </a:r>
            <a:r>
              <a:rPr lang="ru-RU" dirty="0"/>
              <a:t> </a:t>
            </a:r>
            <a:r>
              <a:rPr lang="ru-RU" dirty="0" err="1"/>
              <a:t>захворювань</a:t>
            </a:r>
            <a:r>
              <a:rPr lang="ru-RU" dirty="0"/>
              <a:t> </a:t>
            </a:r>
            <a:r>
              <a:rPr lang="ru-RU" dirty="0" err="1"/>
              <a:t>людини</a:t>
            </a:r>
            <a:r>
              <a:rPr lang="ru-RU" dirty="0"/>
              <a:t> у </a:t>
            </a:r>
            <a:r>
              <a:rPr lang="ru-RU" dirty="0" err="1"/>
              <a:t>медицині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2275029A-2D1E-47A5-9598-4A9AC47B3AC1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52903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err="1"/>
              <a:t>Математичну</a:t>
            </a:r>
            <a:r>
              <a:rPr lang="ru-RU" dirty="0"/>
              <a:t> </a:t>
            </a:r>
            <a:r>
              <a:rPr lang="ru-RU" dirty="0" err="1"/>
              <a:t>залежність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частотами </a:t>
            </a:r>
            <a:r>
              <a:rPr lang="ru-RU" dirty="0" err="1"/>
              <a:t>алелів</a:t>
            </a:r>
            <a:r>
              <a:rPr lang="ru-RU" dirty="0"/>
              <a:t> і </a:t>
            </a:r>
            <a:r>
              <a:rPr lang="ru-RU" dirty="0" err="1"/>
              <a:t>генотипів</a:t>
            </a:r>
            <a:r>
              <a:rPr lang="ru-RU" dirty="0"/>
              <a:t> в </a:t>
            </a:r>
            <a:r>
              <a:rPr lang="ru-RU" dirty="0" err="1"/>
              <a:t>ідеальній</a:t>
            </a:r>
            <a:r>
              <a:rPr lang="ru-RU" dirty="0"/>
              <a:t> </a:t>
            </a:r>
            <a:r>
              <a:rPr lang="ru-RU" dirty="0" err="1"/>
              <a:t>популяції</a:t>
            </a:r>
            <a:r>
              <a:rPr lang="ru-RU" dirty="0"/>
              <a:t> </a:t>
            </a:r>
            <a:r>
              <a:rPr lang="ru-RU" dirty="0" err="1"/>
              <a:t>встановили</a:t>
            </a:r>
            <a:r>
              <a:rPr lang="ru-RU" dirty="0"/>
              <a:t> </a:t>
            </a:r>
            <a:r>
              <a:rPr lang="ru-RU" dirty="0" err="1"/>
              <a:t>одночасно</a:t>
            </a:r>
            <a:r>
              <a:rPr lang="ru-RU" dirty="0"/>
              <a:t> у 1908 р. і </a:t>
            </a:r>
            <a:r>
              <a:rPr lang="ru-RU" dirty="0" err="1"/>
              <a:t>незалежно</a:t>
            </a:r>
            <a:r>
              <a:rPr lang="ru-RU" dirty="0"/>
              <a:t> один </a:t>
            </a:r>
            <a:r>
              <a:rPr lang="ru-RU" dirty="0" err="1"/>
              <a:t>від</a:t>
            </a:r>
            <a:r>
              <a:rPr lang="ru-RU" dirty="0"/>
              <a:t> одного </a:t>
            </a:r>
            <a:r>
              <a:rPr lang="ru-RU" dirty="0" err="1"/>
              <a:t>видатний</a:t>
            </a:r>
            <a:r>
              <a:rPr lang="ru-RU" dirty="0"/>
              <a:t> </a:t>
            </a:r>
            <a:r>
              <a:rPr lang="ru-RU" dirty="0" err="1"/>
              <a:t>англійський</a:t>
            </a:r>
            <a:r>
              <a:rPr lang="ru-RU" dirty="0"/>
              <a:t> математик Дж. </a:t>
            </a:r>
            <a:r>
              <a:rPr lang="ru-RU" dirty="0" err="1"/>
              <a:t>Харді</a:t>
            </a:r>
            <a:r>
              <a:rPr lang="ru-RU" dirty="0"/>
              <a:t> (1877—1947) і </a:t>
            </a:r>
            <a:r>
              <a:rPr lang="ru-RU" dirty="0" err="1"/>
              <a:t>німецький</a:t>
            </a:r>
            <a:r>
              <a:rPr lang="ru-RU" dirty="0"/>
              <a:t> </a:t>
            </a:r>
            <a:r>
              <a:rPr lang="ru-RU" dirty="0" err="1"/>
              <a:t>лікар</a:t>
            </a:r>
            <a:r>
              <a:rPr lang="ru-RU" dirty="0"/>
              <a:t> В. </a:t>
            </a:r>
            <a:r>
              <a:rPr lang="ru-RU" dirty="0" err="1"/>
              <a:t>Вайнберг</a:t>
            </a:r>
            <a:r>
              <a:rPr lang="ru-RU" dirty="0"/>
              <a:t> (1862—1937) (</a:t>
            </a:r>
            <a:r>
              <a:rPr lang="ru-RU" dirty="0" err="1"/>
              <a:t>іл</a:t>
            </a:r>
            <a:r>
              <a:rPr lang="ru-RU" dirty="0"/>
              <a:t>. 116). </a:t>
            </a:r>
            <a:r>
              <a:rPr lang="ru-RU" dirty="0" err="1"/>
              <a:t>Ця</a:t>
            </a:r>
            <a:r>
              <a:rPr lang="ru-RU" dirty="0"/>
              <a:t> </a:t>
            </a:r>
            <a:r>
              <a:rPr lang="ru-RU" dirty="0" err="1"/>
              <a:t>закономірність</a:t>
            </a:r>
            <a:r>
              <a:rPr lang="ru-RU" dirty="0"/>
              <a:t> </a:t>
            </a:r>
            <a:r>
              <a:rPr lang="ru-RU" dirty="0" err="1"/>
              <a:t>відома</a:t>
            </a:r>
            <a:r>
              <a:rPr lang="ru-RU" dirty="0"/>
              <a:t> як закон </a:t>
            </a:r>
            <a:r>
              <a:rPr lang="ru-RU" dirty="0" err="1"/>
              <a:t>Харді</a:t>
            </a:r>
            <a:r>
              <a:rPr lang="ru-RU" dirty="0"/>
              <a:t> — </a:t>
            </a:r>
            <a:r>
              <a:rPr lang="ru-RU" dirty="0" err="1"/>
              <a:t>Вайнберга</a:t>
            </a:r>
            <a:r>
              <a:rPr lang="ru-RU" dirty="0"/>
              <a:t> (закон </a:t>
            </a:r>
            <a:r>
              <a:rPr lang="ru-RU" dirty="0" err="1"/>
              <a:t>генетичної</a:t>
            </a:r>
            <a:r>
              <a:rPr lang="ru-RU" dirty="0"/>
              <a:t> </a:t>
            </a:r>
            <a:r>
              <a:rPr lang="ru-RU" dirty="0" err="1"/>
              <a:t>рівноваги</a:t>
            </a:r>
            <a:r>
              <a:rPr lang="ru-RU" dirty="0"/>
              <a:t>), </a:t>
            </a:r>
            <a:r>
              <a:rPr lang="ru-RU" dirty="0" err="1"/>
              <a:t>який</a:t>
            </a:r>
            <a:r>
              <a:rPr lang="ru-RU" dirty="0"/>
              <a:t> є </a:t>
            </a:r>
            <a:r>
              <a:rPr lang="ru-RU" dirty="0" err="1"/>
              <a:t>основним</a:t>
            </a:r>
            <a:r>
              <a:rPr lang="ru-RU" dirty="0"/>
              <a:t> законом генетики </a:t>
            </a:r>
            <a:r>
              <a:rPr lang="ru-RU" dirty="0" err="1"/>
              <a:t>популяцій</a:t>
            </a:r>
            <a:r>
              <a:rPr lang="ru-RU" dirty="0"/>
              <a:t>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2275029A-2D1E-47A5-9598-4A9AC47B3AC1}" type="slidenum">
              <a:rPr lang="ru-RU" noProof="0" smtClean="0"/>
              <a:t>3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4401490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У </a:t>
            </a:r>
            <a:r>
              <a:rPr lang="ru-RU" dirty="0" err="1"/>
              <a:t>природі</a:t>
            </a:r>
            <a:r>
              <a:rPr lang="ru-RU" dirty="0"/>
              <a:t> </a:t>
            </a:r>
            <a:r>
              <a:rPr lang="ru-RU" dirty="0" err="1"/>
              <a:t>ідеальні</a:t>
            </a:r>
            <a:r>
              <a:rPr lang="ru-RU" dirty="0"/>
              <a:t> </a:t>
            </a:r>
            <a:r>
              <a:rPr lang="ru-RU" dirty="0" err="1"/>
              <a:t>популяції</a:t>
            </a:r>
            <a:r>
              <a:rPr lang="ru-RU" dirty="0"/>
              <a:t> не </a:t>
            </a:r>
            <a:r>
              <a:rPr lang="ru-RU" dirty="0" err="1"/>
              <a:t>трапляються</a:t>
            </a:r>
            <a:r>
              <a:rPr lang="ru-RU" dirty="0"/>
              <a:t>, </a:t>
            </a:r>
            <a:r>
              <a:rPr lang="ru-RU" dirty="0" err="1"/>
              <a:t>існують</a:t>
            </a:r>
            <a:r>
              <a:rPr lang="ru-RU" dirty="0"/>
              <a:t> </a:t>
            </a:r>
            <a:r>
              <a:rPr lang="ru-RU" dirty="0" err="1"/>
              <a:t>реальні</a:t>
            </a:r>
            <a:r>
              <a:rPr lang="ru-RU" dirty="0"/>
              <a:t> </a:t>
            </a:r>
            <a:r>
              <a:rPr lang="ru-RU" dirty="0" err="1"/>
              <a:t>популяції</a:t>
            </a:r>
            <a:r>
              <a:rPr lang="ru-RU" dirty="0"/>
              <a:t>, в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чисельність</a:t>
            </a:r>
            <a:r>
              <a:rPr lang="ru-RU" dirty="0"/>
              <a:t> </a:t>
            </a:r>
            <a:r>
              <a:rPr lang="ru-RU" dirty="0" err="1"/>
              <a:t>особин</a:t>
            </a:r>
            <a:r>
              <a:rPr lang="ru-RU" dirty="0"/>
              <a:t> не </a:t>
            </a:r>
            <a:r>
              <a:rPr lang="ru-RU" dirty="0" err="1"/>
              <a:t>буває</a:t>
            </a:r>
            <a:r>
              <a:rPr lang="ru-RU" dirty="0"/>
              <a:t> </a:t>
            </a:r>
            <a:r>
              <a:rPr lang="ru-RU" dirty="0" err="1"/>
              <a:t>нескінченно</a:t>
            </a:r>
            <a:r>
              <a:rPr lang="ru-RU" dirty="0"/>
              <a:t> великою, </a:t>
            </a:r>
            <a:r>
              <a:rPr lang="ru-RU" dirty="0" err="1"/>
              <a:t>вільне</a:t>
            </a:r>
            <a:r>
              <a:rPr lang="ru-RU" dirty="0"/>
              <a:t> </a:t>
            </a:r>
            <a:r>
              <a:rPr lang="ru-RU" dirty="0" err="1"/>
              <a:t>схрещування</a:t>
            </a:r>
            <a:r>
              <a:rPr lang="ru-RU" dirty="0"/>
              <a:t> </a:t>
            </a:r>
            <a:r>
              <a:rPr lang="ru-RU" dirty="0" err="1"/>
              <a:t>неабсолютне</a:t>
            </a:r>
            <a:r>
              <a:rPr lang="ru-RU" dirty="0"/>
              <a:t>, </a:t>
            </a:r>
            <a:r>
              <a:rPr lang="ru-RU" dirty="0" err="1"/>
              <a:t>відбуваються</a:t>
            </a:r>
            <a:r>
              <a:rPr lang="ru-RU" dirty="0"/>
              <a:t> </a:t>
            </a:r>
            <a:r>
              <a:rPr lang="ru-RU" dirty="0" err="1"/>
              <a:t>мутаційний</a:t>
            </a:r>
            <a:r>
              <a:rPr lang="ru-RU" dirty="0"/>
              <a:t> </a:t>
            </a:r>
            <a:r>
              <a:rPr lang="ru-RU" dirty="0" err="1"/>
              <a:t>процес</a:t>
            </a:r>
            <a:r>
              <a:rPr lang="ru-RU" dirty="0"/>
              <a:t>, </a:t>
            </a:r>
            <a:r>
              <a:rPr lang="ru-RU" dirty="0" err="1"/>
              <a:t>природний</a:t>
            </a:r>
            <a:r>
              <a:rPr lang="ru-RU" dirty="0"/>
              <a:t> </a:t>
            </a:r>
            <a:r>
              <a:rPr lang="ru-RU" dirty="0" err="1"/>
              <a:t>добір</a:t>
            </a:r>
            <a:r>
              <a:rPr lang="ru-RU" dirty="0"/>
              <a:t>, </a:t>
            </a:r>
            <a:r>
              <a:rPr lang="ru-RU" dirty="0" err="1"/>
              <a:t>міграції</a:t>
            </a:r>
            <a:r>
              <a:rPr lang="ru-RU" dirty="0"/>
              <a:t>. Але </a:t>
            </a:r>
            <a:r>
              <a:rPr lang="ru-RU" dirty="0" err="1"/>
              <a:t>це</a:t>
            </a:r>
            <a:r>
              <a:rPr lang="ru-RU" dirty="0"/>
              <a:t> не </a:t>
            </a:r>
            <a:r>
              <a:rPr lang="ru-RU" dirty="0" err="1"/>
              <a:t>зменшує</a:t>
            </a:r>
            <a:r>
              <a:rPr lang="ru-RU" dirty="0"/>
              <a:t> </a:t>
            </a:r>
            <a:r>
              <a:rPr lang="ru-RU" dirty="0" err="1"/>
              <a:t>цінності</a:t>
            </a:r>
            <a:r>
              <a:rPr lang="ru-RU" dirty="0"/>
              <a:t> закону </a:t>
            </a:r>
            <a:r>
              <a:rPr lang="ru-RU" dirty="0" err="1"/>
              <a:t>Харді</a:t>
            </a:r>
            <a:r>
              <a:rPr lang="ru-RU" dirty="0"/>
              <a:t> — </a:t>
            </a:r>
            <a:r>
              <a:rPr lang="ru-RU" dirty="0" err="1"/>
              <a:t>Вайнберга</a:t>
            </a:r>
            <a:r>
              <a:rPr lang="ru-RU" dirty="0"/>
              <a:t>.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визначає</a:t>
            </a:r>
            <a:r>
              <a:rPr lang="ru-RU" dirty="0"/>
              <a:t> </a:t>
            </a:r>
            <a:r>
              <a:rPr lang="ru-RU" dirty="0" err="1"/>
              <a:t>умови</a:t>
            </a:r>
            <a:r>
              <a:rPr lang="ru-RU" dirty="0"/>
              <a:t> </a:t>
            </a:r>
            <a:r>
              <a:rPr lang="ru-RU" dirty="0" err="1"/>
              <a:t>генетичної</a:t>
            </a:r>
            <a:r>
              <a:rPr lang="ru-RU" dirty="0"/>
              <a:t> </a:t>
            </a:r>
            <a:r>
              <a:rPr lang="ru-RU" dirty="0" err="1"/>
              <a:t>рівноваги</a:t>
            </a:r>
            <a:r>
              <a:rPr lang="ru-RU" dirty="0"/>
              <a:t> </a:t>
            </a:r>
            <a:r>
              <a:rPr lang="ru-RU" dirty="0" err="1"/>
              <a:t>популяції</a:t>
            </a:r>
            <a:r>
              <a:rPr lang="ru-RU" dirty="0"/>
              <a:t> та </a:t>
            </a:r>
            <a:r>
              <a:rPr lang="ru-RU" dirty="0" err="1"/>
              <a:t>умови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порушують</a:t>
            </a:r>
            <a:r>
              <a:rPr lang="ru-RU" dirty="0"/>
              <a:t>.</a:t>
            </a:r>
          </a:p>
          <a:p>
            <a:r>
              <a:rPr lang="ru-RU" dirty="0" err="1"/>
              <a:t>Отже</a:t>
            </a:r>
            <a:r>
              <a:rPr lang="ru-RU" dirty="0"/>
              <a:t>, закон </a:t>
            </a:r>
            <a:r>
              <a:rPr lang="ru-RU" dirty="0" err="1"/>
              <a:t>Харді</a:t>
            </a:r>
            <a:r>
              <a:rPr lang="ru-RU" dirty="0"/>
              <a:t> — </a:t>
            </a:r>
            <a:r>
              <a:rPr lang="ru-RU" dirty="0" err="1"/>
              <a:t>Вайнберга</a:t>
            </a:r>
            <a:r>
              <a:rPr lang="ru-RU" dirty="0"/>
              <a:t> </a:t>
            </a:r>
            <a:r>
              <a:rPr lang="ru-RU" dirty="0" err="1"/>
              <a:t>дає</a:t>
            </a:r>
            <a:r>
              <a:rPr lang="ru-RU" dirty="0"/>
              <a:t> </a:t>
            </a:r>
            <a:r>
              <a:rPr lang="ru-RU" dirty="0" err="1"/>
              <a:t>змогу</a:t>
            </a:r>
            <a:r>
              <a:rPr lang="ru-RU" dirty="0"/>
              <a:t> </a:t>
            </a:r>
            <a:r>
              <a:rPr lang="ru-RU" dirty="0" err="1"/>
              <a:t>визначити</a:t>
            </a:r>
            <a:r>
              <a:rPr lang="ru-RU" dirty="0"/>
              <a:t> </a:t>
            </a:r>
            <a:r>
              <a:rPr lang="ru-RU" dirty="0" err="1"/>
              <a:t>генетичну</a:t>
            </a:r>
            <a:r>
              <a:rPr lang="ru-RU" dirty="0"/>
              <a:t> структуру </a:t>
            </a:r>
            <a:r>
              <a:rPr lang="ru-RU" dirty="0" err="1"/>
              <a:t>популяції</a:t>
            </a:r>
            <a:r>
              <a:rPr lang="ru-RU" dirty="0"/>
              <a:t> та </a:t>
            </a:r>
            <a:r>
              <a:rPr lang="ru-RU" dirty="0" err="1"/>
              <a:t>тенденції</a:t>
            </a:r>
            <a:r>
              <a:rPr lang="ru-RU" dirty="0"/>
              <a:t> </a:t>
            </a:r>
            <a:r>
              <a:rPr lang="ru-RU" dirty="0" err="1"/>
              <a:t>зміни</a:t>
            </a:r>
            <a:r>
              <a:rPr lang="ru-RU" dirty="0"/>
              <a:t> </a:t>
            </a:r>
            <a:r>
              <a:rPr lang="ru-RU" dirty="0" err="1"/>
              <a:t>генотипів</a:t>
            </a:r>
            <a:r>
              <a:rPr lang="ru-RU" dirty="0"/>
              <a:t> </a:t>
            </a:r>
            <a:r>
              <a:rPr lang="ru-RU" dirty="0" err="1"/>
              <a:t>особин</a:t>
            </a:r>
            <a:r>
              <a:rPr lang="ru-RU" dirty="0"/>
              <a:t> у </a:t>
            </a:r>
            <a:r>
              <a:rPr lang="ru-RU" dirty="0" err="1"/>
              <a:t>популяціях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дією</a:t>
            </a:r>
            <a:r>
              <a:rPr lang="ru-RU" dirty="0"/>
              <a:t> умов </a:t>
            </a:r>
            <a:r>
              <a:rPr lang="ru-RU" dirty="0" err="1"/>
              <a:t>середовища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2275029A-2D1E-47A5-9598-4A9AC47B3AC1}" type="slidenum">
              <a:rPr lang="ru-RU" noProof="0" smtClean="0"/>
              <a:t>6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5933035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rtlCol="0" anchor="b"/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rtlCol="0"/>
          <a:lstStyle>
            <a:lvl1pPr marL="0" indent="0" algn="l">
              <a:buNone/>
              <a:defRPr sz="2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4E127F4-C264-4543-BD80-137291281E4F}" type="datetime1">
              <a:rPr lang="ru-RU" noProof="0" smtClean="0"/>
              <a:t>10.03.2020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62D6987-FB6D-4DB8-81B8-AD0F35E3BB5F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483261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B9C2E31-907D-4644-80F2-4DB295C0E17F}" type="datetime1">
              <a:rPr lang="ru-RU" noProof="0" smtClean="0"/>
              <a:t>10.03.2020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62D6987-FB6D-4DB8-81B8-AD0F35E3BB5F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63179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CAB43BC-686C-4CEC-9DA8-9B2BEB43AA1A}" type="datetime1">
              <a:rPr lang="ru-RU" noProof="0" smtClean="0"/>
              <a:t>10.03.2020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62D6987-FB6D-4DB8-81B8-AD0F35E3BB5F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446235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4AB3C9B-AE9B-439B-9E20-F24831A15E96}" type="datetime1">
              <a:rPr lang="ru-RU" noProof="0" smtClean="0"/>
              <a:t>10.03.2020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62D6987-FB6D-4DB8-81B8-AD0F35E3BB5F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702466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62262"/>
          </a:xfrm>
        </p:spPr>
        <p:txBody>
          <a:bodyPr rtlCol="0" anchor="b"/>
          <a:lstStyle>
            <a:lvl1pPr>
              <a:defRPr sz="60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 rtlCol="0"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4DBE9FC-B4AC-4E2B-91EA-A354D93F61B0}" type="datetime1">
              <a:rPr lang="ru-RU" noProof="0" smtClean="0"/>
              <a:t>10.03.2020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62D6987-FB6D-4DB8-81B8-AD0F35E3BB5F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233611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74750"/>
            <a:ext cx="10515600" cy="1325563"/>
          </a:xfrm>
        </p:spPr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 hasCustomPrompt="1"/>
          </p:nvPr>
        </p:nvSpPr>
        <p:spPr>
          <a:xfrm>
            <a:off x="838200" y="1835250"/>
            <a:ext cx="5181600" cy="4351338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 hasCustomPrompt="1"/>
          </p:nvPr>
        </p:nvSpPr>
        <p:spPr>
          <a:xfrm>
            <a:off x="6172200" y="1835250"/>
            <a:ext cx="5181600" cy="4351338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65975"/>
            <a:ext cx="3276600" cy="365125"/>
          </a:xfrm>
        </p:spPr>
        <p:txBody>
          <a:bodyPr rtlCol="0"/>
          <a:lstStyle/>
          <a:p>
            <a:pPr rtl="0"/>
            <a:fld id="{D8A81E54-0148-46E1-A385-A96B314ED149}" type="datetime1">
              <a:rPr lang="ru-RU" noProof="0" smtClean="0"/>
              <a:t>10.03.2020</a:t>
            </a:fld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648200" y="6365975"/>
            <a:ext cx="2895600" cy="365125"/>
          </a:xfrm>
        </p:spPr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65975"/>
            <a:ext cx="3276600" cy="365125"/>
          </a:xfrm>
        </p:spPr>
        <p:txBody>
          <a:bodyPr rtlCol="0"/>
          <a:lstStyle/>
          <a:p>
            <a:pPr rtl="0"/>
            <a:fld id="{062D6987-FB6D-4DB8-81B8-AD0F35E3BB5F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521872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274638"/>
            <a:ext cx="10515600" cy="1143000"/>
          </a:xfrm>
        </p:spPr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831850" y="1489075"/>
            <a:ext cx="5156200" cy="641350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 hasCustomPrompt="1"/>
          </p:nvPr>
        </p:nvSpPr>
        <p:spPr>
          <a:xfrm>
            <a:off x="831850" y="2193925"/>
            <a:ext cx="5156200" cy="3978275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 hasCustomPrompt="1"/>
          </p:nvPr>
        </p:nvSpPr>
        <p:spPr>
          <a:xfrm>
            <a:off x="6189663" y="1489075"/>
            <a:ext cx="5157787" cy="641350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 hasCustomPrompt="1"/>
          </p:nvPr>
        </p:nvSpPr>
        <p:spPr>
          <a:xfrm>
            <a:off x="6189663" y="2193925"/>
            <a:ext cx="5157787" cy="3978275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AA82A16-18C9-4732-B382-332A3DE30819}" type="datetime1">
              <a:rPr lang="ru-RU" noProof="0" smtClean="0"/>
              <a:t>10.03.2020</a:t>
            </a:fld>
            <a:endParaRPr lang="ru-RU" noProof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62D6987-FB6D-4DB8-81B8-AD0F35E3BB5F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100924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950E1DB-5DAB-47E7-83F0-6E088267881B}" type="datetime1">
              <a:rPr lang="ru-RU" noProof="0" smtClean="0"/>
              <a:t>10.03.2020</a:t>
            </a:fld>
            <a:endParaRPr lang="ru-RU" noProof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62D6987-FB6D-4DB8-81B8-AD0F35E3BB5F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918406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1B7FD50-AE85-4CDD-AB16-2C416C3F25D1}" type="datetime1">
              <a:rPr lang="ru-RU" noProof="0" smtClean="0"/>
              <a:t>10.03.2020</a:t>
            </a:fld>
            <a:endParaRPr lang="ru-RU" noProof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62D6987-FB6D-4DB8-81B8-AD0F35E3BB5F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497625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64D1ED4-4F87-478C-9B35-196DA1DDA9C6}" type="datetime1">
              <a:rPr lang="ru-RU" noProof="0" smtClean="0"/>
              <a:t>10.03.2020</a:t>
            </a:fld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62D6987-FB6D-4DB8-81B8-AD0F35E3BB5F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943659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 hasCustomPrompt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0A1652B-2F39-4CD7-8505-DDFED18FA6B4}" type="datetime1">
              <a:rPr lang="ru-RU" noProof="0" smtClean="0"/>
              <a:t>10.03.2020</a:t>
            </a:fld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62D6987-FB6D-4DB8-81B8-AD0F35E3BB5F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522290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8675DEDD-3455-4CE7-8CE4-563838EEED28}" type="datetime1">
              <a:rPr lang="ru-RU" noProof="0" smtClean="0"/>
              <a:t>10.03.2020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648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062D6987-FB6D-4DB8-81B8-AD0F35E3BB5F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981562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41538" y="1041400"/>
            <a:ext cx="10126462" cy="2387600"/>
          </a:xfrm>
        </p:spPr>
        <p:txBody>
          <a:bodyPr rtlCol="0">
            <a:normAutofit fontScale="90000"/>
          </a:bodyPr>
          <a:lstStyle/>
          <a:p>
            <a:r>
              <a:rPr lang="ru-RU" dirty="0"/>
              <a:t>Тема: </a:t>
            </a:r>
            <a:r>
              <a:rPr lang="ru-RU" dirty="0" err="1"/>
              <a:t>Закономірності</a:t>
            </a:r>
            <a:r>
              <a:rPr lang="ru-RU" dirty="0"/>
              <a:t> </a:t>
            </a:r>
            <a:r>
              <a:rPr lang="ru-RU" dirty="0" err="1"/>
              <a:t>розподілу</a:t>
            </a:r>
            <a:r>
              <a:rPr lang="ru-RU" dirty="0"/>
              <a:t> </a:t>
            </a:r>
            <a:r>
              <a:rPr lang="ru-RU" dirty="0" err="1"/>
              <a:t>алелів</a:t>
            </a:r>
            <a:r>
              <a:rPr lang="ru-RU" dirty="0"/>
              <a:t> в </a:t>
            </a:r>
            <a:r>
              <a:rPr lang="ru-RU" dirty="0" err="1"/>
              <a:t>популяціях</a:t>
            </a:r>
            <a:endParaRPr lang="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374396"/>
            <a:ext cx="9144000" cy="1655762"/>
          </a:xfrm>
        </p:spPr>
        <p:txBody>
          <a:bodyPr rtlCol="0"/>
          <a:lstStyle/>
          <a:p>
            <a:pPr algn="r" rtl="0"/>
            <a:r>
              <a:rPr lang="ru" dirty="0"/>
              <a:t>10 клас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61361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algn="just"/>
            <a:r>
              <a:rPr lang="ru-RU" sz="2700" dirty="0">
                <a:solidFill>
                  <a:srgbClr val="FF0000"/>
                </a:solidFill>
              </a:rPr>
              <a:t>ГЕНЕТИКА ПОПУЛЯЦІЙ </a:t>
            </a:r>
            <a:r>
              <a:rPr lang="ru-RU" sz="2700" dirty="0"/>
              <a:t>— наука, </a:t>
            </a:r>
            <a:r>
              <a:rPr lang="ru-RU" sz="2700" dirty="0" err="1"/>
              <a:t>що</a:t>
            </a:r>
            <a:r>
              <a:rPr lang="ru-RU" sz="2700" dirty="0"/>
              <a:t> </a:t>
            </a:r>
            <a:r>
              <a:rPr lang="ru-RU" sz="2700" dirty="0" err="1"/>
              <a:t>вивчає</a:t>
            </a:r>
            <a:r>
              <a:rPr lang="ru-RU" sz="2700" dirty="0"/>
              <a:t> </a:t>
            </a:r>
            <a:r>
              <a:rPr lang="ru-RU" sz="2700" dirty="0" err="1"/>
              <a:t>генетичну</a:t>
            </a:r>
            <a:r>
              <a:rPr lang="ru-RU" sz="2700" dirty="0"/>
              <a:t> структуру </a:t>
            </a:r>
            <a:r>
              <a:rPr lang="ru-RU" sz="2700" dirty="0" err="1"/>
              <a:t>природних</a:t>
            </a:r>
            <a:r>
              <a:rPr lang="ru-RU" sz="2700" dirty="0"/>
              <a:t> </a:t>
            </a:r>
            <a:r>
              <a:rPr lang="ru-RU" sz="2700" dirty="0" err="1"/>
              <a:t>популяцій</a:t>
            </a:r>
            <a:r>
              <a:rPr lang="ru-RU" sz="2700" dirty="0"/>
              <a:t>, а </a:t>
            </a:r>
            <a:r>
              <a:rPr lang="ru-RU" sz="2700" dirty="0" err="1"/>
              <a:t>також</a:t>
            </a:r>
            <a:r>
              <a:rPr lang="ru-RU" sz="2700" dirty="0"/>
              <a:t> </a:t>
            </a:r>
            <a:r>
              <a:rPr lang="ru-RU" sz="2700" dirty="0" err="1"/>
              <a:t>генетичні</a:t>
            </a:r>
            <a:r>
              <a:rPr lang="ru-RU" sz="2700" dirty="0"/>
              <a:t> </a:t>
            </a:r>
            <a:r>
              <a:rPr lang="ru-RU" sz="2700" dirty="0" err="1"/>
              <a:t>процеси</a:t>
            </a:r>
            <a:r>
              <a:rPr lang="ru-RU" sz="2700" dirty="0"/>
              <a:t>, </a:t>
            </a:r>
            <a:r>
              <a:rPr lang="ru-RU" sz="2700" dirty="0" err="1"/>
              <a:t>що</a:t>
            </a:r>
            <a:r>
              <a:rPr lang="ru-RU" sz="2700" dirty="0"/>
              <a:t> в них </a:t>
            </a:r>
            <a:r>
              <a:rPr lang="ru-RU" sz="2700" dirty="0" err="1"/>
              <a:t>відбуваються</a:t>
            </a:r>
            <a:r>
              <a:rPr lang="ru-RU" sz="2700" dirty="0"/>
              <a:t>.</a:t>
            </a:r>
            <a:endParaRPr lang="en-US" dirty="0"/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>
          <a:xfrm>
            <a:off x="630315" y="1690688"/>
            <a:ext cx="10723485" cy="4351338"/>
          </a:xfrm>
        </p:spPr>
        <p:txBody>
          <a:bodyPr rtlCol="0"/>
          <a:lstStyle/>
          <a:p>
            <a:pPr lvl="0"/>
            <a:r>
              <a:rPr lang="ru-RU" dirty="0" err="1"/>
              <a:t>Засновники</a:t>
            </a:r>
            <a:r>
              <a:rPr lang="ru-RU" dirty="0"/>
              <a:t>: Р. </a:t>
            </a:r>
            <a:r>
              <a:rPr lang="ru-RU" dirty="0" err="1"/>
              <a:t>Фішер</a:t>
            </a:r>
            <a:r>
              <a:rPr lang="ru-RU" dirty="0"/>
              <a:t>, Дж. </a:t>
            </a:r>
            <a:r>
              <a:rPr lang="ru-RU" dirty="0" err="1"/>
              <a:t>Холдейн</a:t>
            </a:r>
            <a:r>
              <a:rPr lang="ru-RU" dirty="0"/>
              <a:t>, С. Райт, С. С. Четвериков, С. М. Гершензон та </a:t>
            </a:r>
            <a:r>
              <a:rPr lang="ru-RU" dirty="0" err="1"/>
              <a:t>ін</a:t>
            </a:r>
            <a:r>
              <a:rPr lang="ru-RU" dirty="0"/>
              <a:t>. </a:t>
            </a:r>
          </a:p>
          <a:p>
            <a:pPr lvl="0" algn="just"/>
            <a:r>
              <a:rPr lang="ru-RU" sz="2400" dirty="0">
                <a:solidFill>
                  <a:srgbClr val="FF0000"/>
                </a:solidFill>
              </a:rPr>
              <a:t>Основною метою </a:t>
            </a:r>
            <a:r>
              <a:rPr lang="ru-RU" sz="2400" dirty="0" err="1">
                <a:solidFill>
                  <a:srgbClr val="FF0000"/>
                </a:solidFill>
              </a:rPr>
              <a:t>досліджень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err="1"/>
              <a:t>популяційної</a:t>
            </a:r>
            <a:r>
              <a:rPr lang="ru-RU" sz="2400" dirty="0"/>
              <a:t> генетики є </a:t>
            </a:r>
            <a:r>
              <a:rPr lang="ru-RU" sz="2400" dirty="0" err="1"/>
              <a:t>пізнання</a:t>
            </a:r>
            <a:r>
              <a:rPr lang="ru-RU" sz="2400" dirty="0"/>
              <a:t> </a:t>
            </a:r>
            <a:r>
              <a:rPr lang="ru-RU" sz="2400" dirty="0" err="1"/>
              <a:t>законів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пояснюють</a:t>
            </a:r>
            <a:r>
              <a:rPr lang="ru-RU" sz="2400" dirty="0"/>
              <a:t> </a:t>
            </a:r>
            <a:r>
              <a:rPr lang="ru-RU" sz="2400" dirty="0" err="1"/>
              <a:t>залежності</a:t>
            </a:r>
            <a:r>
              <a:rPr lang="ru-RU" sz="2400" dirty="0"/>
              <a:t> </a:t>
            </a:r>
            <a:r>
              <a:rPr lang="ru-RU" sz="2400" dirty="0" err="1"/>
              <a:t>між</a:t>
            </a:r>
            <a:r>
              <a:rPr lang="ru-RU" sz="2400" dirty="0"/>
              <a:t> генотипами та фенотипами </a:t>
            </a:r>
            <a:r>
              <a:rPr lang="ru-RU" sz="2400" dirty="0" err="1"/>
              <a:t>особин</a:t>
            </a:r>
            <a:r>
              <a:rPr lang="ru-RU" sz="2400" dirty="0"/>
              <a:t> на </a:t>
            </a:r>
            <a:r>
              <a:rPr lang="ru-RU" sz="2400" dirty="0" err="1"/>
              <a:t>популяційно</a:t>
            </a:r>
            <a:r>
              <a:rPr lang="ru-RU" sz="2400" dirty="0"/>
              <a:t>-видовому </a:t>
            </a:r>
            <a:r>
              <a:rPr lang="ru-RU" sz="2400" dirty="0" err="1"/>
              <a:t>рівні</a:t>
            </a:r>
            <a:r>
              <a:rPr lang="ru-RU" sz="2400" dirty="0"/>
              <a:t> </a:t>
            </a:r>
            <a:r>
              <a:rPr lang="ru-RU" sz="2400" dirty="0" err="1"/>
              <a:t>популяцій</a:t>
            </a:r>
            <a:r>
              <a:rPr lang="ru-RU" sz="2400" dirty="0"/>
              <a:t>.</a:t>
            </a:r>
          </a:p>
          <a:p>
            <a:pPr lvl="0" algn="just"/>
            <a:endParaRPr lang="en-US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7A74F1C-8C34-49C6-9961-B4E178F96D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507" y="3738007"/>
            <a:ext cx="5207493" cy="2849224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53E4A26-D69F-45FC-9432-3E48DAE46686}"/>
              </a:ext>
            </a:extLst>
          </p:cNvPr>
          <p:cNvSpPr/>
          <p:nvPr/>
        </p:nvSpPr>
        <p:spPr>
          <a:xfrm>
            <a:off x="6238782" y="5780416"/>
            <a:ext cx="55773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/>
              <a:t>Мал. 1 </a:t>
            </a:r>
            <a:r>
              <a:rPr lang="ru-RU" sz="1400" i="1" dirty="0" err="1"/>
              <a:t>Поширення</a:t>
            </a:r>
            <a:r>
              <a:rPr lang="ru-RU" sz="1400" i="1" dirty="0"/>
              <a:t> </a:t>
            </a:r>
            <a:r>
              <a:rPr lang="ru-RU" sz="1400" i="1" dirty="0" err="1"/>
              <a:t>Людини</a:t>
            </a:r>
            <a:r>
              <a:rPr lang="ru-RU" sz="1400" i="1" dirty="0"/>
              <a:t> </a:t>
            </a:r>
            <a:r>
              <a:rPr lang="ru-RU" sz="1400" i="1" dirty="0" err="1"/>
              <a:t>розумної</a:t>
            </a:r>
            <a:r>
              <a:rPr lang="ru-RU" sz="1400" i="1" dirty="0"/>
              <a:t> з Африки по </a:t>
            </a:r>
            <a:r>
              <a:rPr lang="ru-RU" sz="1400" i="1" dirty="0" err="1"/>
              <a:t>світу</a:t>
            </a:r>
            <a:r>
              <a:rPr lang="ru-RU" sz="1400" i="1" dirty="0"/>
              <a:t> (шляхи </a:t>
            </a:r>
            <a:r>
              <a:rPr lang="ru-RU" sz="1400" i="1" dirty="0" err="1"/>
              <a:t>міграції</a:t>
            </a:r>
            <a:r>
              <a:rPr lang="ru-RU" sz="1400" i="1" dirty="0"/>
              <a:t> й </a:t>
            </a:r>
            <a:r>
              <a:rPr lang="ru-RU" sz="1400" i="1" dirty="0" err="1"/>
              <a:t>кількість</a:t>
            </a:r>
            <a:r>
              <a:rPr lang="ru-RU" sz="1400" i="1" dirty="0"/>
              <a:t> </a:t>
            </a:r>
            <a:r>
              <a:rPr lang="ru-RU" sz="1400" i="1" dirty="0" err="1"/>
              <a:t>років</a:t>
            </a:r>
            <a:r>
              <a:rPr lang="ru-RU" sz="1400" i="1" dirty="0"/>
              <a:t> тому)</a:t>
            </a:r>
          </a:p>
        </p:txBody>
      </p:sp>
    </p:spTree>
    <p:extLst>
      <p:ext uri="{BB962C8B-B14F-4D97-AF65-F5344CB8AC3E}">
        <p14:creationId xmlns:p14="http://schemas.microsoft.com/office/powerpoint/2010/main" val="34324163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8AF4A8-8C4A-4BD8-AD82-824E06E5DF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986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У </a:t>
            </a:r>
            <a:r>
              <a:rPr lang="ru-RU" dirty="0" err="1"/>
              <a:t>чому</a:t>
            </a:r>
            <a:r>
              <a:rPr lang="ru-RU" dirty="0"/>
              <a:t> суть закону </a:t>
            </a:r>
            <a:r>
              <a:rPr lang="ru-RU" dirty="0" err="1"/>
              <a:t>генетичної</a:t>
            </a:r>
            <a:r>
              <a:rPr lang="ru-RU" dirty="0"/>
              <a:t> </a:t>
            </a:r>
            <a:r>
              <a:rPr lang="ru-RU" dirty="0" err="1"/>
              <a:t>рівноваги</a:t>
            </a:r>
            <a:r>
              <a:rPr lang="ru-RU" dirty="0"/>
              <a:t>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9137A6D-6ACD-4DBC-B38E-F52E2890D1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15616"/>
            <a:ext cx="10515600" cy="486134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/>
              <a:t>закон </a:t>
            </a:r>
            <a:r>
              <a:rPr lang="ru-RU" dirty="0" err="1"/>
              <a:t>Харді</a:t>
            </a:r>
            <a:r>
              <a:rPr lang="ru-RU" dirty="0"/>
              <a:t> — </a:t>
            </a:r>
            <a:r>
              <a:rPr lang="ru-RU" dirty="0" err="1"/>
              <a:t>Вайнберга</a:t>
            </a:r>
            <a:r>
              <a:rPr lang="ru-RU" dirty="0"/>
              <a:t> </a:t>
            </a:r>
          </a:p>
          <a:p>
            <a:r>
              <a:rPr lang="ru-RU" dirty="0" err="1">
                <a:solidFill>
                  <a:srgbClr val="FF0000"/>
                </a:solidFill>
              </a:rPr>
              <a:t>Частоти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алелей</a:t>
            </a:r>
            <a:r>
              <a:rPr lang="ru-RU" dirty="0">
                <a:solidFill>
                  <a:srgbClr val="FF0000"/>
                </a:solidFill>
              </a:rPr>
              <a:t> і </a:t>
            </a:r>
            <a:r>
              <a:rPr lang="ru-RU" dirty="0" err="1">
                <a:solidFill>
                  <a:srgbClr val="FF0000"/>
                </a:solidFill>
              </a:rPr>
              <a:t>генотипів</a:t>
            </a:r>
            <a:r>
              <a:rPr lang="ru-RU" dirty="0">
                <a:solidFill>
                  <a:srgbClr val="FF0000"/>
                </a:solidFill>
              </a:rPr>
              <a:t> у </a:t>
            </a:r>
            <a:r>
              <a:rPr lang="ru-RU" dirty="0" err="1">
                <a:solidFill>
                  <a:srgbClr val="FF0000"/>
                </a:solidFill>
              </a:rPr>
              <a:t>популяції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залишатимуться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сталими</a:t>
            </a:r>
            <a:r>
              <a:rPr lang="ru-RU" dirty="0">
                <a:solidFill>
                  <a:srgbClr val="FF0000"/>
                </a:solidFill>
              </a:rPr>
              <a:t> з </a:t>
            </a:r>
            <a:r>
              <a:rPr lang="ru-RU" dirty="0" err="1">
                <a:solidFill>
                  <a:srgbClr val="FF0000"/>
                </a:solidFill>
              </a:rPr>
              <a:t>покоління</a:t>
            </a:r>
            <a:r>
              <a:rPr lang="ru-RU" dirty="0">
                <a:solidFill>
                  <a:srgbClr val="FF0000"/>
                </a:solidFill>
              </a:rPr>
              <a:t> в </a:t>
            </a:r>
            <a:r>
              <a:rPr lang="ru-RU" dirty="0" err="1">
                <a:solidFill>
                  <a:srgbClr val="FF0000"/>
                </a:solidFill>
              </a:rPr>
              <a:t>покоління</a:t>
            </a:r>
            <a:r>
              <a:rPr lang="ru-RU" dirty="0">
                <a:solidFill>
                  <a:srgbClr val="FF0000"/>
                </a:solidFill>
              </a:rPr>
              <a:t> за </a:t>
            </a:r>
            <a:r>
              <a:rPr lang="ru-RU" dirty="0" err="1">
                <a:solidFill>
                  <a:srgbClr val="FF0000"/>
                </a:solidFill>
              </a:rPr>
              <a:t>наявності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певних</a:t>
            </a:r>
            <a:r>
              <a:rPr lang="ru-RU" dirty="0">
                <a:solidFill>
                  <a:srgbClr val="FF0000"/>
                </a:solidFill>
              </a:rPr>
              <a:t> умов.</a:t>
            </a:r>
          </a:p>
          <a:p>
            <a:r>
              <a:rPr lang="ru-RU" dirty="0" err="1">
                <a:solidFill>
                  <a:srgbClr val="FF0000"/>
                </a:solidFill>
              </a:rPr>
              <a:t>Рівняння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Харді</a:t>
            </a:r>
            <a:r>
              <a:rPr lang="ru-RU" dirty="0">
                <a:solidFill>
                  <a:srgbClr val="FF0000"/>
                </a:solidFill>
              </a:rPr>
              <a:t> — </a:t>
            </a:r>
            <a:r>
              <a:rPr lang="ru-RU" dirty="0" err="1">
                <a:solidFill>
                  <a:srgbClr val="FF0000"/>
                </a:solidFill>
              </a:rPr>
              <a:t>Вайнберга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dirty="0"/>
              <a:t>p (А) + q (а) = 1 (для </a:t>
            </a:r>
            <a:r>
              <a:rPr lang="ru-RU" dirty="0" err="1"/>
              <a:t>визначення</a:t>
            </a:r>
            <a:r>
              <a:rPr lang="ru-RU" dirty="0"/>
              <a:t> </a:t>
            </a:r>
            <a:r>
              <a:rPr lang="ru-RU" dirty="0" err="1"/>
              <a:t>генетичної</a:t>
            </a:r>
            <a:r>
              <a:rPr lang="ru-RU" dirty="0"/>
              <a:t> </a:t>
            </a:r>
            <a:r>
              <a:rPr lang="ru-RU" dirty="0" err="1"/>
              <a:t>структури</a:t>
            </a:r>
            <a:r>
              <a:rPr lang="ru-RU" dirty="0"/>
              <a:t> </a:t>
            </a:r>
            <a:r>
              <a:rPr lang="ru-RU" dirty="0" err="1"/>
              <a:t>популяцій</a:t>
            </a:r>
            <a:r>
              <a:rPr lang="ru-RU" dirty="0"/>
              <a:t> за частотою </a:t>
            </a:r>
            <a:r>
              <a:rPr lang="ru-RU" dirty="0" err="1"/>
              <a:t>алелей</a:t>
            </a:r>
            <a:r>
              <a:rPr lang="ru-RU" dirty="0"/>
              <a:t>);</a:t>
            </a:r>
          </a:p>
          <a:p>
            <a:r>
              <a:rPr lang="ru-RU" dirty="0"/>
              <a:t>р2 (АА) + 2pq (</a:t>
            </a:r>
            <a:r>
              <a:rPr lang="ru-RU" dirty="0" err="1"/>
              <a:t>Аа</a:t>
            </a:r>
            <a:r>
              <a:rPr lang="ru-RU" dirty="0"/>
              <a:t>) + q2 (</a:t>
            </a:r>
            <a:r>
              <a:rPr lang="ru-RU" dirty="0" err="1"/>
              <a:t>аа</a:t>
            </a:r>
            <a:r>
              <a:rPr lang="ru-RU" dirty="0"/>
              <a:t>) = 1 (для </a:t>
            </a:r>
            <a:r>
              <a:rPr lang="ru-RU" dirty="0" err="1"/>
              <a:t>визначення</a:t>
            </a:r>
            <a:r>
              <a:rPr lang="ru-RU" dirty="0"/>
              <a:t> </a:t>
            </a:r>
            <a:r>
              <a:rPr lang="ru-RU" dirty="0" err="1"/>
              <a:t>генетичної</a:t>
            </a:r>
            <a:r>
              <a:rPr lang="ru-RU" dirty="0"/>
              <a:t> </a:t>
            </a:r>
            <a:r>
              <a:rPr lang="ru-RU" dirty="0" err="1"/>
              <a:t>структури</a:t>
            </a:r>
            <a:r>
              <a:rPr lang="ru-RU" dirty="0"/>
              <a:t> </a:t>
            </a:r>
            <a:r>
              <a:rPr lang="ru-RU" dirty="0" err="1"/>
              <a:t>популяцій</a:t>
            </a:r>
            <a:r>
              <a:rPr lang="ru-RU" dirty="0"/>
              <a:t> за частотою </a:t>
            </a:r>
            <a:r>
              <a:rPr lang="ru-RU" dirty="0" err="1"/>
              <a:t>генотипів</a:t>
            </a:r>
            <a:r>
              <a:rPr lang="ru-RU" dirty="0"/>
              <a:t>)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C212185-0DEB-4B7C-97ED-2013B5BC9E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1653" y="5318449"/>
            <a:ext cx="2250232" cy="144557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C267BFF-873F-4111-9FE3-AE0E15FB6B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2292" y="6386037"/>
            <a:ext cx="387739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2051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179D97-DD21-426A-9DE3-28EEB8084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uk-UA" dirty="0"/>
              <a:t>Позначення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2421B91-C1CB-41D7-B535-D717A0745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частота </a:t>
            </a:r>
            <a:r>
              <a:rPr lang="ru-RU" dirty="0" err="1"/>
              <a:t>домінантного</a:t>
            </a:r>
            <a:r>
              <a:rPr lang="ru-RU" dirty="0"/>
              <a:t> </a:t>
            </a:r>
            <a:r>
              <a:rPr lang="ru-RU" dirty="0" err="1"/>
              <a:t>алеля</a:t>
            </a:r>
            <a:r>
              <a:rPr lang="ru-RU" dirty="0"/>
              <a:t> А  - р,</a:t>
            </a:r>
          </a:p>
          <a:p>
            <a:r>
              <a:rPr lang="ru-RU" dirty="0"/>
              <a:t>частота </a:t>
            </a:r>
            <a:r>
              <a:rPr lang="ru-RU" dirty="0" err="1"/>
              <a:t>рецесивного</a:t>
            </a:r>
            <a:r>
              <a:rPr lang="ru-RU" dirty="0"/>
              <a:t> </a:t>
            </a:r>
            <a:r>
              <a:rPr lang="ru-RU" dirty="0" err="1"/>
              <a:t>алеля</a:t>
            </a:r>
            <a:r>
              <a:rPr lang="ru-RU" dirty="0"/>
              <a:t> а — </a:t>
            </a:r>
            <a:r>
              <a:rPr lang="en-US" dirty="0"/>
              <a:t>q. </a:t>
            </a:r>
            <a:endParaRPr lang="uk-UA" dirty="0"/>
          </a:p>
          <a:p>
            <a:pPr marL="0" indent="0">
              <a:buNone/>
            </a:pPr>
            <a:r>
              <a:rPr lang="ru-RU" dirty="0"/>
              <a:t>За </a:t>
            </a:r>
            <a:r>
              <a:rPr lang="ru-RU" dirty="0" err="1"/>
              <a:t>умови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А </a:t>
            </a:r>
            <a:r>
              <a:rPr lang="en-US" dirty="0" err="1"/>
              <a:t>i</a:t>
            </a:r>
            <a:r>
              <a:rPr lang="en-US" dirty="0"/>
              <a:t> a — </a:t>
            </a:r>
            <a:r>
              <a:rPr lang="ru-RU" dirty="0" err="1"/>
              <a:t>єдині</a:t>
            </a:r>
            <a:r>
              <a:rPr lang="ru-RU" dirty="0"/>
              <a:t> </a:t>
            </a:r>
            <a:r>
              <a:rPr lang="ru-RU" dirty="0" err="1"/>
              <a:t>алелі</a:t>
            </a:r>
            <a:r>
              <a:rPr lang="ru-RU" dirty="0"/>
              <a:t> гена, р + </a:t>
            </a:r>
            <a:r>
              <a:rPr lang="en-US" dirty="0"/>
              <a:t>q = 1 (</a:t>
            </a:r>
            <a:r>
              <a:rPr lang="ru-RU" dirty="0" err="1"/>
              <a:t>або</a:t>
            </a:r>
            <a:r>
              <a:rPr lang="ru-RU" dirty="0"/>
              <a:t> 100%). </a:t>
            </a:r>
          </a:p>
        </p:txBody>
      </p:sp>
    </p:spTree>
    <p:extLst>
      <p:ext uri="{BB962C8B-B14F-4D97-AF65-F5344CB8AC3E}">
        <p14:creationId xmlns:p14="http://schemas.microsoft.com/office/powerpoint/2010/main" val="37750517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A888C2-77C9-4C98-A2B0-E2D81DAF9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66516"/>
          </a:xfrm>
        </p:spPr>
        <p:txBody>
          <a:bodyPr/>
          <a:lstStyle/>
          <a:p>
            <a:r>
              <a:rPr lang="uk-UA" dirty="0"/>
              <a:t>Позначення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8F88DBE-F713-4780-AC59-6AD727140A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34278"/>
            <a:ext cx="10515600" cy="4842685"/>
          </a:xfrm>
        </p:spPr>
        <p:txBody>
          <a:bodyPr/>
          <a:lstStyle/>
          <a:p>
            <a:pPr lvl="0"/>
            <a:r>
              <a:rPr lang="ru-RU" sz="2400" dirty="0">
                <a:solidFill>
                  <a:prstClr val="black"/>
                </a:solidFill>
              </a:rPr>
              <a:t>Формула (р + </a:t>
            </a:r>
            <a:r>
              <a:rPr lang="en-US" sz="2400" dirty="0">
                <a:solidFill>
                  <a:prstClr val="black"/>
                </a:solidFill>
              </a:rPr>
              <a:t>q)</a:t>
            </a:r>
            <a:r>
              <a:rPr lang="en-US" sz="2400" baseline="30000" dirty="0">
                <a:solidFill>
                  <a:prstClr val="black"/>
                </a:solidFill>
              </a:rPr>
              <a:t>2</a:t>
            </a:r>
            <a:r>
              <a:rPr lang="en-US" sz="2400" dirty="0">
                <a:solidFill>
                  <a:prstClr val="black"/>
                </a:solidFill>
              </a:rPr>
              <a:t>= </a:t>
            </a:r>
            <a:r>
              <a:rPr lang="ru-RU" sz="2400" dirty="0">
                <a:solidFill>
                  <a:prstClr val="black"/>
                </a:solidFill>
              </a:rPr>
              <a:t>р</a:t>
            </a:r>
            <a:r>
              <a:rPr lang="ru-RU" sz="2400" baseline="30000" dirty="0">
                <a:solidFill>
                  <a:prstClr val="black"/>
                </a:solidFill>
              </a:rPr>
              <a:t>2</a:t>
            </a:r>
            <a:r>
              <a:rPr lang="ru-RU" sz="2400" dirty="0">
                <a:solidFill>
                  <a:prstClr val="black"/>
                </a:solidFill>
              </a:rPr>
              <a:t> + 2р</a:t>
            </a:r>
            <a:r>
              <a:rPr lang="en-US" sz="2400" dirty="0">
                <a:solidFill>
                  <a:prstClr val="black"/>
                </a:solidFill>
              </a:rPr>
              <a:t>q + q</a:t>
            </a:r>
            <a:r>
              <a:rPr lang="en-US" sz="2400" baseline="30000" dirty="0">
                <a:solidFill>
                  <a:prstClr val="black"/>
                </a:solidFill>
              </a:rPr>
              <a:t>2</a:t>
            </a:r>
            <a:r>
              <a:rPr lang="en-US" sz="2400" dirty="0">
                <a:solidFill>
                  <a:prstClr val="black"/>
                </a:solidFill>
              </a:rPr>
              <a:t> = 1 (</a:t>
            </a:r>
            <a:r>
              <a:rPr lang="ru-RU" sz="2400" dirty="0" err="1">
                <a:solidFill>
                  <a:prstClr val="black"/>
                </a:solidFill>
              </a:rPr>
              <a:t>або</a:t>
            </a:r>
            <a:r>
              <a:rPr lang="ru-RU" sz="2400" dirty="0">
                <a:solidFill>
                  <a:prstClr val="black"/>
                </a:solidFill>
              </a:rPr>
              <a:t> 100 %) є </a:t>
            </a:r>
            <a:r>
              <a:rPr lang="ru-RU" sz="2400" dirty="0" err="1">
                <a:solidFill>
                  <a:prstClr val="black"/>
                </a:solidFill>
              </a:rPr>
              <a:t>алгебраїчним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виразом</a:t>
            </a:r>
            <a:r>
              <a:rPr lang="ru-RU" sz="2400" dirty="0">
                <a:solidFill>
                  <a:prstClr val="black"/>
                </a:solidFill>
              </a:rPr>
              <a:t> закону </a:t>
            </a:r>
            <a:r>
              <a:rPr lang="ru-RU" sz="2400" dirty="0" err="1">
                <a:solidFill>
                  <a:prstClr val="black"/>
                </a:solidFill>
              </a:rPr>
              <a:t>Харді</a:t>
            </a:r>
            <a:r>
              <a:rPr lang="ru-RU" sz="2400" dirty="0">
                <a:solidFill>
                  <a:prstClr val="black"/>
                </a:solidFill>
              </a:rPr>
              <a:t> — </a:t>
            </a:r>
            <a:r>
              <a:rPr lang="ru-RU" sz="2400" dirty="0" err="1">
                <a:solidFill>
                  <a:prstClr val="black"/>
                </a:solidFill>
              </a:rPr>
              <a:t>Вайнберга</a:t>
            </a:r>
            <a:r>
              <a:rPr lang="ru-RU" sz="2400" dirty="0">
                <a:solidFill>
                  <a:prstClr val="black"/>
                </a:solidFill>
              </a:rPr>
              <a:t> для </a:t>
            </a:r>
            <a:r>
              <a:rPr lang="ru-RU" sz="2400" dirty="0" err="1">
                <a:solidFill>
                  <a:prstClr val="black"/>
                </a:solidFill>
              </a:rPr>
              <a:t>двох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алелів</a:t>
            </a:r>
            <a:r>
              <a:rPr lang="ru-RU" sz="2400" dirty="0">
                <a:solidFill>
                  <a:prstClr val="black"/>
                </a:solidFill>
              </a:rPr>
              <a:t>, </a:t>
            </a:r>
          </a:p>
          <a:p>
            <a:pPr lvl="0"/>
            <a:r>
              <a:rPr lang="ru-RU" sz="2400" dirty="0">
                <a:solidFill>
                  <a:prstClr val="black"/>
                </a:solidFill>
              </a:rPr>
              <a:t>де р — частота </a:t>
            </a:r>
            <a:r>
              <a:rPr lang="ru-RU" sz="2400" dirty="0" err="1">
                <a:solidFill>
                  <a:prstClr val="black"/>
                </a:solidFill>
              </a:rPr>
              <a:t>домінантного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алеля</a:t>
            </a:r>
            <a:r>
              <a:rPr lang="ru-RU" sz="2400" dirty="0">
                <a:solidFill>
                  <a:prstClr val="black"/>
                </a:solidFill>
              </a:rPr>
              <a:t> А; </a:t>
            </a:r>
            <a:r>
              <a:rPr lang="en-US" sz="2400" dirty="0">
                <a:solidFill>
                  <a:prstClr val="black"/>
                </a:solidFill>
              </a:rPr>
              <a:t>q — </a:t>
            </a:r>
            <a:r>
              <a:rPr lang="ru-RU" sz="2400" dirty="0">
                <a:solidFill>
                  <a:prstClr val="black"/>
                </a:solidFill>
              </a:rPr>
              <a:t>частота </a:t>
            </a:r>
            <a:r>
              <a:rPr lang="ru-RU" sz="2400" dirty="0" err="1">
                <a:solidFill>
                  <a:prstClr val="black"/>
                </a:solidFill>
              </a:rPr>
              <a:t>рецесивного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алеля</a:t>
            </a:r>
            <a:r>
              <a:rPr lang="ru-RU" sz="2400" dirty="0">
                <a:solidFill>
                  <a:prstClr val="black"/>
                </a:solidFill>
              </a:rPr>
              <a:t> а; р</a:t>
            </a:r>
            <a:r>
              <a:rPr lang="ru-RU" sz="2400" baseline="30000" dirty="0">
                <a:solidFill>
                  <a:prstClr val="black"/>
                </a:solidFill>
              </a:rPr>
              <a:t>2</a:t>
            </a:r>
            <a:r>
              <a:rPr lang="ru-RU" sz="2400" dirty="0">
                <a:solidFill>
                  <a:prstClr val="black"/>
                </a:solidFill>
              </a:rPr>
              <a:t> — частота </a:t>
            </a:r>
            <a:r>
              <a:rPr lang="ru-RU" sz="2400" dirty="0" err="1">
                <a:solidFill>
                  <a:prstClr val="black"/>
                </a:solidFill>
              </a:rPr>
              <a:t>домінантних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гомозигот</a:t>
            </a:r>
            <a:r>
              <a:rPr lang="ru-RU" sz="2400" dirty="0">
                <a:solidFill>
                  <a:prstClr val="black"/>
                </a:solidFill>
              </a:rPr>
              <a:t> АА; 2</a:t>
            </a:r>
            <a:r>
              <a:rPr lang="en-US" sz="2400" dirty="0" err="1">
                <a:solidFill>
                  <a:prstClr val="black"/>
                </a:solidFill>
              </a:rPr>
              <a:t>pq</a:t>
            </a:r>
            <a:r>
              <a:rPr lang="en-US" sz="2400" dirty="0">
                <a:solidFill>
                  <a:prstClr val="black"/>
                </a:solidFill>
              </a:rPr>
              <a:t> — </a:t>
            </a:r>
            <a:r>
              <a:rPr lang="ru-RU" sz="2400" dirty="0">
                <a:solidFill>
                  <a:prstClr val="black"/>
                </a:solidFill>
              </a:rPr>
              <a:t>частота гетерозигот </a:t>
            </a:r>
            <a:r>
              <a:rPr lang="ru-RU" sz="2400" dirty="0" err="1">
                <a:solidFill>
                  <a:prstClr val="black"/>
                </a:solidFill>
              </a:rPr>
              <a:t>Аа</a:t>
            </a:r>
            <a:r>
              <a:rPr lang="ru-RU" sz="2400" dirty="0">
                <a:solidFill>
                  <a:prstClr val="black"/>
                </a:solidFill>
              </a:rPr>
              <a:t>; </a:t>
            </a:r>
            <a:r>
              <a:rPr lang="en-US" sz="2400" dirty="0">
                <a:solidFill>
                  <a:prstClr val="black"/>
                </a:solidFill>
              </a:rPr>
              <a:t>q</a:t>
            </a:r>
            <a:r>
              <a:rPr lang="en-US" sz="2400" baseline="30000" dirty="0">
                <a:solidFill>
                  <a:prstClr val="black"/>
                </a:solidFill>
              </a:rPr>
              <a:t>2</a:t>
            </a:r>
            <a:r>
              <a:rPr lang="en-US" sz="2400" dirty="0">
                <a:solidFill>
                  <a:prstClr val="black"/>
                </a:solidFill>
              </a:rPr>
              <a:t> — </a:t>
            </a:r>
            <a:r>
              <a:rPr lang="ru-RU" sz="2400" dirty="0">
                <a:solidFill>
                  <a:prstClr val="black"/>
                </a:solidFill>
              </a:rPr>
              <a:t>частота </a:t>
            </a:r>
            <a:r>
              <a:rPr lang="ru-RU" sz="2400" dirty="0" err="1">
                <a:solidFill>
                  <a:prstClr val="black"/>
                </a:solidFill>
              </a:rPr>
              <a:t>рецесивних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гомозигот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аа</a:t>
            </a:r>
            <a:r>
              <a:rPr lang="ru-RU" sz="2400" dirty="0">
                <a:solidFill>
                  <a:prstClr val="black"/>
                </a:solidFill>
              </a:rPr>
              <a:t>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F6A415D-F167-479F-BCFB-FABBD1D2AA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4417" y="3429000"/>
            <a:ext cx="4581330" cy="3158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5857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63F63D-847A-4C55-B8FC-5FC74E60D3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>
                <a:solidFill>
                  <a:srgbClr val="FF0000"/>
                </a:solidFill>
              </a:rPr>
              <a:t>Ідеальна популяція </a:t>
            </a:r>
            <a:r>
              <a:rPr lang="uk-UA" dirty="0"/>
              <a:t>– популяція, в якій зберігається генетична рівновага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265CB98-5CC3-44AB-8900-F685C46914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err="1"/>
              <a:t>Умовами</a:t>
            </a:r>
            <a:r>
              <a:rPr lang="ru-RU" dirty="0"/>
              <a:t> </a:t>
            </a:r>
            <a:r>
              <a:rPr lang="ru-RU" dirty="0" err="1"/>
              <a:t>існування</a:t>
            </a:r>
            <a:r>
              <a:rPr lang="ru-RU" dirty="0"/>
              <a:t> </a:t>
            </a:r>
            <a:r>
              <a:rPr lang="ru-RU" dirty="0" err="1"/>
              <a:t>ідеальних</a:t>
            </a:r>
            <a:r>
              <a:rPr lang="ru-RU" dirty="0"/>
              <a:t> </a:t>
            </a:r>
            <a:r>
              <a:rPr lang="ru-RU" dirty="0" err="1"/>
              <a:t>популяцій</a:t>
            </a:r>
            <a:r>
              <a:rPr lang="ru-RU" dirty="0"/>
              <a:t> є: </a:t>
            </a:r>
          </a:p>
          <a:p>
            <a:r>
              <a:rPr lang="ru-RU" dirty="0"/>
              <a:t> велика </a:t>
            </a:r>
            <a:r>
              <a:rPr lang="ru-RU" dirty="0" err="1"/>
              <a:t>чисельність</a:t>
            </a:r>
            <a:r>
              <a:rPr lang="ru-RU" dirty="0"/>
              <a:t> </a:t>
            </a:r>
            <a:r>
              <a:rPr lang="ru-RU" dirty="0" err="1"/>
              <a:t>популяції</a:t>
            </a:r>
            <a:r>
              <a:rPr lang="ru-RU" dirty="0"/>
              <a:t>; </a:t>
            </a:r>
          </a:p>
          <a:p>
            <a:r>
              <a:rPr lang="ru-RU" dirty="0"/>
              <a:t> </a:t>
            </a:r>
            <a:r>
              <a:rPr lang="ru-RU" dirty="0" err="1"/>
              <a:t>вільне</a:t>
            </a:r>
            <a:r>
              <a:rPr lang="ru-RU" dirty="0"/>
              <a:t> </a:t>
            </a:r>
            <a:r>
              <a:rPr lang="ru-RU" dirty="0" err="1"/>
              <a:t>випадкове</a:t>
            </a:r>
            <a:r>
              <a:rPr lang="ru-RU" dirty="0"/>
              <a:t> </a:t>
            </a:r>
            <a:r>
              <a:rPr lang="ru-RU" dirty="0" err="1"/>
              <a:t>схрещування</a:t>
            </a:r>
            <a:r>
              <a:rPr lang="ru-RU" dirty="0"/>
              <a:t> в </a:t>
            </a:r>
            <a:r>
              <a:rPr lang="ru-RU" dirty="0" err="1"/>
              <a:t>популяції</a:t>
            </a:r>
            <a:r>
              <a:rPr lang="ru-RU" dirty="0"/>
              <a:t> (</a:t>
            </a:r>
            <a:r>
              <a:rPr lang="ru-RU" dirty="0" err="1"/>
              <a:t>панміксія</a:t>
            </a:r>
            <a:r>
              <a:rPr lang="ru-RU" dirty="0"/>
              <a:t>); </a:t>
            </a:r>
          </a:p>
          <a:p>
            <a:r>
              <a:rPr lang="ru-RU" dirty="0"/>
              <a:t> </a:t>
            </a:r>
            <a:r>
              <a:rPr lang="ru-RU" dirty="0" err="1"/>
              <a:t>відсутність</a:t>
            </a:r>
            <a:r>
              <a:rPr lang="ru-RU" dirty="0"/>
              <a:t> </a:t>
            </a:r>
            <a:r>
              <a:rPr lang="ru-RU" dirty="0" err="1"/>
              <a:t>мутацій</a:t>
            </a:r>
            <a:r>
              <a:rPr lang="ru-RU" dirty="0"/>
              <a:t>; </a:t>
            </a:r>
          </a:p>
          <a:p>
            <a:r>
              <a:rPr lang="ru-RU" dirty="0"/>
              <a:t> </a:t>
            </a:r>
            <a:r>
              <a:rPr lang="ru-RU" dirty="0" err="1"/>
              <a:t>відсутність</a:t>
            </a:r>
            <a:r>
              <a:rPr lang="ru-RU" dirty="0"/>
              <a:t> добору за </a:t>
            </a:r>
            <a:r>
              <a:rPr lang="ru-RU" dirty="0" err="1"/>
              <a:t>певною</a:t>
            </a:r>
            <a:r>
              <a:rPr lang="ru-RU" dirty="0"/>
              <a:t> </a:t>
            </a:r>
            <a:r>
              <a:rPr lang="ru-RU" dirty="0" err="1"/>
              <a:t>ознакою</a:t>
            </a:r>
            <a:r>
              <a:rPr lang="ru-RU" dirty="0"/>
              <a:t>; </a:t>
            </a:r>
          </a:p>
          <a:p>
            <a:r>
              <a:rPr lang="ru-RU" dirty="0"/>
              <a:t> </a:t>
            </a:r>
            <a:r>
              <a:rPr lang="ru-RU" dirty="0" err="1"/>
              <a:t>відсутність</a:t>
            </a:r>
            <a:r>
              <a:rPr lang="ru-RU" dirty="0"/>
              <a:t> генного потоку, </a:t>
            </a:r>
            <a:r>
              <a:rPr lang="ru-RU" dirty="0" err="1"/>
              <a:t>тобто</a:t>
            </a:r>
            <a:r>
              <a:rPr lang="ru-RU" dirty="0"/>
              <a:t> </a:t>
            </a:r>
            <a:r>
              <a:rPr lang="ru-RU" dirty="0" err="1"/>
              <a:t>міграцій</a:t>
            </a:r>
            <a:r>
              <a:rPr lang="ru-RU" dirty="0"/>
              <a:t> </a:t>
            </a:r>
            <a:r>
              <a:rPr lang="ru-RU" dirty="0" err="1"/>
              <a:t>генів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сусідніх</a:t>
            </a:r>
            <a:r>
              <a:rPr lang="ru-RU" dirty="0"/>
              <a:t> </a:t>
            </a:r>
            <a:r>
              <a:rPr lang="ru-RU" dirty="0" err="1"/>
              <a:t>популяцій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065596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A7285E-C5E2-424A-9C45-CD13FC0593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err="1"/>
              <a:t>Значення</a:t>
            </a:r>
            <a:r>
              <a:rPr lang="ru-RU" dirty="0"/>
              <a:t> закону </a:t>
            </a:r>
            <a:r>
              <a:rPr lang="ru-RU" dirty="0" err="1"/>
              <a:t>гомологічних</a:t>
            </a:r>
            <a:r>
              <a:rPr lang="ru-RU" dirty="0"/>
              <a:t> </a:t>
            </a:r>
            <a:r>
              <a:rPr lang="ru-RU" dirty="0" err="1"/>
              <a:t>рядів</a:t>
            </a:r>
            <a:r>
              <a:rPr lang="ru-RU" dirty="0"/>
              <a:t> </a:t>
            </a:r>
            <a:r>
              <a:rPr lang="ru-RU" dirty="0" err="1"/>
              <a:t>спадкової</a:t>
            </a:r>
            <a:r>
              <a:rPr lang="ru-RU" dirty="0"/>
              <a:t> </a:t>
            </a:r>
            <a:r>
              <a:rPr lang="ru-RU" dirty="0" err="1"/>
              <a:t>мінливості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25E64C2-94ED-43DD-8F1A-B311D08D99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225" y="2258007"/>
            <a:ext cx="10515600" cy="2341985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 err="1"/>
              <a:t>Генетично</a:t>
            </a:r>
            <a:r>
              <a:rPr lang="ru-RU" dirty="0"/>
              <a:t> </a:t>
            </a:r>
            <a:r>
              <a:rPr lang="ru-RU" dirty="0" err="1"/>
              <a:t>близькі</a:t>
            </a:r>
            <a:r>
              <a:rPr lang="ru-RU" dirty="0"/>
              <a:t> </a:t>
            </a:r>
            <a:r>
              <a:rPr lang="ru-RU" dirty="0" err="1"/>
              <a:t>види</a:t>
            </a:r>
            <a:r>
              <a:rPr lang="ru-RU" dirty="0"/>
              <a:t> та роди </a:t>
            </a:r>
            <a:r>
              <a:rPr lang="ru-RU" dirty="0" err="1"/>
              <a:t>характеризуються</a:t>
            </a:r>
            <a:r>
              <a:rPr lang="ru-RU" dirty="0"/>
              <a:t> </a:t>
            </a:r>
            <a:r>
              <a:rPr lang="ru-RU" dirty="0" err="1"/>
              <a:t>подібними</a:t>
            </a:r>
            <a:r>
              <a:rPr lang="ru-RU" dirty="0"/>
              <a:t> рядами </a:t>
            </a:r>
            <a:r>
              <a:rPr lang="ru-RU" dirty="0" err="1"/>
              <a:t>спадкової</a:t>
            </a:r>
            <a:r>
              <a:rPr lang="ru-RU" dirty="0"/>
              <a:t> </a:t>
            </a:r>
            <a:r>
              <a:rPr lang="ru-RU" dirty="0" err="1"/>
              <a:t>мінливості</a:t>
            </a:r>
            <a:r>
              <a:rPr lang="ru-RU" dirty="0"/>
              <a:t> з такою </a:t>
            </a:r>
            <a:r>
              <a:rPr lang="ru-RU" dirty="0" err="1"/>
              <a:t>правильністю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вивчивши</a:t>
            </a:r>
            <a:r>
              <a:rPr lang="ru-RU" dirty="0"/>
              <a:t> ряд форм у межах одного виду </a:t>
            </a:r>
            <a:r>
              <a:rPr lang="ru-RU" dirty="0" err="1"/>
              <a:t>чи</a:t>
            </a:r>
            <a:r>
              <a:rPr lang="ru-RU" dirty="0"/>
              <a:t> роду,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передбачити</a:t>
            </a:r>
            <a:r>
              <a:rPr lang="ru-RU" dirty="0"/>
              <a:t> </a:t>
            </a:r>
            <a:r>
              <a:rPr lang="ru-RU" dirty="0" err="1"/>
              <a:t>наявність</a:t>
            </a:r>
            <a:r>
              <a:rPr lang="ru-RU" dirty="0"/>
              <a:t> форм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подібними</a:t>
            </a:r>
            <a:r>
              <a:rPr lang="ru-RU" dirty="0"/>
              <a:t> </a:t>
            </a:r>
            <a:r>
              <a:rPr lang="ru-RU" dirty="0" err="1"/>
              <a:t>поєднаннями</a:t>
            </a:r>
            <a:r>
              <a:rPr lang="ru-RU" dirty="0"/>
              <a:t> </a:t>
            </a:r>
            <a:r>
              <a:rPr lang="ru-RU" dirty="0" err="1"/>
              <a:t>ознак</a:t>
            </a:r>
            <a:r>
              <a:rPr lang="ru-RU" dirty="0"/>
              <a:t> у межах </a:t>
            </a:r>
            <a:r>
              <a:rPr lang="ru-RU" dirty="0" err="1"/>
              <a:t>близьких</a:t>
            </a:r>
            <a:r>
              <a:rPr lang="ru-RU" dirty="0"/>
              <a:t> </a:t>
            </a:r>
            <a:r>
              <a:rPr lang="ru-RU" dirty="0" err="1"/>
              <a:t>видів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родів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626841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C9FD07-F2BC-422C-9217-55701B91C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err="1"/>
              <a:t>Вправа</a:t>
            </a:r>
            <a:r>
              <a:rPr lang="ru-RU" sz="3200" dirty="0"/>
              <a:t> 1. </a:t>
            </a:r>
            <a:r>
              <a:rPr lang="ru-RU" sz="3200" dirty="0" err="1"/>
              <a:t>Проаналізуйте</a:t>
            </a:r>
            <a:r>
              <a:rPr lang="ru-RU" sz="3200" dirty="0"/>
              <a:t> </a:t>
            </a:r>
            <a:r>
              <a:rPr lang="ru-RU" sz="3200" dirty="0" err="1"/>
              <a:t>етапи</a:t>
            </a:r>
            <a:r>
              <a:rPr lang="ru-RU" sz="3200" dirty="0"/>
              <a:t> </a:t>
            </a:r>
            <a:r>
              <a:rPr lang="ru-RU" sz="3200" dirty="0" err="1"/>
              <a:t>розв'язування</a:t>
            </a:r>
            <a:r>
              <a:rPr lang="ru-RU" sz="3200" dirty="0"/>
              <a:t> </a:t>
            </a:r>
            <a:r>
              <a:rPr lang="ru-RU" sz="3200" dirty="0" err="1"/>
              <a:t>запропонованої</a:t>
            </a:r>
            <a:r>
              <a:rPr lang="ru-RU" sz="3200" dirty="0"/>
              <a:t> </a:t>
            </a:r>
            <a:r>
              <a:rPr lang="ru-RU" sz="3200" dirty="0" err="1"/>
              <a:t>задачі</a:t>
            </a:r>
            <a:r>
              <a:rPr lang="ru-RU" sz="3200" dirty="0"/>
              <a:t> та </a:t>
            </a:r>
            <a:r>
              <a:rPr lang="ru-RU" sz="3200" dirty="0" err="1"/>
              <a:t>сформулюйте</a:t>
            </a:r>
            <a:r>
              <a:rPr lang="ru-RU" sz="3200" dirty="0"/>
              <a:t> до кожного з них </a:t>
            </a:r>
            <a:r>
              <a:rPr lang="ru-RU" sz="3200" dirty="0" err="1"/>
              <a:t>відповідні</a:t>
            </a:r>
            <a:r>
              <a:rPr lang="ru-RU" sz="3200" dirty="0"/>
              <a:t> </a:t>
            </a:r>
            <a:r>
              <a:rPr lang="ru-RU" sz="3200" dirty="0" err="1"/>
              <a:t>дії</a:t>
            </a:r>
            <a:r>
              <a:rPr lang="ru-RU" sz="3200" dirty="0"/>
              <a:t>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C7FDEB8-5ECF-4B59-AC23-F0DF2CA9C1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43126"/>
          </a:xfrm>
        </p:spPr>
        <p:txBody>
          <a:bodyPr/>
          <a:lstStyle/>
          <a:p>
            <a:pPr marL="0" indent="0" algn="just">
              <a:buNone/>
            </a:pPr>
            <a:r>
              <a:rPr lang="ru-RU" i="1" dirty="0"/>
              <a:t>В </a:t>
            </a:r>
            <a:r>
              <a:rPr lang="ru-RU" i="1" dirty="0" err="1"/>
              <a:t>Європі</a:t>
            </a:r>
            <a:r>
              <a:rPr lang="ru-RU" i="1" dirty="0"/>
              <a:t> на 20 </a:t>
            </a:r>
            <a:r>
              <a:rPr lang="ru-RU" i="1" dirty="0" err="1"/>
              <a:t>тисяч</a:t>
            </a:r>
            <a:r>
              <a:rPr lang="ru-RU" i="1" dirty="0"/>
              <a:t> </a:t>
            </a:r>
            <a:r>
              <a:rPr lang="ru-RU" i="1" dirty="0" err="1"/>
              <a:t>населення</a:t>
            </a:r>
            <a:r>
              <a:rPr lang="ru-RU" i="1" dirty="0"/>
              <a:t> </a:t>
            </a:r>
            <a:r>
              <a:rPr lang="ru-RU" i="1" dirty="0" err="1"/>
              <a:t>припадає</a:t>
            </a:r>
            <a:r>
              <a:rPr lang="ru-RU" i="1" dirty="0"/>
              <a:t> 1 </a:t>
            </a:r>
            <a:r>
              <a:rPr lang="ru-RU" i="1" dirty="0" err="1"/>
              <a:t>людина</a:t>
            </a:r>
            <a:r>
              <a:rPr lang="ru-RU" i="1" dirty="0"/>
              <a:t> з </a:t>
            </a:r>
            <a:r>
              <a:rPr lang="ru-RU" i="1" dirty="0" err="1"/>
              <a:t>альбінізмом</a:t>
            </a:r>
            <a:r>
              <a:rPr lang="ru-RU" i="1" dirty="0"/>
              <a:t>. </a:t>
            </a:r>
            <a:r>
              <a:rPr lang="ru-RU" i="1" dirty="0" err="1"/>
              <a:t>Скільки</a:t>
            </a:r>
            <a:r>
              <a:rPr lang="ru-RU" i="1" dirty="0"/>
              <a:t> </a:t>
            </a:r>
            <a:r>
              <a:rPr lang="ru-RU" i="1" dirty="0" err="1"/>
              <a:t>відсотків</a:t>
            </a:r>
            <a:r>
              <a:rPr lang="ru-RU" i="1" dirty="0"/>
              <a:t> людей є </a:t>
            </a:r>
            <a:r>
              <a:rPr lang="ru-RU" i="1" dirty="0" err="1"/>
              <a:t>гетерозиготними</a:t>
            </a:r>
            <a:r>
              <a:rPr lang="ru-RU" i="1" dirty="0"/>
              <a:t> </a:t>
            </a:r>
            <a:r>
              <a:rPr lang="ru-RU" i="1" dirty="0" err="1"/>
              <a:t>носіями</a:t>
            </a:r>
            <a:r>
              <a:rPr lang="ru-RU" i="1" dirty="0"/>
              <a:t> </a:t>
            </a:r>
            <a:r>
              <a:rPr lang="ru-RU" i="1" dirty="0" err="1"/>
              <a:t>рецесивного</a:t>
            </a:r>
            <a:r>
              <a:rPr lang="ru-RU" i="1" dirty="0"/>
              <a:t> </a:t>
            </a:r>
            <a:r>
              <a:rPr lang="ru-RU" i="1" dirty="0" err="1"/>
              <a:t>алеля</a:t>
            </a:r>
            <a:r>
              <a:rPr lang="ru-RU" i="1" dirty="0"/>
              <a:t> </a:t>
            </a:r>
            <a:r>
              <a:rPr lang="ru-RU" i="1" dirty="0" err="1"/>
              <a:t>альбінізму</a:t>
            </a:r>
            <a:r>
              <a:rPr lang="ru-RU" i="1" dirty="0"/>
              <a:t>?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0744B3C-23F8-4E18-85DA-1DFD00321F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7721" y="3181739"/>
            <a:ext cx="5374433" cy="31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025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876353-C1A6-4214-8405-65CA8552B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47415"/>
          </a:xfrm>
        </p:spPr>
        <p:txBody>
          <a:bodyPr/>
          <a:lstStyle/>
          <a:p>
            <a:r>
              <a:rPr lang="uk-UA" dirty="0"/>
              <a:t>Вправа 2. </a:t>
            </a:r>
            <a:r>
              <a:rPr lang="uk-UA" dirty="0" err="1"/>
              <a:t>Біологія+хімія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642F66-B8B1-4BF9-B8B5-0944B5056F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8922"/>
            <a:ext cx="10515600" cy="4768041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/>
              <a:t>Закон </a:t>
            </a:r>
            <a:r>
              <a:rPr lang="ru-RU" dirty="0" err="1"/>
              <a:t>гомологічних</a:t>
            </a:r>
            <a:r>
              <a:rPr lang="ru-RU" dirty="0"/>
              <a:t> </a:t>
            </a:r>
            <a:r>
              <a:rPr lang="ru-RU" dirty="0" err="1"/>
              <a:t>рядів</a:t>
            </a:r>
            <a:r>
              <a:rPr lang="ru-RU" dirty="0"/>
              <a:t> М. І. Вавилова </a:t>
            </a:r>
            <a:r>
              <a:rPr lang="ru-RU" dirty="0" err="1"/>
              <a:t>порівнюють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Періодичним</a:t>
            </a:r>
            <a:r>
              <a:rPr lang="ru-RU" dirty="0"/>
              <a:t> законом Д. І. </a:t>
            </a:r>
            <a:r>
              <a:rPr lang="ru-RU" dirty="0" err="1"/>
              <a:t>Менделєєва</a:t>
            </a:r>
            <a:r>
              <a:rPr lang="ru-RU" dirty="0"/>
              <a:t>. </a:t>
            </a:r>
            <a:r>
              <a:rPr lang="ru-RU" dirty="0" err="1"/>
              <a:t>Поясніть</a:t>
            </a:r>
            <a:r>
              <a:rPr lang="ru-RU" dirty="0"/>
              <a:t>, </a:t>
            </a:r>
            <a:r>
              <a:rPr lang="ru-RU" dirty="0" err="1"/>
              <a:t>чому</a:t>
            </a:r>
            <a:r>
              <a:rPr lang="ru-RU" dirty="0"/>
              <a:t>. Яке </a:t>
            </a:r>
            <a:r>
              <a:rPr lang="ru-RU" dirty="0" err="1"/>
              <a:t>практичне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знання</a:t>
            </a:r>
            <a:r>
              <a:rPr lang="ru-RU" dirty="0"/>
              <a:t> </a:t>
            </a:r>
            <a:r>
              <a:rPr lang="ru-RU" dirty="0" err="1"/>
              <a:t>закономірностей</a:t>
            </a:r>
            <a:r>
              <a:rPr lang="ru-RU" dirty="0"/>
              <a:t> </a:t>
            </a:r>
            <a:r>
              <a:rPr lang="ru-RU" dirty="0" err="1"/>
              <a:t>розподілу</a:t>
            </a:r>
            <a:r>
              <a:rPr lang="ru-RU" dirty="0"/>
              <a:t> </a:t>
            </a:r>
            <a:r>
              <a:rPr lang="ru-RU" dirty="0" err="1"/>
              <a:t>алелів</a:t>
            </a:r>
            <a:r>
              <a:rPr lang="ru-RU" dirty="0"/>
              <a:t> у </a:t>
            </a:r>
            <a:r>
              <a:rPr lang="ru-RU" dirty="0" err="1"/>
              <a:t>популяціях</a:t>
            </a:r>
            <a:r>
              <a:rPr lang="ru-RU" dirty="0"/>
              <a:t>? Яке </a:t>
            </a:r>
            <a:r>
              <a:rPr lang="ru-RU" dirty="0" err="1"/>
              <a:t>значення</a:t>
            </a:r>
            <a:r>
              <a:rPr lang="ru-RU" dirty="0"/>
              <a:t> </a:t>
            </a:r>
            <a:r>
              <a:rPr lang="ru-RU" dirty="0" err="1"/>
              <a:t>Періодичного</a:t>
            </a:r>
            <a:r>
              <a:rPr lang="ru-RU" dirty="0"/>
              <a:t> закону Д. І. </a:t>
            </a:r>
            <a:r>
              <a:rPr lang="ru-RU" dirty="0" err="1"/>
              <a:t>Менделєєва</a:t>
            </a:r>
            <a:r>
              <a:rPr lang="ru-RU" dirty="0"/>
              <a:t>?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CA65D4C-4C74-4419-896A-25DDFCC714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9183" y="3624684"/>
            <a:ext cx="5337109" cy="2868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568722"/>
      </p:ext>
    </p:extLst>
  </p:cSld>
  <p:clrMapOvr>
    <a:masterClrMapping/>
  </p:clrMapOvr>
</p:sld>
</file>

<file path=ppt/theme/theme1.xml><?xml version="1.0" encoding="utf-8"?>
<a:theme xmlns:a="http://schemas.openxmlformats.org/drawingml/2006/main" name="Шаблон с абстрактным меланхоличным оформлением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26713845_TF03460530" id="{15CAD117-A89C-408F-9ED5-932228B4E8EE}" vid="{8CE20380-6C5F-47FD-9E12-3AFDC80F9C2C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Слайды с абстрактным меланхоличным оформлением</Template>
  <TotalTime>33</TotalTime>
  <Words>726</Words>
  <Application>Microsoft Office PowerPoint</Application>
  <PresentationFormat>Широкоэкранный</PresentationFormat>
  <Paragraphs>41</Paragraphs>
  <Slides>9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Century Gothic</vt:lpstr>
      <vt:lpstr>Шаблон с абстрактным меланхоличным оформлением</vt:lpstr>
      <vt:lpstr>Тема: Закономірності розподілу алелів в популяціях</vt:lpstr>
      <vt:lpstr>ГЕНЕТИКА ПОПУЛЯЦІЙ — наука, що вивчає генетичну структуру природних популяцій, а також генетичні процеси, що в них відбуваються.</vt:lpstr>
      <vt:lpstr>У чому суть закону генетичної рівноваги?</vt:lpstr>
      <vt:lpstr>Позначення</vt:lpstr>
      <vt:lpstr>Позначення</vt:lpstr>
      <vt:lpstr>Ідеальна популяція – популяція, в якій зберігається генетична рівновага</vt:lpstr>
      <vt:lpstr>Значення закону гомологічних рядів спадкової мінливості</vt:lpstr>
      <vt:lpstr>Вправа 1. Проаналізуйте етапи розв'язування запропонованої задачі та сформулюйте до кожного з них відповідні дії.</vt:lpstr>
      <vt:lpstr>Вправа 2. Біологія+хімія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Закономірності розподілу алелів в популяціях</dc:title>
  <dc:creator>пк</dc:creator>
  <cp:lastModifiedBy>пк</cp:lastModifiedBy>
  <cp:revision>4</cp:revision>
  <dcterms:created xsi:type="dcterms:W3CDTF">2020-03-10T16:18:06Z</dcterms:created>
  <dcterms:modified xsi:type="dcterms:W3CDTF">2020-03-10T16:51:42Z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74064600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