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5" r:id="rId1"/>
    <p:sldMasterId id="2147483839" r:id="rId2"/>
    <p:sldMasterId id="2147483851" r:id="rId3"/>
  </p:sldMasterIdLst>
  <p:sldIdLst>
    <p:sldId id="305" r:id="rId4"/>
    <p:sldId id="304" r:id="rId5"/>
    <p:sldId id="306" r:id="rId6"/>
    <p:sldId id="259" r:id="rId7"/>
    <p:sldId id="287" r:id="rId8"/>
    <p:sldId id="274" r:id="rId9"/>
    <p:sldId id="257" r:id="rId10"/>
    <p:sldId id="288" r:id="rId11"/>
    <p:sldId id="289" r:id="rId12"/>
    <p:sldId id="275" r:id="rId13"/>
    <p:sldId id="258" r:id="rId14"/>
    <p:sldId id="290" r:id="rId15"/>
    <p:sldId id="291" r:id="rId16"/>
    <p:sldId id="276" r:id="rId17"/>
    <p:sldId id="263" r:id="rId18"/>
    <p:sldId id="293" r:id="rId19"/>
    <p:sldId id="294" r:id="rId20"/>
    <p:sldId id="295" r:id="rId21"/>
    <p:sldId id="265" r:id="rId22"/>
    <p:sldId id="296" r:id="rId23"/>
    <p:sldId id="303" r:id="rId24"/>
    <p:sldId id="277" r:id="rId25"/>
    <p:sldId id="278" r:id="rId26"/>
    <p:sldId id="282" r:id="rId27"/>
    <p:sldId id="279" r:id="rId28"/>
    <p:sldId id="283" r:id="rId29"/>
    <p:sldId id="280" r:id="rId30"/>
    <p:sldId id="269" r:id="rId31"/>
    <p:sldId id="284" r:id="rId32"/>
    <p:sldId id="297" r:id="rId33"/>
    <p:sldId id="285" r:id="rId34"/>
    <p:sldId id="29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DCF31A-CEA2-2D10-5800-E2F6FA01FAFF}" v="2171" dt="2020-02-18T22:32:40.861"/>
    <p1510:client id="{ED81D75A-CE58-4D7F-9436-4D231EE6BAAB}" v="1452" dt="2020-02-18T19:27:23.2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12" y="-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325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568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515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326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614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28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964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616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932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669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80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658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665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8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937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CEF41123-0D93-45C7-A4F3-6AA1E484A70F}" type="datetimeFigureOut">
              <a:rPr lang="uk-UA" smtClean="0"/>
              <a:t>14.01.2022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E112C648-908F-4F59-B7D7-F397313E062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6651757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1123-0D93-45C7-A4F3-6AA1E484A70F}" type="datetimeFigureOut">
              <a:rPr lang="uk-UA" smtClean="0"/>
              <a:t>14.01.2022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2C648-908F-4F59-B7D7-F397313E062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6112696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1123-0D93-45C7-A4F3-6AA1E484A70F}" type="datetimeFigureOut">
              <a:rPr lang="uk-UA" smtClean="0"/>
              <a:t>14.01.2022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2C648-908F-4F59-B7D7-F397313E062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324946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1123-0D93-45C7-A4F3-6AA1E484A70F}" type="datetimeFigureOut">
              <a:rPr lang="uk-UA" smtClean="0"/>
              <a:t>14.01.2022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2C648-908F-4F59-B7D7-F397313E0628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27449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1123-0D93-45C7-A4F3-6AA1E484A70F}" type="datetimeFigureOut">
              <a:rPr lang="uk-UA" smtClean="0"/>
              <a:t>14.01.2022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2C648-908F-4F59-B7D7-F397313E0628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22262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1123-0D93-45C7-A4F3-6AA1E484A70F}" type="datetimeFigureOut">
              <a:rPr lang="uk-UA" smtClean="0"/>
              <a:t>14.01.2022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2C648-908F-4F59-B7D7-F397313E062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848481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1123-0D93-45C7-A4F3-6AA1E484A70F}" type="datetimeFigureOut">
              <a:rPr lang="uk-UA" smtClean="0"/>
              <a:t>14.01.2022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2C648-908F-4F59-B7D7-F397313E062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056278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1968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CEF41123-0D93-45C7-A4F3-6AA1E484A70F}" type="datetimeFigureOut">
              <a:rPr lang="uk-UA" smtClean="0"/>
              <a:t>14.01.2022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E112C648-908F-4F59-B7D7-F397313E062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978607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CEF41123-0D93-45C7-A4F3-6AA1E484A70F}" type="datetimeFigureOut">
              <a:rPr lang="uk-UA" smtClean="0"/>
              <a:t>14.01.2022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E112C648-908F-4F59-B7D7-F397313E062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662722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1123-0D93-45C7-A4F3-6AA1E484A70F}" type="datetimeFigureOut">
              <a:rPr lang="uk-UA" smtClean="0"/>
              <a:t>14.01.2022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2C648-908F-4F59-B7D7-F397313E062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3306455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1123-0D93-45C7-A4F3-6AA1E484A70F}" type="datetimeFigureOut">
              <a:rPr lang="uk-UA" smtClean="0"/>
              <a:t>14.01.2022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2C648-908F-4F59-B7D7-F397313E062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500419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890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520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397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405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643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583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15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 r="583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5467" y="133084"/>
            <a:ext cx="8873066" cy="658839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0000"/>
            <a:ext cx="7886699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3084"/>
            <a:ext cx="7886699" cy="1047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7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EF41123-0D93-45C7-A4F3-6AA1E484A70F}" type="datetimeFigureOut">
              <a:rPr lang="uk-UA" smtClean="0"/>
              <a:t>14.01.2022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112C648-908F-4F59-B7D7-F397313E062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127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43" y="-201780"/>
            <a:ext cx="4718713" cy="70597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690872" y="234736"/>
            <a:ext cx="4075456" cy="1846676"/>
          </a:xfrm>
          <a:prstGeom prst="rect">
            <a:avLst/>
          </a:prstGeom>
          <a:noFill/>
        </p:spPr>
        <p:txBody>
          <a:bodyPr vert="horz" lIns="51435" tIns="25718" rIns="51435" bIns="2571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i="1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ysClr val="window" lastClr="FFFFFF">
                      <a:lumMod val="50000"/>
                    </a:sysClr>
                  </a:outerShdw>
                </a:effectLst>
                <a:latin typeface="Mistral" panose="03090702030407020403" pitchFamily="66" charset="0"/>
                <a:cs typeface="Calibri Light"/>
              </a:rPr>
              <a:t>УСНА НАРОДНА ТВОРЧІСТЬ</a:t>
            </a:r>
            <a:endParaRPr lang="uk-UA" sz="4800" b="1" i="1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ysClr val="window" lastClr="FFFFFF">
                    <a:lumMod val="50000"/>
                  </a:sysClr>
                </a:outerShdw>
              </a:effectLst>
              <a:latin typeface="Mistral" panose="03090702030407020403" pitchFamily="66" charset="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6715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232AD6-FEBF-4F54-B385-581100418C76}"/>
              </a:ext>
            </a:extLst>
          </p:cNvPr>
          <p:cNvSpPr txBox="1"/>
          <p:nvPr/>
        </p:nvSpPr>
        <p:spPr>
          <a:xfrm>
            <a:off x="1265417" y="5449067"/>
            <a:ext cx="701334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sz="2400" b="1" i="1" dirty="0"/>
              <a:t>Ю. Брандт.</a:t>
            </a:r>
            <a:r>
              <a:rPr lang="uk-UA" sz="2400" b="1" dirty="0"/>
              <a:t> Повернення козаків з походу.</a:t>
            </a:r>
            <a:r>
              <a:rPr lang="uk-UA" sz="2400" b="1" i="1" dirty="0"/>
              <a:t> 1894 р</a:t>
            </a:r>
            <a:r>
              <a:rPr lang="uk-UA" b="1" i="1" dirty="0"/>
              <a:t>.</a:t>
            </a:r>
            <a:endParaRPr lang="uk-UA" b="1" i="1" dirty="0">
              <a:cs typeface="Calibri"/>
            </a:endParaRPr>
          </a:p>
        </p:txBody>
      </p:sp>
      <p:pic>
        <p:nvPicPr>
          <p:cNvPr id="3" name="Рисунок 3" descr="Зображення, що містить надворі, трава, їжа, поле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99DC766A-E4CF-4496-A0CD-04CFD111F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90" y="860471"/>
            <a:ext cx="8738020" cy="434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3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4921602-8D6C-4EEB-9109-3076F58DE9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8113"/>
            <a:ext cx="7886700" cy="44608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lt"/>
                <a:cs typeface="+mj-lt"/>
              </a:rPr>
              <a:t>            «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lt"/>
                <a:cs typeface="+mj-lt"/>
              </a:rPr>
              <a:t>ЧИ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lt"/>
                <a:cs typeface="+mj-lt"/>
              </a:rPr>
              <a:t>НЕ ТОЙ ТО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lt"/>
                <a:cs typeface="+mj-lt"/>
              </a:rPr>
              <a:t>ХМІЛЬ</a:t>
            </a: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lt"/>
                <a:cs typeface="+mj-lt"/>
              </a:rPr>
              <a:t>»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j-lt"/>
              <a:cs typeface="+mj-lt"/>
            </a:endParaRPr>
          </a:p>
          <a:p>
            <a:endParaRPr lang="uk-UA" dirty="0">
              <a:cs typeface="Calibri Ligh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1394" y="750349"/>
            <a:ext cx="864747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36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Жанр: 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історична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пісня</a:t>
            </a:r>
            <a:endParaRPr lang="ru-RU" sz="3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оспівування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мужності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героїзму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винахідливості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Б.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Хмельницького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видатного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українського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гетьмана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прагнення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здобути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волю і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щастя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народу в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боротьбі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ляхами</a:t>
            </a:r>
          </a:p>
          <a:p>
            <a:pPr fontAlgn="base"/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Ідея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уславлення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гетьмана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захисника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народних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інтересів</a:t>
            </a:r>
            <a:r>
              <a:rPr lang="ru-RU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fontAlgn="base"/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Основна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думка: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народ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шанує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поважає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своїх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захисників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тому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прославляє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піснях</a:t>
            </a:r>
            <a:endParaRPr lang="ru-RU" sz="36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862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5B648A-6E6F-4E04-A3CD-F6651A4886E5}"/>
              </a:ext>
            </a:extLst>
          </p:cNvPr>
          <p:cNvSpPr txBox="1"/>
          <p:nvPr/>
        </p:nvSpPr>
        <p:spPr>
          <a:xfrm>
            <a:off x="194165" y="596135"/>
            <a:ext cx="3152539" cy="47147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b="1" dirty="0"/>
              <a:t>Чи не той то хміль</a:t>
            </a:r>
            <a:endParaRPr lang="uk-UA" b="1" dirty="0">
              <a:cs typeface="Calibri"/>
            </a:endParaRPr>
          </a:p>
          <a:p>
            <a:r>
              <a:rPr lang="uk-UA" b="1" dirty="0"/>
              <a:t>Що коло тичин в’ється?</a:t>
            </a:r>
            <a:endParaRPr lang="uk-UA" b="1" dirty="0">
              <a:cs typeface="Calibri"/>
            </a:endParaRPr>
          </a:p>
          <a:p>
            <a:r>
              <a:rPr lang="uk-UA" b="1" dirty="0"/>
              <a:t>Ой той то Хмельницький,</a:t>
            </a:r>
            <a:endParaRPr lang="uk-UA" b="1" dirty="0">
              <a:cs typeface="Calibri"/>
            </a:endParaRPr>
          </a:p>
          <a:p>
            <a:r>
              <a:rPr lang="uk-UA" b="1" dirty="0"/>
              <a:t>Що з ляхами б’ється.</a:t>
            </a:r>
            <a:endParaRPr lang="uk-UA" b="1" dirty="0">
              <a:cs typeface="Calibri"/>
            </a:endParaRPr>
          </a:p>
          <a:p>
            <a:r>
              <a:rPr lang="uk-UA" b="1" dirty="0"/>
              <a:t>Чи не той то хміль,</a:t>
            </a:r>
            <a:endParaRPr lang="uk-UA" b="1" dirty="0">
              <a:cs typeface="Calibri"/>
            </a:endParaRPr>
          </a:p>
          <a:p>
            <a:r>
              <a:rPr lang="uk-UA" b="1" dirty="0"/>
              <a:t>Що по пиві грає?..</a:t>
            </a:r>
            <a:endParaRPr lang="uk-UA" b="1" dirty="0">
              <a:cs typeface="Calibri"/>
            </a:endParaRPr>
          </a:p>
          <a:p>
            <a:r>
              <a:rPr lang="uk-UA" b="1" dirty="0"/>
              <a:t>Ой той то Хмельницький,</a:t>
            </a:r>
            <a:endParaRPr lang="uk-UA" b="1" dirty="0">
              <a:cs typeface="Calibri"/>
            </a:endParaRPr>
          </a:p>
          <a:p>
            <a:r>
              <a:rPr lang="uk-UA" b="1" dirty="0"/>
              <a:t>Що ляхів рубає.</a:t>
            </a:r>
            <a:endParaRPr lang="uk-UA" b="1" dirty="0">
              <a:cs typeface="Calibri"/>
            </a:endParaRPr>
          </a:p>
          <a:p>
            <a:r>
              <a:rPr lang="uk-UA" b="1" dirty="0"/>
              <a:t>Чи не той то хміль,</a:t>
            </a:r>
            <a:endParaRPr lang="uk-UA" b="1" dirty="0">
              <a:cs typeface="Calibri"/>
            </a:endParaRPr>
          </a:p>
          <a:p>
            <a:r>
              <a:rPr lang="uk-UA" b="1" dirty="0"/>
              <a:t>Що у пиві кисне?</a:t>
            </a:r>
            <a:endParaRPr lang="uk-UA" b="1" dirty="0">
              <a:cs typeface="Calibri"/>
            </a:endParaRPr>
          </a:p>
          <a:p>
            <a:r>
              <a:rPr lang="uk-UA" b="1" dirty="0"/>
              <a:t>Ой той то Хмельницький,</a:t>
            </a:r>
            <a:endParaRPr lang="uk-UA" b="1" dirty="0">
              <a:cs typeface="Calibri"/>
            </a:endParaRPr>
          </a:p>
          <a:p>
            <a:r>
              <a:rPr lang="uk-UA" b="1" dirty="0"/>
              <a:t>Що ляшеньків тисне.</a:t>
            </a:r>
            <a:endParaRPr lang="uk-UA" b="1" dirty="0">
              <a:cs typeface="Calibri"/>
            </a:endParaRPr>
          </a:p>
          <a:p>
            <a:r>
              <a:rPr lang="uk-UA" b="1" dirty="0"/>
              <a:t>Гей, поїхав Хмельницький</a:t>
            </a:r>
            <a:endParaRPr lang="uk-UA" b="1" dirty="0">
              <a:cs typeface="Calibri"/>
            </a:endParaRPr>
          </a:p>
          <a:p>
            <a:r>
              <a:rPr lang="uk-UA" b="1" dirty="0"/>
              <a:t>К Золотому Броду, —</a:t>
            </a:r>
            <a:endParaRPr lang="uk-UA" b="1" dirty="0">
              <a:cs typeface="Calibri"/>
            </a:endParaRPr>
          </a:p>
          <a:p>
            <a:r>
              <a:rPr lang="uk-UA" b="1" dirty="0">
                <a:ea typeface="+mn-lt"/>
                <a:cs typeface="+mn-lt"/>
              </a:rPr>
              <a:t>Гей, не один лях лежить</a:t>
            </a:r>
          </a:p>
          <a:p>
            <a:r>
              <a:rPr lang="uk-UA" b="1" dirty="0">
                <a:ea typeface="+mn-lt"/>
                <a:cs typeface="+mn-lt"/>
              </a:rPr>
              <a:t>Головою в воду.</a:t>
            </a:r>
          </a:p>
          <a:p>
            <a:endParaRPr lang="en-US" sz="1500" dirty="0">
              <a:cs typeface="Calibri"/>
            </a:endParaRP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2468D1A-FE81-45DF-B222-9CC4E477D6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53512" y="1021143"/>
            <a:ext cx="3088531" cy="6284913"/>
          </a:xfrm>
        </p:spPr>
        <p:txBody>
          <a:bodyPr vert="horz" lIns="0" tIns="25718" rIns="0" bIns="25718" rtlCol="0" anchor="t">
            <a:normAutofit/>
          </a:bodyPr>
          <a:lstStyle/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«</a:t>
            </a:r>
            <a:r>
              <a:rPr lang="uk-UA" sz="1800" b="1" dirty="0">
                <a:solidFill>
                  <a:prstClr val="black"/>
                </a:solidFill>
                <a:ea typeface="+mn-lt"/>
                <a:cs typeface="Calibri" panose="020F0502020204030204"/>
              </a:rPr>
              <a:t>Не пий, Хмельницький, дуже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solidFill>
                  <a:prstClr val="black"/>
                </a:solidFill>
                <a:ea typeface="+mn-lt"/>
                <a:cs typeface="Calibri" panose="020F0502020204030204"/>
              </a:rPr>
              <a:t>Золотої Води, —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solidFill>
                  <a:prstClr val="black"/>
                </a:solidFill>
                <a:ea typeface="+mn-lt"/>
                <a:cs typeface="Calibri" panose="020F0502020204030204"/>
              </a:rPr>
              <a:t>Їде ляхів сорок тисяч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solidFill>
                  <a:prstClr val="black"/>
                </a:solidFill>
                <a:ea typeface="+mn-lt"/>
                <a:cs typeface="Calibri" panose="020F0502020204030204"/>
              </a:rPr>
              <a:t>Хорошої вроди». —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solidFill>
                  <a:prstClr val="black"/>
                </a:solidFill>
                <a:ea typeface="+mn-lt"/>
                <a:cs typeface="Calibri" panose="020F0502020204030204"/>
              </a:rPr>
              <a:t>«А я ляхів не боюся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solidFill>
                  <a:prstClr val="black"/>
                </a:solidFill>
                <a:ea typeface="+mn-lt"/>
                <a:cs typeface="Calibri" panose="020F0502020204030204"/>
              </a:rPr>
              <a:t>І гадки не маю —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solidFill>
                  <a:prstClr val="black"/>
                </a:solidFill>
                <a:ea typeface="+mn-lt"/>
                <a:cs typeface="Calibri" panose="020F0502020204030204"/>
              </a:rPr>
              <a:t>За собою </a:t>
            </a:r>
            <a:r>
              <a:rPr lang="uk-UA" sz="1800" b="1" dirty="0" err="1">
                <a:solidFill>
                  <a:prstClr val="black"/>
                </a:solidFill>
                <a:ea typeface="+mn-lt"/>
                <a:cs typeface="Calibri" panose="020F0502020204030204"/>
              </a:rPr>
              <a:t>великую</a:t>
            </a:r>
            <a:endParaRPr lang="uk-UA" sz="1800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solidFill>
                  <a:prstClr val="black"/>
                </a:solidFill>
                <a:ea typeface="+mn-lt"/>
                <a:cs typeface="Calibri" panose="020F0502020204030204"/>
              </a:rPr>
              <a:t>Потугу я знаю,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 smtClean="0">
                <a:cs typeface="Calibri"/>
              </a:rPr>
              <a:t>Іще </a:t>
            </a:r>
            <a:r>
              <a:rPr lang="uk-UA" sz="1800" b="1" dirty="0">
                <a:cs typeface="Calibri"/>
              </a:rPr>
              <a:t>й орду </a:t>
            </a:r>
            <a:r>
              <a:rPr lang="uk-UA" sz="1800" b="1" dirty="0" err="1">
                <a:cs typeface="Calibri"/>
              </a:rPr>
              <a:t>татарськую</a:t>
            </a:r>
            <a:endParaRPr lang="uk-UA" sz="1800" b="1" dirty="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cs typeface="Calibri"/>
              </a:rPr>
              <a:t>За собою веду, —</a:t>
            </a:r>
            <a:endParaRPr lang="uk-UA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cs typeface="Calibri"/>
              </a:rPr>
              <a:t>А все </a:t>
            </a:r>
            <a:r>
              <a:rPr lang="uk-UA" sz="1800" b="1" dirty="0" err="1">
                <a:cs typeface="Calibri"/>
              </a:rPr>
              <a:t>тото</a:t>
            </a:r>
            <a:r>
              <a:rPr lang="uk-UA" sz="1800" b="1" dirty="0">
                <a:cs typeface="Calibri"/>
              </a:rPr>
              <a:t>, вражі ляхи,</a:t>
            </a:r>
            <a:endParaRPr lang="uk-UA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cs typeface="Calibri"/>
              </a:rPr>
              <a:t>На вашу біду».</a:t>
            </a:r>
            <a:endParaRPr lang="uk-UA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cs typeface="Calibri"/>
              </a:rPr>
              <a:t>Ой втікали вражі ляхи —</a:t>
            </a:r>
            <a:endParaRPr lang="uk-UA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cs typeface="Calibri"/>
              </a:rPr>
              <a:t>Погубили шуби...</a:t>
            </a:r>
            <a:endParaRPr lang="uk-UA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cs typeface="Calibri"/>
              </a:rPr>
              <a:t>Гей, не один лях лежить,</a:t>
            </a:r>
            <a:endParaRPr lang="uk-UA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cs typeface="Calibri"/>
              </a:rPr>
              <a:t>Вищиривши зуби!</a:t>
            </a:r>
            <a:endParaRPr lang="uk-UA" sz="1800" b="1" dirty="0">
              <a:ea typeface="+mn-lt"/>
              <a:cs typeface="+mn-lt"/>
            </a:endParaRPr>
          </a:p>
          <a:p>
            <a:endParaRPr lang="uk-UA" dirty="0"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50019" y="1608833"/>
            <a:ext cx="35225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uk-UA" b="1" dirty="0">
                <a:solidFill>
                  <a:prstClr val="black"/>
                </a:solidFill>
                <a:cs typeface="Calibri"/>
              </a:rPr>
              <a:t>Становили собі ляхи</a:t>
            </a:r>
            <a:endParaRPr lang="uk-UA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b="1" dirty="0" err="1">
                <a:solidFill>
                  <a:prstClr val="black"/>
                </a:solidFill>
                <a:cs typeface="Calibri"/>
              </a:rPr>
              <a:t>Дубовії</a:t>
            </a:r>
            <a:r>
              <a:rPr lang="uk-UA" b="1" dirty="0">
                <a:solidFill>
                  <a:prstClr val="black"/>
                </a:solidFill>
                <a:cs typeface="Calibri"/>
              </a:rPr>
              <a:t> хати, —</a:t>
            </a:r>
            <a:endParaRPr lang="uk-UA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b="1" dirty="0">
                <a:solidFill>
                  <a:prstClr val="black"/>
                </a:solidFill>
                <a:cs typeface="Calibri"/>
              </a:rPr>
              <a:t>Ой прийдеться вже ляшенькам</a:t>
            </a:r>
            <a:endParaRPr lang="uk-UA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b="1" dirty="0">
                <a:solidFill>
                  <a:prstClr val="black"/>
                </a:solidFill>
                <a:cs typeface="Calibri"/>
              </a:rPr>
              <a:t>В Польщу утікати.</a:t>
            </a:r>
            <a:endParaRPr lang="uk-UA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b="1" dirty="0">
                <a:solidFill>
                  <a:prstClr val="black"/>
                </a:solidFill>
                <a:cs typeface="Calibri"/>
              </a:rPr>
              <a:t>Утікали вражі ляхи;</a:t>
            </a:r>
            <a:endParaRPr lang="uk-UA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b="1" dirty="0">
                <a:solidFill>
                  <a:prstClr val="black"/>
                </a:solidFill>
                <a:cs typeface="Calibri"/>
              </a:rPr>
              <a:t>Де </a:t>
            </a:r>
            <a:r>
              <a:rPr lang="uk-UA" b="1" dirty="0" err="1">
                <a:solidFill>
                  <a:prstClr val="black"/>
                </a:solidFill>
                <a:cs typeface="Calibri"/>
              </a:rPr>
              <a:t>якії</a:t>
            </a:r>
            <a:r>
              <a:rPr lang="uk-UA" b="1" dirty="0">
                <a:solidFill>
                  <a:prstClr val="black"/>
                </a:solidFill>
                <a:cs typeface="Calibri"/>
              </a:rPr>
              <a:t> </a:t>
            </a:r>
            <a:r>
              <a:rPr lang="uk-UA" b="1" dirty="0" err="1">
                <a:solidFill>
                  <a:prstClr val="black"/>
                </a:solidFill>
                <a:cs typeface="Calibri"/>
              </a:rPr>
              <a:t>повки</a:t>
            </a:r>
            <a:r>
              <a:rPr lang="uk-UA" b="1" dirty="0">
                <a:solidFill>
                  <a:prstClr val="black"/>
                </a:solidFill>
                <a:cs typeface="Calibri"/>
              </a:rPr>
              <a:t>, —</a:t>
            </a:r>
            <a:endParaRPr lang="uk-UA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b="1" dirty="0">
                <a:solidFill>
                  <a:prstClr val="black"/>
                </a:solidFill>
                <a:cs typeface="Calibri"/>
              </a:rPr>
              <a:t>Їли ляхів собаки</a:t>
            </a:r>
            <a:endParaRPr lang="uk-UA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b="1" dirty="0">
                <a:solidFill>
                  <a:prstClr val="black"/>
                </a:solidFill>
                <a:cs typeface="Calibri"/>
              </a:rPr>
              <a:t>І </a:t>
            </a:r>
            <a:r>
              <a:rPr lang="uk-UA" b="1" dirty="0" err="1">
                <a:solidFill>
                  <a:prstClr val="black"/>
                </a:solidFill>
                <a:cs typeface="Calibri"/>
              </a:rPr>
              <a:t>сірії</a:t>
            </a:r>
            <a:r>
              <a:rPr lang="uk-UA" b="1" dirty="0">
                <a:solidFill>
                  <a:prstClr val="black"/>
                </a:solidFill>
                <a:cs typeface="Calibri"/>
              </a:rPr>
              <a:t> вовки.</a:t>
            </a:r>
            <a:endParaRPr lang="uk-UA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b="1" dirty="0">
                <a:solidFill>
                  <a:prstClr val="black"/>
                </a:solidFill>
                <a:cs typeface="Calibri"/>
              </a:rPr>
              <a:t>Гей, там поле,</a:t>
            </a:r>
            <a:endParaRPr lang="uk-UA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b="1" dirty="0">
                <a:solidFill>
                  <a:prstClr val="black"/>
                </a:solidFill>
                <a:cs typeface="Calibri"/>
              </a:rPr>
              <a:t>А на полі цвіти —</a:t>
            </a:r>
            <a:endParaRPr lang="uk-UA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b="1" dirty="0">
                <a:solidFill>
                  <a:prstClr val="black"/>
                </a:solidFill>
                <a:cs typeface="Calibri"/>
              </a:rPr>
              <a:t>Не по однім ляшку</a:t>
            </a:r>
            <a:endParaRPr lang="uk-UA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b="1" dirty="0">
                <a:solidFill>
                  <a:prstClr val="black"/>
                </a:solidFill>
                <a:cs typeface="Calibri"/>
              </a:rPr>
              <a:t>Заплакали діти.</a:t>
            </a:r>
            <a:endParaRPr lang="uk-UA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b="1" dirty="0">
                <a:solidFill>
                  <a:prstClr val="black"/>
                </a:solidFill>
                <a:cs typeface="Calibri"/>
              </a:rPr>
              <a:t>Гей, там річка,</a:t>
            </a:r>
            <a:endParaRPr lang="uk-UA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b="1" dirty="0">
                <a:solidFill>
                  <a:prstClr val="black"/>
                </a:solidFill>
                <a:cs typeface="Calibri"/>
              </a:rPr>
              <a:t>Через річку глиця —</a:t>
            </a:r>
            <a:endParaRPr lang="uk-UA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b="1" dirty="0">
                <a:solidFill>
                  <a:prstClr val="black"/>
                </a:solidFill>
                <a:cs typeface="Calibri"/>
              </a:rPr>
              <a:t>Не по однім ляшку</a:t>
            </a:r>
            <a:endParaRPr lang="uk-UA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b="1" dirty="0">
                <a:solidFill>
                  <a:prstClr val="black"/>
                </a:solidFill>
                <a:cs typeface="Calibri"/>
              </a:rPr>
              <a:t>Зосталась вдовиця...</a:t>
            </a:r>
            <a:endParaRPr lang="uk-UA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936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2786" y="361951"/>
            <a:ext cx="833775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4000" b="1" dirty="0" smtClean="0">
                <a:solidFill>
                  <a:srgbClr val="000000"/>
                </a:solidFill>
              </a:rPr>
              <a:t>                     </a:t>
            </a:r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</a:rPr>
              <a:t>Композиція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 </a:t>
            </a:r>
          </a:p>
          <a:p>
            <a:pPr lvl="0" fontAlgn="base"/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Експозиція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4000" b="1" dirty="0">
                <a:solidFill>
                  <a:srgbClr val="000000"/>
                </a:solidFill>
              </a:rPr>
              <a:t> </a:t>
            </a:r>
            <a:r>
              <a:rPr lang="ru-RU" sz="4000" b="1" dirty="0" err="1">
                <a:solidFill>
                  <a:srgbClr val="000000"/>
                </a:solidFill>
              </a:rPr>
              <a:t>розповідь</a:t>
            </a:r>
            <a:r>
              <a:rPr lang="ru-RU" sz="4000" b="1" dirty="0">
                <a:solidFill>
                  <a:srgbClr val="000000"/>
                </a:solidFill>
              </a:rPr>
              <a:t> про </a:t>
            </a:r>
            <a:endParaRPr lang="ru-RU" sz="4000" b="1" dirty="0" smtClean="0">
              <a:solidFill>
                <a:srgbClr val="000000"/>
              </a:solidFill>
            </a:endParaRPr>
          </a:p>
          <a:p>
            <a:pPr lvl="0" fontAlgn="base"/>
            <a:r>
              <a:rPr lang="ru-RU" sz="4000" b="1" dirty="0" smtClean="0">
                <a:solidFill>
                  <a:srgbClr val="000000"/>
                </a:solidFill>
              </a:rPr>
              <a:t>Б</a:t>
            </a:r>
            <a:r>
              <a:rPr lang="ru-RU" sz="4000" b="1" dirty="0">
                <a:solidFill>
                  <a:srgbClr val="000000"/>
                </a:solidFill>
              </a:rPr>
              <a:t>. </a:t>
            </a:r>
            <a:r>
              <a:rPr lang="ru-RU" sz="4000" b="1" dirty="0" err="1">
                <a:solidFill>
                  <a:srgbClr val="000000"/>
                </a:solidFill>
              </a:rPr>
              <a:t>Хмельницького</a:t>
            </a:r>
            <a:r>
              <a:rPr lang="ru-RU" sz="4000" b="1" dirty="0">
                <a:solidFill>
                  <a:srgbClr val="000000"/>
                </a:solidFill>
              </a:rPr>
              <a:t>, </a:t>
            </a:r>
            <a:r>
              <a:rPr lang="ru-RU" sz="4000" b="1" dirty="0" err="1">
                <a:solidFill>
                  <a:srgbClr val="000000"/>
                </a:solidFill>
              </a:rPr>
              <a:t>порівняння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його</a:t>
            </a:r>
            <a:r>
              <a:rPr lang="ru-RU" sz="4000" b="1" dirty="0">
                <a:solidFill>
                  <a:srgbClr val="000000"/>
                </a:solidFill>
              </a:rPr>
              <a:t> з </a:t>
            </a:r>
            <a:r>
              <a:rPr lang="ru-RU" sz="4000" b="1" dirty="0" smtClean="0">
                <a:solidFill>
                  <a:srgbClr val="000000"/>
                </a:solidFill>
              </a:rPr>
              <a:t>хмелем </a:t>
            </a:r>
          </a:p>
          <a:p>
            <a:pPr lvl="0" fontAlgn="base"/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</a:rPr>
              <a:t>Зав’язка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4000" b="1" dirty="0">
                <a:solidFill>
                  <a:srgbClr val="000000"/>
                </a:solidFill>
              </a:rPr>
              <a:t> </a:t>
            </a:r>
            <a:r>
              <a:rPr lang="ru-RU" sz="4000" b="1" dirty="0" err="1">
                <a:solidFill>
                  <a:srgbClr val="000000"/>
                </a:solidFill>
              </a:rPr>
              <a:t>застереження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гетьману</a:t>
            </a:r>
            <a:r>
              <a:rPr lang="ru-RU" sz="4000" b="1" dirty="0">
                <a:solidFill>
                  <a:srgbClr val="000000"/>
                </a:solidFill>
              </a:rPr>
              <a:t> — перед битвою з ляхами не </a:t>
            </a:r>
            <a:r>
              <a:rPr lang="ru-RU" sz="4000" b="1" dirty="0" err="1">
                <a:solidFill>
                  <a:srgbClr val="000000"/>
                </a:solidFill>
              </a:rPr>
              <a:t>пити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Золотої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smtClean="0">
                <a:solidFill>
                  <a:srgbClr val="000000"/>
                </a:solidFill>
              </a:rPr>
              <a:t>Води </a:t>
            </a:r>
            <a:endParaRPr lang="ru-RU" sz="4000" b="1" dirty="0">
              <a:solidFill>
                <a:srgbClr val="000000"/>
              </a:solidFill>
            </a:endParaRPr>
          </a:p>
          <a:p>
            <a:pPr lvl="0" fontAlgn="base"/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Кульмінація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4000" b="1" dirty="0">
                <a:solidFill>
                  <a:srgbClr val="000000"/>
                </a:solidFill>
              </a:rPr>
              <a:t> </a:t>
            </a:r>
            <a:r>
              <a:rPr lang="ru-RU" sz="4000" b="1" dirty="0" err="1">
                <a:solidFill>
                  <a:srgbClr val="000000"/>
                </a:solidFill>
              </a:rPr>
              <a:t>перемога</a:t>
            </a:r>
            <a:r>
              <a:rPr lang="ru-RU" sz="4000" b="1" dirty="0">
                <a:solidFill>
                  <a:srgbClr val="000000"/>
                </a:solidFill>
              </a:rPr>
              <a:t> над </a:t>
            </a:r>
            <a:r>
              <a:rPr lang="ru-RU" sz="4000" b="1" dirty="0" smtClean="0">
                <a:solidFill>
                  <a:srgbClr val="000000"/>
                </a:solidFill>
              </a:rPr>
              <a:t>ворогом </a:t>
            </a:r>
            <a:endParaRPr lang="ru-RU" sz="4000" b="1" dirty="0">
              <a:solidFill>
                <a:srgbClr val="000000"/>
              </a:solidFill>
            </a:endParaRPr>
          </a:p>
          <a:p>
            <a:pPr lvl="0" fontAlgn="base"/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Розв’язка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4000" b="1" dirty="0">
                <a:solidFill>
                  <a:srgbClr val="000000"/>
                </a:solidFill>
              </a:rPr>
              <a:t> </a:t>
            </a:r>
            <a:r>
              <a:rPr lang="ru-RU" sz="4000" b="1" i="1" dirty="0">
                <a:solidFill>
                  <a:srgbClr val="000000"/>
                </a:solidFill>
              </a:rPr>
              <a:t>«</a:t>
            </a:r>
            <a:r>
              <a:rPr lang="ru-RU" sz="4000" b="1" i="1" dirty="0" err="1">
                <a:solidFill>
                  <a:srgbClr val="000000"/>
                </a:solidFill>
              </a:rPr>
              <a:t>Утікали</a:t>
            </a:r>
            <a:r>
              <a:rPr lang="ru-RU" sz="4000" b="1" i="1" dirty="0">
                <a:solidFill>
                  <a:srgbClr val="000000"/>
                </a:solidFill>
              </a:rPr>
              <a:t> </a:t>
            </a:r>
            <a:r>
              <a:rPr lang="ru-RU" sz="4000" b="1" i="1" dirty="0" err="1">
                <a:solidFill>
                  <a:srgbClr val="000000"/>
                </a:solidFill>
              </a:rPr>
              <a:t>вражі</a:t>
            </a:r>
            <a:r>
              <a:rPr lang="ru-RU" sz="4000" b="1" i="1" dirty="0">
                <a:solidFill>
                  <a:srgbClr val="000000"/>
                </a:solidFill>
              </a:rPr>
              <a:t> ляхи</a:t>
            </a:r>
            <a:r>
              <a:rPr lang="ru-RU" sz="4000" b="1" i="1" dirty="0" smtClean="0">
                <a:solidFill>
                  <a:srgbClr val="000000"/>
                </a:solidFill>
              </a:rPr>
              <a:t>…»</a:t>
            </a:r>
            <a:endParaRPr lang="ru-RU" sz="40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35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3CB4C7-B6A9-4651-9F6E-4338590C0EA5}"/>
              </a:ext>
            </a:extLst>
          </p:cNvPr>
          <p:cNvSpPr txBox="1"/>
          <p:nvPr/>
        </p:nvSpPr>
        <p:spPr>
          <a:xfrm>
            <a:off x="1892508" y="6076131"/>
            <a:ext cx="528309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2000" b="1" dirty="0"/>
              <a:t>Пам’ятник </a:t>
            </a:r>
            <a:r>
              <a:rPr lang="uk-UA" sz="2000" b="1" dirty="0" smtClean="0"/>
              <a:t>Богдану Хмельницькому </a:t>
            </a:r>
          </a:p>
          <a:p>
            <a:pPr algn="ctr"/>
            <a:r>
              <a:rPr lang="uk-UA" sz="2000" b="1" i="1" dirty="0" smtClean="0"/>
              <a:t>м</a:t>
            </a:r>
            <a:r>
              <a:rPr lang="uk-UA" sz="2000" b="1" i="1" dirty="0"/>
              <a:t>. Київ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12" y="411480"/>
            <a:ext cx="8492460" cy="556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Зображення, що містить фото, будівля, група, тканин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FFDC494E-F9F1-481B-96B3-9D6AD6ECA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647" y="1877160"/>
            <a:ext cx="3160307" cy="4241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67C36A-B96A-42A5-AB41-CED506F1E14A}"/>
              </a:ext>
            </a:extLst>
          </p:cNvPr>
          <p:cNvSpPr txBox="1"/>
          <p:nvPr/>
        </p:nvSpPr>
        <p:spPr>
          <a:xfrm>
            <a:off x="6173754" y="6118216"/>
            <a:ext cx="2743200" cy="5693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50" b="1" dirty="0"/>
              <a:t>М. </a:t>
            </a:r>
            <a:r>
              <a:rPr lang="en-US" sz="1550" b="1" dirty="0" err="1"/>
              <a:t>Дерегус</a:t>
            </a:r>
            <a:r>
              <a:rPr lang="en-US" sz="1550" b="1" dirty="0"/>
              <a:t>. Маруся </a:t>
            </a:r>
            <a:r>
              <a:rPr lang="en-US" sz="1550" b="1" dirty="0" err="1"/>
              <a:t>Богуславка</a:t>
            </a:r>
            <a:r>
              <a:rPr lang="en-US" sz="1550" b="1" dirty="0"/>
              <a:t>. 1947–1950 </a:t>
            </a:r>
            <a:r>
              <a:rPr lang="en-US" sz="1550" b="1" dirty="0" err="1"/>
              <a:t>рр</a:t>
            </a:r>
            <a:r>
              <a:rPr lang="en-US" sz="1550" b="1" dirty="0"/>
              <a:t>.</a:t>
            </a:r>
            <a:r>
              <a:rPr lang="en-US" sz="1550" dirty="0"/>
              <a:t> </a:t>
            </a:r>
            <a:endParaRPr lang="uk-UA" sz="1550" dirty="0">
              <a:cs typeface="Calibri" panose="020F0502020204030204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9A715E5-56AC-4435-AAD0-3A2341F4856C}"/>
              </a:ext>
            </a:extLst>
          </p:cNvPr>
          <p:cNvSpPr/>
          <p:nvPr/>
        </p:nvSpPr>
        <p:spPr>
          <a:xfrm>
            <a:off x="665101" y="124361"/>
            <a:ext cx="82647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«ДУМА </a:t>
            </a:r>
            <a:r>
              <a:rPr lang="uk-U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ПРО МАРУСЮ </a:t>
            </a:r>
            <a:r>
              <a:rPr lang="uk-UA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БОГУСЛАВК</a:t>
            </a:r>
            <a:r>
              <a:rPr lang="uk-UA" sz="4000" b="1" dirty="0" smtClean="0">
                <a:solidFill>
                  <a:srgbClr val="C00000"/>
                </a:solidFill>
                <a:ea typeface="+mj-lt"/>
                <a:cs typeface="+mj-lt"/>
              </a:rPr>
              <a:t>У»</a:t>
            </a:r>
            <a:endParaRPr lang="uk-UA" sz="40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5482" y="832247"/>
            <a:ext cx="86914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kumimoji="0" lang="uk-UA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Calibri" panose="020F0502020204030204"/>
              </a:rPr>
              <a:t>Маруся Богуславка — дочка священика, яка жила приблизно в ХVІ–ХVІІ ст. в м. Богуславі. Її взяли в полон ординці й віддали до гарему турецького хана,</a:t>
            </a:r>
            <a:r>
              <a:rPr kumimoji="0" lang="uk-UA" sz="2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Calibri" panose="020F0502020204030204"/>
              </a:rPr>
              <a:t> </a:t>
            </a:r>
            <a:r>
              <a:rPr lang="uk-UA" sz="2200" b="1" kern="0" dirty="0">
                <a:solidFill>
                  <a:prstClr val="black"/>
                </a:solidFill>
                <a:ea typeface="+mn-lt"/>
                <a:cs typeface="Calibri" panose="020F0502020204030204"/>
              </a:rPr>
              <a:t>скориставшись довірою якого, </a:t>
            </a:r>
            <a:r>
              <a:rPr lang="uk-UA" sz="2200" b="1" kern="0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вона звільнила </a:t>
            </a:r>
            <a:r>
              <a:rPr lang="uk-UA" sz="2200" b="1" kern="0" dirty="0">
                <a:solidFill>
                  <a:prstClr val="black"/>
                </a:solidFill>
                <a:ea typeface="+mn-lt"/>
                <a:cs typeface="Calibri" panose="020F0502020204030204"/>
              </a:rPr>
              <a:t>з тридцятирічного полону сімсот </a:t>
            </a:r>
            <a:r>
              <a:rPr lang="uk-UA" sz="2200" b="1" kern="0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козаків-</a:t>
            </a:r>
          </a:p>
          <a:p>
            <a:pPr lvl="0" defTabSz="914400">
              <a:defRPr/>
            </a:pPr>
            <a:r>
              <a:rPr lang="uk-UA" sz="2200" b="1" kern="0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невільників </a:t>
            </a:r>
            <a:r>
              <a:rPr lang="uk-UA" sz="2200" b="1" kern="0" dirty="0">
                <a:solidFill>
                  <a:prstClr val="black"/>
                </a:solidFill>
                <a:ea typeface="+mn-lt"/>
                <a:cs typeface="Calibri" panose="020F0502020204030204"/>
              </a:rPr>
              <a:t>— своїх дорогих земляків. </a:t>
            </a:r>
            <a:endParaRPr lang="uk-UA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Calibri" panose="020F0502020204030204"/>
              </a:rPr>
              <a:t> 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2816" t="20783" r="32240" b="2072"/>
          <a:stretch/>
        </p:blipFill>
        <p:spPr>
          <a:xfrm>
            <a:off x="398428" y="2936860"/>
            <a:ext cx="2181048" cy="3211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8927" y="6164383"/>
            <a:ext cx="28000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prstClr val="black"/>
                </a:solidFill>
              </a:rPr>
              <a:t>Пам’ятник </a:t>
            </a:r>
            <a:r>
              <a:rPr lang="en-US" sz="1400" b="1" dirty="0" err="1" smtClean="0">
                <a:solidFill>
                  <a:prstClr val="black"/>
                </a:solidFill>
              </a:rPr>
              <a:t>Марус</a:t>
            </a:r>
            <a:r>
              <a:rPr lang="uk-UA" sz="1400" b="1" dirty="0" smtClean="0">
                <a:solidFill>
                  <a:prstClr val="black"/>
                </a:solidFill>
              </a:rPr>
              <a:t>і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Богуслав</a:t>
            </a:r>
            <a:r>
              <a:rPr lang="uk-UA" sz="1400" b="1" dirty="0" smtClean="0">
                <a:solidFill>
                  <a:prstClr val="black"/>
                </a:solidFill>
              </a:rPr>
              <a:t>ці</a:t>
            </a:r>
          </a:p>
          <a:p>
            <a:pPr algn="ctr"/>
            <a:r>
              <a:rPr lang="uk-UA" sz="1400" b="1" i="1" dirty="0">
                <a:solidFill>
                  <a:prstClr val="black"/>
                </a:solidFill>
              </a:rPr>
              <a:t>м</a:t>
            </a:r>
            <a:r>
              <a:rPr lang="uk-UA" sz="1400" b="1" i="1" dirty="0" smtClean="0">
                <a:solidFill>
                  <a:prstClr val="black"/>
                </a:solidFill>
              </a:rPr>
              <a:t>. Богуслав</a:t>
            </a:r>
            <a:r>
              <a:rPr lang="en-US" sz="1400" b="1" i="1" dirty="0" smtClean="0">
                <a:solidFill>
                  <a:prstClr val="black"/>
                </a:solidFill>
              </a:rPr>
              <a:t> </a:t>
            </a:r>
            <a:endParaRPr lang="uk-UA" sz="14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737025" y="3350490"/>
            <a:ext cx="28620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uk-UA" sz="2200" b="1" kern="0" dirty="0">
                <a:solidFill>
                  <a:prstClr val="black"/>
                </a:solidFill>
                <a:ea typeface="+mn-lt"/>
                <a:cs typeface="Calibri" panose="020F0502020204030204"/>
              </a:rPr>
              <a:t>Маруся </a:t>
            </a:r>
            <a:r>
              <a:rPr lang="uk-UA" sz="2200" b="1" kern="0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Богуславка – </a:t>
            </a:r>
            <a:r>
              <a:rPr kumimoji="0" lang="uk-UA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Calibri" panose="020F0502020204030204"/>
              </a:rPr>
              <a:t>символ тих українок, які з примусу залишили рідний край, але любили його всім серцем 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303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826" y="0"/>
            <a:ext cx="943896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Жанр:</a:t>
            </a:r>
            <a:r>
              <a:rPr lang="ru-RU" sz="3600" b="1" dirty="0" smtClean="0">
                <a:solidFill>
                  <a:srgbClr val="000000"/>
                </a:solidFill>
              </a:rPr>
              <a:t> народна дума </a:t>
            </a:r>
          </a:p>
          <a:p>
            <a:pPr fontAlgn="base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Тема: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sz="3600" b="1" dirty="0" err="1">
                <a:solidFill>
                  <a:srgbClr val="000000"/>
                </a:solidFill>
              </a:rPr>
              <a:t>відтворення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часів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боротьби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українського</a:t>
            </a:r>
            <a:r>
              <a:rPr lang="ru-RU" sz="3600" b="1" dirty="0">
                <a:solidFill>
                  <a:srgbClr val="000000"/>
                </a:solidFill>
              </a:rPr>
              <a:t> народу з турками та </a:t>
            </a:r>
            <a:r>
              <a:rPr lang="ru-RU" sz="3600" b="1" dirty="0" err="1">
                <a:solidFill>
                  <a:srgbClr val="000000"/>
                </a:solidFill>
              </a:rPr>
              <a:t>тривалого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перебування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козаків</a:t>
            </a:r>
            <a:r>
              <a:rPr lang="ru-RU" sz="3600" b="1" dirty="0">
                <a:solidFill>
                  <a:srgbClr val="000000"/>
                </a:solidFill>
              </a:rPr>
              <a:t> у </a:t>
            </a:r>
            <a:r>
              <a:rPr lang="ru-RU" sz="3600" b="1" dirty="0" err="1">
                <a:solidFill>
                  <a:srgbClr val="000000"/>
                </a:solidFill>
              </a:rPr>
              <a:t>ворожому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полоні</a:t>
            </a:r>
            <a:r>
              <a:rPr lang="ru-RU" sz="3600" b="1" dirty="0">
                <a:solidFill>
                  <a:srgbClr val="000000"/>
                </a:solidFill>
              </a:rPr>
              <a:t>, </a:t>
            </a:r>
            <a:r>
              <a:rPr lang="ru-RU" sz="3600" b="1" dirty="0" err="1">
                <a:solidFill>
                  <a:srgbClr val="000000"/>
                </a:solidFill>
              </a:rPr>
              <a:t>яким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прагне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допомогти</a:t>
            </a:r>
            <a:r>
              <a:rPr lang="ru-RU" sz="3600" b="1" dirty="0">
                <a:solidFill>
                  <a:srgbClr val="000000"/>
                </a:solidFill>
              </a:rPr>
              <a:t> Маруся </a:t>
            </a:r>
            <a:r>
              <a:rPr lang="ru-RU" sz="3600" b="1" dirty="0" err="1" smtClean="0">
                <a:solidFill>
                  <a:srgbClr val="000000"/>
                </a:solidFill>
              </a:rPr>
              <a:t>Богуславка</a:t>
            </a:r>
            <a:r>
              <a:rPr lang="ru-RU" sz="3600" b="1" dirty="0" smtClean="0">
                <a:solidFill>
                  <a:srgbClr val="000000"/>
                </a:solidFill>
              </a:rPr>
              <a:t> </a:t>
            </a:r>
          </a:p>
          <a:p>
            <a:pPr fontAlgn="base"/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Ідея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3600" b="1" dirty="0">
                <a:solidFill>
                  <a:srgbClr val="000000"/>
                </a:solidFill>
              </a:rPr>
              <a:t> </a:t>
            </a:r>
            <a:r>
              <a:rPr lang="ru-RU" sz="3600" b="1" dirty="0" err="1">
                <a:solidFill>
                  <a:srgbClr val="000000"/>
                </a:solidFill>
              </a:rPr>
              <a:t>засудження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поневолення</a:t>
            </a:r>
            <a:r>
              <a:rPr lang="ru-RU" sz="3600" b="1" dirty="0">
                <a:solidFill>
                  <a:srgbClr val="000000"/>
                </a:solidFill>
              </a:rPr>
              <a:t>, </a:t>
            </a:r>
            <a:r>
              <a:rPr lang="ru-RU" sz="3600" b="1" dirty="0" err="1">
                <a:solidFill>
                  <a:srgbClr val="000000"/>
                </a:solidFill>
              </a:rPr>
              <a:t>страждань</a:t>
            </a:r>
            <a:r>
              <a:rPr lang="ru-RU" sz="3600" b="1" dirty="0">
                <a:solidFill>
                  <a:srgbClr val="000000"/>
                </a:solidFill>
              </a:rPr>
              <a:t>, </a:t>
            </a:r>
            <a:r>
              <a:rPr lang="ru-RU" sz="3600" b="1" dirty="0" err="1">
                <a:solidFill>
                  <a:srgbClr val="000000"/>
                </a:solidFill>
              </a:rPr>
              <a:t>яких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зазнали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українці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під</a:t>
            </a:r>
            <a:r>
              <a:rPr lang="ru-RU" sz="3600" b="1" dirty="0">
                <a:solidFill>
                  <a:srgbClr val="000000"/>
                </a:solidFill>
              </a:rPr>
              <a:t> час нападу </a:t>
            </a:r>
            <a:r>
              <a:rPr lang="ru-RU" sz="3600" b="1" dirty="0" err="1">
                <a:solidFill>
                  <a:srgbClr val="000000"/>
                </a:solidFill>
              </a:rPr>
              <a:t>турків</a:t>
            </a:r>
            <a:r>
              <a:rPr lang="ru-RU" sz="3600" b="1" dirty="0">
                <a:solidFill>
                  <a:srgbClr val="000000"/>
                </a:solidFill>
              </a:rPr>
              <a:t>, </a:t>
            </a:r>
            <a:r>
              <a:rPr lang="ru-RU" sz="3600" b="1" dirty="0" err="1">
                <a:solidFill>
                  <a:srgbClr val="000000"/>
                </a:solidFill>
              </a:rPr>
              <a:t>віра</a:t>
            </a:r>
            <a:r>
              <a:rPr lang="ru-RU" sz="3600" b="1" dirty="0">
                <a:solidFill>
                  <a:srgbClr val="000000"/>
                </a:solidFill>
              </a:rPr>
              <a:t> у </a:t>
            </a:r>
            <a:r>
              <a:rPr lang="ru-RU" sz="3600" b="1" dirty="0" err="1">
                <a:solidFill>
                  <a:srgbClr val="000000"/>
                </a:solidFill>
              </a:rPr>
              <a:t>щасливе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вільне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 smtClean="0">
                <a:solidFill>
                  <a:srgbClr val="000000"/>
                </a:solidFill>
              </a:rPr>
              <a:t>життя</a:t>
            </a:r>
            <a:r>
              <a:rPr lang="ru-RU" sz="3600" b="1" dirty="0" smtClean="0">
                <a:solidFill>
                  <a:srgbClr val="000000"/>
                </a:solidFill>
              </a:rPr>
              <a:t> </a:t>
            </a:r>
          </a:p>
          <a:p>
            <a:pPr fontAlgn="base"/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Основна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думка:</a:t>
            </a:r>
            <a:r>
              <a:rPr lang="ru-RU" sz="3600" b="1" dirty="0">
                <a:solidFill>
                  <a:srgbClr val="000000"/>
                </a:solidFill>
              </a:rPr>
              <a:t> </a:t>
            </a:r>
            <a:r>
              <a:rPr lang="ru-RU" sz="3600" b="1" dirty="0" err="1">
                <a:solidFill>
                  <a:srgbClr val="000000"/>
                </a:solidFill>
              </a:rPr>
              <a:t>скільки</a:t>
            </a:r>
            <a:r>
              <a:rPr lang="ru-RU" sz="3600" b="1" dirty="0">
                <a:solidFill>
                  <a:srgbClr val="000000"/>
                </a:solidFill>
              </a:rPr>
              <a:t> горя, </a:t>
            </a:r>
            <a:r>
              <a:rPr lang="ru-RU" sz="3600" b="1" dirty="0" err="1">
                <a:solidFill>
                  <a:srgbClr val="000000"/>
                </a:solidFill>
              </a:rPr>
              <a:t>поневірянь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зазнав</a:t>
            </a:r>
            <a:r>
              <a:rPr lang="ru-RU" sz="3600" b="1" dirty="0">
                <a:solidFill>
                  <a:srgbClr val="000000"/>
                </a:solidFill>
              </a:rPr>
              <a:t> народ у </a:t>
            </a:r>
            <a:r>
              <a:rPr lang="ru-RU" sz="3600" b="1" dirty="0" err="1">
                <a:solidFill>
                  <a:srgbClr val="000000"/>
                </a:solidFill>
              </a:rPr>
              <a:t>боротьбі</a:t>
            </a:r>
            <a:r>
              <a:rPr lang="ru-RU" sz="3600" b="1" dirty="0">
                <a:solidFill>
                  <a:srgbClr val="000000"/>
                </a:solidFill>
              </a:rPr>
              <a:t> з </a:t>
            </a:r>
            <a:r>
              <a:rPr lang="ru-RU" sz="3600" b="1" dirty="0" err="1">
                <a:solidFill>
                  <a:srgbClr val="000000"/>
                </a:solidFill>
              </a:rPr>
              <a:t>загарбниками</a:t>
            </a:r>
            <a:r>
              <a:rPr lang="ru-RU" sz="3600" b="1" dirty="0">
                <a:solidFill>
                  <a:srgbClr val="000000"/>
                </a:solidFill>
              </a:rPr>
              <a:t>, </a:t>
            </a:r>
            <a:r>
              <a:rPr lang="ru-RU" sz="3600" b="1" dirty="0" err="1">
                <a:solidFill>
                  <a:srgbClr val="000000"/>
                </a:solidFill>
              </a:rPr>
              <a:t>тільки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мужність</a:t>
            </a:r>
            <a:r>
              <a:rPr lang="ru-RU" sz="3600" b="1" dirty="0">
                <a:solidFill>
                  <a:srgbClr val="000000"/>
                </a:solidFill>
              </a:rPr>
              <a:t>, </a:t>
            </a:r>
            <a:r>
              <a:rPr lang="ru-RU" sz="3600" b="1" dirty="0" err="1">
                <a:solidFill>
                  <a:srgbClr val="000000"/>
                </a:solidFill>
              </a:rPr>
              <a:t>рішучість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українців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позбавить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їх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від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ворожого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гніту</a:t>
            </a:r>
            <a:r>
              <a:rPr lang="ru-RU" sz="3600" b="1" dirty="0">
                <a:solidFill>
                  <a:srgbClr val="000000"/>
                </a:solidFill>
              </a:rPr>
              <a:t>, </a:t>
            </a:r>
            <a:r>
              <a:rPr lang="ru-RU" sz="3600" b="1" dirty="0" err="1" smtClean="0">
                <a:solidFill>
                  <a:srgbClr val="000000"/>
                </a:solidFill>
              </a:rPr>
              <a:t>приниження</a:t>
            </a:r>
            <a:r>
              <a:rPr lang="ru-RU" sz="3600" b="1" dirty="0" smtClean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19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639" y="292784"/>
            <a:ext cx="879987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Композиція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 </a:t>
            </a:r>
          </a:p>
          <a:p>
            <a:pPr lvl="0" fontAlgn="base"/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Вступ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3600" b="1" dirty="0">
                <a:solidFill>
                  <a:srgbClr val="000000"/>
                </a:solidFill>
              </a:rPr>
              <a:t> </a:t>
            </a:r>
            <a:r>
              <a:rPr lang="ru-RU" sz="3600" b="1" dirty="0" err="1">
                <a:solidFill>
                  <a:srgbClr val="000000"/>
                </a:solidFill>
              </a:rPr>
              <a:t>розповідь</a:t>
            </a:r>
            <a:r>
              <a:rPr lang="ru-RU" sz="3600" b="1" dirty="0">
                <a:solidFill>
                  <a:srgbClr val="000000"/>
                </a:solidFill>
              </a:rPr>
              <a:t> про те, як </a:t>
            </a:r>
            <a:r>
              <a:rPr lang="ru-RU" sz="3600" b="1" dirty="0" err="1">
                <a:solidFill>
                  <a:srgbClr val="000000"/>
                </a:solidFill>
              </a:rPr>
              <a:t>козаки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перебували</a:t>
            </a:r>
            <a:r>
              <a:rPr lang="ru-RU" sz="3600" b="1" dirty="0">
                <a:solidFill>
                  <a:srgbClr val="000000"/>
                </a:solidFill>
              </a:rPr>
              <a:t> в </a:t>
            </a:r>
            <a:r>
              <a:rPr lang="ru-RU" sz="3600" b="1" dirty="0" err="1">
                <a:solidFill>
                  <a:srgbClr val="000000"/>
                </a:solidFill>
              </a:rPr>
              <a:t>ув’язненні</a:t>
            </a:r>
            <a:r>
              <a:rPr lang="ru-RU" sz="3600" b="1" dirty="0">
                <a:solidFill>
                  <a:srgbClr val="000000"/>
                </a:solidFill>
              </a:rPr>
              <a:t> у пана </a:t>
            </a:r>
            <a:r>
              <a:rPr lang="ru-RU" sz="3600" b="1" dirty="0" err="1">
                <a:solidFill>
                  <a:srgbClr val="000000"/>
                </a:solidFill>
              </a:rPr>
              <a:t>турецького</a:t>
            </a:r>
            <a:r>
              <a:rPr lang="ru-RU" sz="3600" b="1" dirty="0">
                <a:solidFill>
                  <a:srgbClr val="000000"/>
                </a:solidFill>
              </a:rPr>
              <a:t>. </a:t>
            </a:r>
            <a:endParaRPr lang="ru-RU" sz="3600" b="1" dirty="0" smtClean="0">
              <a:solidFill>
                <a:srgbClr val="000000"/>
              </a:solidFill>
            </a:endParaRPr>
          </a:p>
          <a:p>
            <a:pPr lvl="0" fontAlgn="base"/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Основна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частина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3600" b="1" dirty="0">
                <a:solidFill>
                  <a:srgbClr val="000000"/>
                </a:solidFill>
              </a:rPr>
              <a:t> </a:t>
            </a:r>
            <a:r>
              <a:rPr lang="ru-RU" sz="3600" b="1" dirty="0" err="1">
                <a:solidFill>
                  <a:srgbClr val="000000"/>
                </a:solidFill>
              </a:rPr>
              <a:t>обіцяння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Марусі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звільнити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запорожців</a:t>
            </a:r>
            <a:r>
              <a:rPr lang="ru-RU" sz="3600" b="1" dirty="0">
                <a:solidFill>
                  <a:srgbClr val="000000"/>
                </a:solidFill>
              </a:rPr>
              <a:t> з </a:t>
            </a:r>
            <a:r>
              <a:rPr lang="ru-RU" sz="3600" b="1" dirty="0" err="1">
                <a:solidFill>
                  <a:srgbClr val="000000"/>
                </a:solidFill>
              </a:rPr>
              <a:t>неволі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після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від’їзду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турецького</a:t>
            </a:r>
            <a:r>
              <a:rPr lang="ru-RU" sz="3600" b="1" dirty="0">
                <a:solidFill>
                  <a:srgbClr val="000000"/>
                </a:solidFill>
              </a:rPr>
              <a:t> пана до </a:t>
            </a:r>
            <a:r>
              <a:rPr lang="ru-RU" sz="3600" b="1" dirty="0" err="1">
                <a:solidFill>
                  <a:srgbClr val="000000"/>
                </a:solidFill>
              </a:rPr>
              <a:t>мечеті</a:t>
            </a:r>
            <a:r>
              <a:rPr lang="ru-RU" sz="3600" b="1" dirty="0">
                <a:solidFill>
                  <a:srgbClr val="000000"/>
                </a:solidFill>
              </a:rPr>
              <a:t>.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Закінчення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: </a:t>
            </a:r>
            <a:r>
              <a:rPr lang="ru-RU" sz="3600" b="1" dirty="0">
                <a:solidFill>
                  <a:srgbClr val="000000"/>
                </a:solidFill>
              </a:rPr>
              <a:t>Маруся </a:t>
            </a:r>
            <a:r>
              <a:rPr lang="ru-RU" sz="3600" b="1" dirty="0" err="1">
                <a:solidFill>
                  <a:srgbClr val="000000"/>
                </a:solidFill>
              </a:rPr>
              <a:t>дотрималася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обіцянки</a:t>
            </a:r>
            <a:r>
              <a:rPr lang="ru-RU" sz="3600" b="1" dirty="0">
                <a:solidFill>
                  <a:srgbClr val="000000"/>
                </a:solidFill>
              </a:rPr>
              <a:t> — </a:t>
            </a:r>
            <a:r>
              <a:rPr lang="ru-RU" sz="3600" b="1" dirty="0" err="1">
                <a:solidFill>
                  <a:srgbClr val="000000"/>
                </a:solidFill>
              </a:rPr>
              <a:t>визволила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козаків</a:t>
            </a:r>
            <a:r>
              <a:rPr lang="ru-RU" sz="3600" b="1" dirty="0">
                <a:solidFill>
                  <a:srgbClr val="000000"/>
                </a:solidFill>
              </a:rPr>
              <a:t> з </a:t>
            </a:r>
            <a:r>
              <a:rPr lang="ru-RU" sz="3600" b="1" dirty="0" err="1">
                <a:solidFill>
                  <a:srgbClr val="000000"/>
                </a:solidFill>
              </a:rPr>
              <a:t>неволі</a:t>
            </a:r>
            <a:r>
              <a:rPr lang="ru-RU" sz="3600" b="1" dirty="0">
                <a:solidFill>
                  <a:srgbClr val="000000"/>
                </a:solidFill>
              </a:rPr>
              <a:t>; </a:t>
            </a:r>
            <a:r>
              <a:rPr lang="ru-RU" sz="3600" b="1" dirty="0" err="1">
                <a:solidFill>
                  <a:srgbClr val="000000"/>
                </a:solidFill>
              </a:rPr>
              <a:t>відмова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героїні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тікати</a:t>
            </a:r>
            <a:r>
              <a:rPr lang="ru-RU" sz="3600" b="1" dirty="0">
                <a:solidFill>
                  <a:srgbClr val="000000"/>
                </a:solidFill>
              </a:rPr>
              <a:t> на </a:t>
            </a:r>
            <a:r>
              <a:rPr lang="ru-RU" sz="3600" b="1" dirty="0" err="1">
                <a:solidFill>
                  <a:srgbClr val="000000"/>
                </a:solidFill>
              </a:rPr>
              <a:t>рідну</a:t>
            </a:r>
            <a:r>
              <a:rPr lang="ru-RU" sz="3600" b="1" dirty="0">
                <a:solidFill>
                  <a:srgbClr val="000000"/>
                </a:solidFill>
              </a:rPr>
              <a:t> землю.</a:t>
            </a:r>
          </a:p>
        </p:txBody>
      </p:sp>
    </p:spTree>
    <p:extLst>
      <p:ext uri="{BB962C8B-B14F-4D97-AF65-F5344CB8AC3E}">
        <p14:creationId xmlns:p14="http://schemas.microsoft.com/office/powerpoint/2010/main" val="337723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7E36D5-2DB4-4521-A0B6-1A28A09AF24A}"/>
              </a:ext>
            </a:extLst>
          </p:cNvPr>
          <p:cNvSpPr txBox="1"/>
          <p:nvPr/>
        </p:nvSpPr>
        <p:spPr>
          <a:xfrm>
            <a:off x="1611041" y="84701"/>
            <a:ext cx="5586171" cy="6674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ОЙ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ЛЕТІЛА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СТРІЛА</a:t>
            </a:r>
            <a:r>
              <a:rPr lang="uk-UA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uk-UA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5470" y="615076"/>
            <a:ext cx="86622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</a:rPr>
              <a:t>Жанр: </a:t>
            </a:r>
            <a:r>
              <a:rPr lang="uk-UA" sz="4000" b="1" dirty="0" smtClean="0"/>
              <a:t>балада</a:t>
            </a:r>
            <a:endParaRPr lang="ru-RU" sz="4000" b="1" dirty="0" smtClean="0"/>
          </a:p>
          <a:p>
            <a:pPr fontAlgn="base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Тема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4000" b="1" dirty="0">
                <a:solidFill>
                  <a:srgbClr val="000000"/>
                </a:solidFill>
              </a:rPr>
              <a:t> </a:t>
            </a:r>
            <a:r>
              <a:rPr lang="ru-RU" sz="4000" b="1" dirty="0" err="1">
                <a:solidFill>
                  <a:srgbClr val="000000"/>
                </a:solidFill>
              </a:rPr>
              <a:t>оспівування</a:t>
            </a:r>
            <a:r>
              <a:rPr lang="ru-RU" sz="4000" b="1" dirty="0">
                <a:solidFill>
                  <a:srgbClr val="000000"/>
                </a:solidFill>
              </a:rPr>
              <a:t> суму за </a:t>
            </a:r>
            <a:r>
              <a:rPr lang="ru-RU" sz="4000" b="1" dirty="0" err="1">
                <a:solidFill>
                  <a:srgbClr val="000000"/>
                </a:solidFill>
              </a:rPr>
              <a:t>вбитим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стрілою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вдовиним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сином</a:t>
            </a:r>
            <a:r>
              <a:rPr lang="ru-RU" sz="4000" b="1" dirty="0">
                <a:solidFill>
                  <a:srgbClr val="000000"/>
                </a:solidFill>
              </a:rPr>
              <a:t>. </a:t>
            </a:r>
            <a:endParaRPr lang="ru-RU" sz="4000" b="1" dirty="0" smtClean="0">
              <a:solidFill>
                <a:srgbClr val="000000"/>
              </a:solidFill>
            </a:endParaRPr>
          </a:p>
          <a:p>
            <a:pPr fontAlgn="base"/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</a:rPr>
              <a:t>Ідея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4000" b="1" dirty="0">
                <a:solidFill>
                  <a:srgbClr val="000000"/>
                </a:solidFill>
              </a:rPr>
              <a:t> </a:t>
            </a:r>
            <a:r>
              <a:rPr lang="ru-RU" sz="4000" b="1" dirty="0" err="1">
                <a:solidFill>
                  <a:srgbClr val="000000"/>
                </a:solidFill>
              </a:rPr>
              <a:t>висловлення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співчуття</a:t>
            </a:r>
            <a:r>
              <a:rPr lang="ru-RU" sz="4000" b="1" dirty="0">
                <a:solidFill>
                  <a:srgbClr val="000000"/>
                </a:solidFill>
              </a:rPr>
              <a:t> до </a:t>
            </a:r>
            <a:r>
              <a:rPr lang="ru-RU" sz="4000" b="1" dirty="0" err="1">
                <a:solidFill>
                  <a:srgbClr val="000000"/>
                </a:solidFill>
              </a:rPr>
              <a:t>загиблого</a:t>
            </a:r>
            <a:r>
              <a:rPr lang="ru-RU" sz="4000" b="1" dirty="0">
                <a:solidFill>
                  <a:srgbClr val="000000"/>
                </a:solidFill>
              </a:rPr>
              <a:t>. </a:t>
            </a:r>
            <a:endParaRPr lang="ru-RU" sz="4000" b="1" dirty="0" smtClean="0">
              <a:solidFill>
                <a:srgbClr val="000000"/>
              </a:solidFill>
            </a:endParaRPr>
          </a:p>
          <a:p>
            <a:pPr fontAlgn="base"/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</a:rPr>
              <a:t>Основна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думка: </a:t>
            </a:r>
            <a:endParaRPr lang="ru-RU" sz="4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fontAlgn="base"/>
            <a:r>
              <a:rPr lang="ru-RU" sz="4000" b="1" i="1" dirty="0" smtClean="0">
                <a:solidFill>
                  <a:srgbClr val="000000"/>
                </a:solidFill>
              </a:rPr>
              <a:t>Ой </a:t>
            </a:r>
            <a:r>
              <a:rPr lang="ru-RU" sz="4000" b="1" i="1" dirty="0" err="1">
                <a:solidFill>
                  <a:srgbClr val="000000"/>
                </a:solidFill>
              </a:rPr>
              <a:t>матінка</a:t>
            </a:r>
            <a:r>
              <a:rPr lang="ru-RU" sz="4000" b="1" i="1" dirty="0">
                <a:solidFill>
                  <a:srgbClr val="000000"/>
                </a:solidFill>
              </a:rPr>
              <a:t> плаче, / </a:t>
            </a:r>
            <a:r>
              <a:rPr lang="ru-RU" sz="4000" b="1" i="1" dirty="0" err="1">
                <a:solidFill>
                  <a:srgbClr val="000000"/>
                </a:solidFill>
              </a:rPr>
              <a:t>Поки</a:t>
            </a:r>
            <a:r>
              <a:rPr lang="ru-RU" sz="4000" b="1" i="1" dirty="0">
                <a:solidFill>
                  <a:srgbClr val="000000"/>
                </a:solidFill>
              </a:rPr>
              <a:t> </a:t>
            </a:r>
            <a:r>
              <a:rPr lang="ru-RU" sz="4000" b="1" i="1" dirty="0" err="1">
                <a:solidFill>
                  <a:srgbClr val="000000"/>
                </a:solidFill>
              </a:rPr>
              <a:t>жити</a:t>
            </a:r>
            <a:r>
              <a:rPr lang="ru-RU" sz="4000" b="1" i="1" dirty="0">
                <a:solidFill>
                  <a:srgbClr val="000000"/>
                </a:solidFill>
              </a:rPr>
              <a:t> буде, / А </a:t>
            </a:r>
            <a:r>
              <a:rPr lang="ru-RU" sz="4000" b="1" i="1" dirty="0" err="1">
                <a:solidFill>
                  <a:srgbClr val="000000"/>
                </a:solidFill>
              </a:rPr>
              <a:t>сестриця</a:t>
            </a:r>
            <a:r>
              <a:rPr lang="ru-RU" sz="4000" b="1" i="1" dirty="0">
                <a:solidFill>
                  <a:srgbClr val="000000"/>
                </a:solidFill>
              </a:rPr>
              <a:t> плаче, / </a:t>
            </a:r>
            <a:r>
              <a:rPr lang="ru-RU" sz="4000" b="1" i="1" dirty="0" err="1">
                <a:solidFill>
                  <a:srgbClr val="000000"/>
                </a:solidFill>
              </a:rPr>
              <a:t>Поки</a:t>
            </a:r>
            <a:r>
              <a:rPr lang="ru-RU" sz="4000" b="1" i="1" dirty="0">
                <a:solidFill>
                  <a:srgbClr val="000000"/>
                </a:solidFill>
              </a:rPr>
              <a:t> не </a:t>
            </a:r>
            <a:r>
              <a:rPr lang="ru-RU" sz="4000" b="1" i="1" dirty="0" err="1">
                <a:solidFill>
                  <a:srgbClr val="000000"/>
                </a:solidFill>
              </a:rPr>
              <a:t>забуде</a:t>
            </a:r>
            <a:r>
              <a:rPr lang="ru-RU" sz="4000" b="1" i="1" dirty="0">
                <a:solidFill>
                  <a:srgbClr val="000000"/>
                </a:solidFill>
              </a:rPr>
              <a:t>; / А миленька плаче, / </a:t>
            </a:r>
            <a:r>
              <a:rPr lang="ru-RU" sz="4000" b="1" i="1" dirty="0" err="1">
                <a:solidFill>
                  <a:srgbClr val="000000"/>
                </a:solidFill>
              </a:rPr>
              <a:t>Поки</a:t>
            </a:r>
            <a:r>
              <a:rPr lang="ru-RU" sz="4000" b="1" i="1" dirty="0">
                <a:solidFill>
                  <a:srgbClr val="000000"/>
                </a:solidFill>
              </a:rPr>
              <a:t> </a:t>
            </a:r>
            <a:r>
              <a:rPr lang="ru-RU" sz="4000" b="1" i="1" dirty="0" err="1">
                <a:solidFill>
                  <a:srgbClr val="000000"/>
                </a:solidFill>
              </a:rPr>
              <a:t>його</a:t>
            </a:r>
            <a:r>
              <a:rPr lang="ru-RU" sz="4000" b="1" i="1" dirty="0">
                <a:solidFill>
                  <a:srgbClr val="000000"/>
                </a:solidFill>
              </a:rPr>
              <a:t> </a:t>
            </a:r>
            <a:r>
              <a:rPr lang="ru-RU" sz="4000" b="1" i="1" dirty="0" err="1">
                <a:solidFill>
                  <a:srgbClr val="000000"/>
                </a:solidFill>
              </a:rPr>
              <a:t>бачить</a:t>
            </a:r>
            <a:r>
              <a:rPr lang="ru-RU" sz="4000" b="1" i="1" dirty="0">
                <a:solidFill>
                  <a:srgbClr val="000000"/>
                </a:solidFill>
              </a:rPr>
              <a:t>… </a:t>
            </a:r>
            <a:endParaRPr lang="ru-RU" sz="4000" b="1" i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4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532856-3A80-4C24-A08B-4FF993D101C9}"/>
              </a:ext>
            </a:extLst>
          </p:cNvPr>
          <p:cNvSpPr txBox="1"/>
          <p:nvPr/>
        </p:nvSpPr>
        <p:spPr>
          <a:xfrm>
            <a:off x="256395" y="501254"/>
            <a:ext cx="2840766" cy="52841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sz="2000" b="1" dirty="0"/>
              <a:t>Ой летіла стріла</a:t>
            </a:r>
            <a:br>
              <a:rPr lang="uk-UA" sz="2000" b="1" dirty="0"/>
            </a:br>
            <a:r>
              <a:rPr lang="uk-UA" sz="2000" b="1" dirty="0"/>
              <a:t>З-за синього моря</a:t>
            </a:r>
            <a:br>
              <a:rPr lang="uk-UA" sz="2000" b="1" dirty="0"/>
            </a:br>
            <a:r>
              <a:rPr lang="uk-UA" sz="2000" b="1" dirty="0"/>
              <a:t>— Ой де ж вона впала?</a:t>
            </a:r>
            <a:br>
              <a:rPr lang="uk-UA" sz="2000" b="1" dirty="0"/>
            </a:br>
            <a:r>
              <a:rPr lang="uk-UA" sz="2000" b="1" dirty="0"/>
              <a:t>— На вдовинім полі.</a:t>
            </a:r>
            <a:endParaRPr lang="uk-UA" sz="2000" b="1" dirty="0">
              <a:cs typeface="Calibri"/>
            </a:endParaRPr>
          </a:p>
          <a:p>
            <a:r>
              <a:rPr lang="uk-UA" sz="2000" b="1" dirty="0"/>
              <a:t>— Кого ж вона вбила?</a:t>
            </a:r>
            <a:br>
              <a:rPr lang="uk-UA" sz="2000" b="1" dirty="0"/>
            </a:br>
            <a:r>
              <a:rPr lang="uk-UA" sz="2000" b="1" dirty="0"/>
              <a:t>— Вдовиного сина.</a:t>
            </a:r>
            <a:br>
              <a:rPr lang="uk-UA" sz="2000" b="1" dirty="0"/>
            </a:br>
            <a:r>
              <a:rPr lang="uk-UA" sz="2000" b="1" dirty="0"/>
              <a:t>Немає нікого</a:t>
            </a:r>
            <a:br>
              <a:rPr lang="uk-UA" sz="2000" b="1" dirty="0"/>
            </a:br>
            <a:r>
              <a:rPr lang="uk-UA" sz="2000" b="1" dirty="0"/>
              <a:t>Плакати по ньому.</a:t>
            </a:r>
            <a:endParaRPr lang="uk-UA" sz="2000" b="1" dirty="0">
              <a:cs typeface="Calibri"/>
            </a:endParaRPr>
          </a:p>
          <a:p>
            <a:r>
              <a:rPr lang="uk-UA" sz="2000" b="1" dirty="0">
                <a:ea typeface="+mn-lt"/>
                <a:cs typeface="+mn-lt"/>
              </a:rPr>
              <a:t>Летять три зозуленьки,</a:t>
            </a:r>
            <a:endParaRPr lang="uk-UA" sz="2000" b="1" dirty="0">
              <a:cs typeface="Calibri"/>
            </a:endParaRPr>
          </a:p>
          <a:p>
            <a:r>
              <a:rPr lang="uk-UA" sz="2000" b="1" dirty="0">
                <a:ea typeface="+mn-lt"/>
                <a:cs typeface="+mn-lt"/>
              </a:rPr>
              <a:t>І всі три рябенькі:</a:t>
            </a:r>
            <a:endParaRPr lang="uk-UA" sz="2000" b="1" dirty="0">
              <a:cs typeface="Calibri"/>
            </a:endParaRPr>
          </a:p>
          <a:p>
            <a:r>
              <a:rPr lang="uk-UA" sz="2000" b="1" dirty="0">
                <a:ea typeface="+mn-lt"/>
                <a:cs typeface="+mn-lt"/>
              </a:rPr>
              <a:t>Одна прилетіла,</a:t>
            </a:r>
            <a:endParaRPr lang="uk-UA" sz="2000" b="1" dirty="0">
              <a:cs typeface="Calibri"/>
            </a:endParaRPr>
          </a:p>
          <a:p>
            <a:r>
              <a:rPr lang="uk-UA" sz="2000" b="1" dirty="0">
                <a:ea typeface="+mn-lt"/>
                <a:cs typeface="+mn-lt"/>
              </a:rPr>
              <a:t>В головоньках сіла;</a:t>
            </a:r>
            <a:endParaRPr lang="uk-UA" sz="2000" b="1" dirty="0">
              <a:cs typeface="Calibri"/>
            </a:endParaRPr>
          </a:p>
          <a:p>
            <a:r>
              <a:rPr lang="uk-UA" sz="2000" b="1" dirty="0">
                <a:ea typeface="+mn-lt"/>
                <a:cs typeface="+mn-lt"/>
              </a:rPr>
              <a:t>Друга прилетіла,</a:t>
            </a:r>
            <a:endParaRPr lang="uk-UA" sz="2000" b="1" dirty="0">
              <a:cs typeface="Calibri"/>
            </a:endParaRPr>
          </a:p>
          <a:p>
            <a:r>
              <a:rPr lang="uk-UA" sz="2000" b="1" dirty="0">
                <a:ea typeface="+mn-lt"/>
                <a:cs typeface="+mn-lt"/>
              </a:rPr>
              <a:t>Край серденька сіла;</a:t>
            </a:r>
            <a:endParaRPr lang="uk-UA" sz="2000" b="1" dirty="0">
              <a:cs typeface="Calibri"/>
            </a:endParaRPr>
          </a:p>
          <a:p>
            <a:r>
              <a:rPr lang="uk-UA" sz="2000" b="1" dirty="0">
                <a:ea typeface="+mn-lt"/>
                <a:cs typeface="+mn-lt"/>
              </a:rPr>
              <a:t>Третя прилетіла</a:t>
            </a:r>
            <a:endParaRPr lang="uk-UA" sz="2000" b="1" dirty="0">
              <a:cs typeface="Calibri"/>
            </a:endParaRPr>
          </a:p>
          <a:p>
            <a:r>
              <a:rPr lang="uk-UA" sz="2000" b="1" dirty="0">
                <a:ea typeface="+mn-lt"/>
                <a:cs typeface="+mn-lt"/>
              </a:rPr>
              <a:t>Та в ніженьках сіла.</a:t>
            </a:r>
            <a:endParaRPr lang="uk-UA" sz="2000" b="1" dirty="0">
              <a:cs typeface="Calibri"/>
            </a:endParaRPr>
          </a:p>
          <a:p>
            <a:r>
              <a:rPr lang="uk-UA" sz="2000" b="1" dirty="0">
                <a:ea typeface="+mn-lt"/>
                <a:cs typeface="+mn-lt"/>
              </a:rPr>
              <a:t>Що в головках сіла —</a:t>
            </a:r>
            <a:endParaRPr lang="uk-UA" sz="2000" b="1" dirty="0">
              <a:cs typeface="Calibri" panose="020F0502020204030204"/>
            </a:endParaRP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F5341030-D64A-4C4D-B0C1-2A42F7BE06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62313" y="501254"/>
            <a:ext cx="3138487" cy="48736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>
                <a:cs typeface="Calibri"/>
              </a:rPr>
              <a:t>То матінка рідна;</a:t>
            </a:r>
            <a:endParaRPr lang="en-US" sz="20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>
                <a:cs typeface="Calibri"/>
              </a:rPr>
              <a:t>Сіла край серденька —</a:t>
            </a:r>
            <a:endParaRPr lang="en-US" sz="20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>
                <a:cs typeface="Calibri"/>
              </a:rPr>
              <a:t>То його миленька;</a:t>
            </a:r>
            <a:endParaRPr lang="uk-UA" sz="20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>
                <a:cs typeface="Calibri"/>
              </a:rPr>
              <a:t>А в ніженьках сіла —</a:t>
            </a:r>
            <a:endParaRPr lang="uk-UA" sz="20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>
                <a:cs typeface="Calibri"/>
              </a:rPr>
              <a:t>То його сестриця.</a:t>
            </a:r>
            <a:endParaRPr lang="uk-UA" sz="20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>
                <a:cs typeface="Calibri"/>
              </a:rPr>
              <a:t>Де матінка плаче,</a:t>
            </a:r>
            <a:endParaRPr lang="uk-UA" sz="20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>
                <a:cs typeface="Calibri"/>
              </a:rPr>
              <a:t>Там Дунай розлився;</a:t>
            </a:r>
            <a:endParaRPr lang="uk-UA" sz="20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>
                <a:cs typeface="Calibri"/>
              </a:rPr>
              <a:t>Де плаче сестриця,</a:t>
            </a:r>
            <a:endParaRPr lang="uk-UA" sz="20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>
                <a:cs typeface="Calibri"/>
              </a:rPr>
              <a:t>Там слізок криниця;</a:t>
            </a:r>
            <a:endParaRPr lang="uk-UA" sz="2000" b="1" dirty="0">
              <a:ea typeface="+mn-lt"/>
              <a:cs typeface="+mn-lt"/>
            </a:endParaRPr>
          </a:p>
          <a:p>
            <a:endParaRPr lang="uk-UA" dirty="0">
              <a:ea typeface="+mn-lt"/>
              <a:cs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90488" y="588779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/>
            <a:r>
              <a:rPr lang="uk-UA" sz="2000" b="1" dirty="0">
                <a:solidFill>
                  <a:prstClr val="black"/>
                </a:solidFill>
                <a:cs typeface="Calibri"/>
              </a:rPr>
              <a:t>Де плаче миленька,</a:t>
            </a:r>
            <a:endParaRPr lang="uk-UA" sz="2000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sz="2000" b="1" dirty="0">
                <a:solidFill>
                  <a:prstClr val="black"/>
                </a:solidFill>
                <a:cs typeface="Calibri"/>
              </a:rPr>
              <a:t>Там земля сухенька.</a:t>
            </a:r>
            <a:endParaRPr lang="uk-UA" sz="2000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sz="2000" b="1" dirty="0">
                <a:solidFill>
                  <a:prstClr val="black"/>
                </a:solidFill>
                <a:cs typeface="Calibri"/>
              </a:rPr>
              <a:t>Ой матінка плаче,</a:t>
            </a:r>
            <a:endParaRPr lang="uk-UA" sz="2000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sz="2000" b="1" dirty="0">
                <a:solidFill>
                  <a:prstClr val="black"/>
                </a:solidFill>
                <a:cs typeface="Calibri"/>
              </a:rPr>
              <a:t>Поки жити буде;</a:t>
            </a:r>
            <a:endParaRPr lang="uk-UA" sz="2000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sz="2000" b="1" dirty="0">
                <a:solidFill>
                  <a:prstClr val="black"/>
                </a:solidFill>
                <a:cs typeface="Calibri"/>
              </a:rPr>
              <a:t>А сестриця плаче,</a:t>
            </a:r>
            <a:endParaRPr lang="uk-UA" sz="2000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sz="2000" b="1" dirty="0">
                <a:solidFill>
                  <a:prstClr val="black"/>
                </a:solidFill>
                <a:cs typeface="Calibri"/>
              </a:rPr>
              <a:t>Поки не </a:t>
            </a:r>
            <a:r>
              <a:rPr lang="uk-UA" sz="2000" b="1" dirty="0" err="1">
                <a:solidFill>
                  <a:prstClr val="black"/>
                </a:solidFill>
                <a:cs typeface="Calibri"/>
              </a:rPr>
              <a:t>забуде</a:t>
            </a:r>
            <a:r>
              <a:rPr lang="uk-UA" sz="2000" b="1" dirty="0">
                <a:solidFill>
                  <a:prstClr val="black"/>
                </a:solidFill>
                <a:cs typeface="Calibri"/>
              </a:rPr>
              <a:t>;</a:t>
            </a:r>
            <a:endParaRPr lang="uk-UA" sz="2000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sz="2000" b="1" dirty="0">
                <a:solidFill>
                  <a:prstClr val="black"/>
                </a:solidFill>
                <a:cs typeface="Calibri"/>
              </a:rPr>
              <a:t>А миленька плаче,</a:t>
            </a:r>
            <a:endParaRPr lang="uk-UA" sz="2000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lvl="0" defTabSz="914400"/>
            <a:r>
              <a:rPr lang="uk-UA" sz="2000" b="1" dirty="0">
                <a:solidFill>
                  <a:prstClr val="black"/>
                </a:solidFill>
                <a:cs typeface="Calibri"/>
              </a:rPr>
              <a:t>Поки його бачить...</a:t>
            </a:r>
            <a:endParaRPr lang="uk-UA" sz="2000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8224" y="3414917"/>
            <a:ext cx="4503420" cy="307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9C9AD9-A506-48FC-8ED0-2A6D54D0D143}"/>
              </a:ext>
            </a:extLst>
          </p:cNvPr>
          <p:cNvSpPr txBox="1"/>
          <p:nvPr/>
        </p:nvSpPr>
        <p:spPr>
          <a:xfrm>
            <a:off x="1838632" y="253769"/>
            <a:ext cx="6098359" cy="6059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«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ВІЮТЬ ВІТРИ, ВІЮТЬ БУЙНІ</a:t>
            </a: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»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799" y="1061231"/>
            <a:ext cx="872121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Автор: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Маруся </a:t>
            </a:r>
            <a:r>
              <a:rPr kumimoji="0" lang="ru-RU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Чурай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Жанр: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лірична </a:t>
            </a:r>
            <a:r>
              <a:rPr kumimoji="0" lang="ru-RU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пісня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Тема: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 </a:t>
            </a:r>
            <a:r>
              <a:rPr kumimoji="0" lang="ru-RU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відтворення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страждань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дівчини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за </a:t>
            </a:r>
            <a:r>
              <a:rPr kumimoji="0" lang="ru-RU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своїм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милим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Ідея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: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 </a:t>
            </a:r>
            <a:r>
              <a:rPr kumimoji="0" lang="ru-RU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возвеличення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щирого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почуття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кохання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Основна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думка: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 </a:t>
            </a: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«</a:t>
            </a:r>
            <a:r>
              <a:rPr kumimoji="0" lang="ru-RU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Хто</a:t>
            </a: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щасливий</a:t>
            </a: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був</a:t>
            </a: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часочок</a:t>
            </a: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про смерть не </a:t>
            </a:r>
            <a:r>
              <a:rPr kumimoji="0" lang="ru-RU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забуде</a:t>
            </a: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». </a:t>
            </a:r>
            <a:endParaRPr kumimoji="0" lang="en-US" sz="40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6942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0352" y="1085463"/>
            <a:ext cx="86622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</a:rPr>
              <a:t>Експозиція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4000" b="1" dirty="0">
                <a:solidFill>
                  <a:srgbClr val="000000"/>
                </a:solidFill>
              </a:rPr>
              <a:t> </a:t>
            </a:r>
            <a:r>
              <a:rPr lang="ru-RU" sz="4000" b="1" dirty="0" err="1">
                <a:solidFill>
                  <a:srgbClr val="000000"/>
                </a:solidFill>
              </a:rPr>
              <a:t>діалог</a:t>
            </a:r>
            <a:r>
              <a:rPr lang="ru-RU" sz="4000" b="1" dirty="0">
                <a:solidFill>
                  <a:srgbClr val="000000"/>
                </a:solidFill>
              </a:rPr>
              <a:t> про причину </a:t>
            </a:r>
            <a:r>
              <a:rPr lang="ru-RU" sz="4000" b="1" dirty="0" err="1">
                <a:solidFill>
                  <a:srgbClr val="000000"/>
                </a:solidFill>
              </a:rPr>
              <a:t>смерті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вдовиного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сина</a:t>
            </a:r>
            <a:r>
              <a:rPr lang="ru-RU" sz="4000" b="1" dirty="0">
                <a:solidFill>
                  <a:srgbClr val="000000"/>
                </a:solidFill>
              </a:rPr>
              <a:t>. </a:t>
            </a:r>
            <a:endParaRPr lang="ru-RU" sz="4000" b="1" dirty="0" smtClean="0">
              <a:solidFill>
                <a:srgbClr val="000000"/>
              </a:solidFill>
            </a:endParaRPr>
          </a:p>
          <a:p>
            <a:pPr fontAlgn="base"/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</a:rPr>
              <a:t>Зав’язка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4000" b="1" dirty="0">
                <a:solidFill>
                  <a:srgbClr val="000000"/>
                </a:solidFill>
              </a:rPr>
              <a:t> </a:t>
            </a:r>
            <a:r>
              <a:rPr lang="ru-RU" sz="4000" b="1" dirty="0" err="1">
                <a:solidFill>
                  <a:srgbClr val="000000"/>
                </a:solidFill>
              </a:rPr>
              <a:t>приліт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трьох</a:t>
            </a:r>
            <a:r>
              <a:rPr lang="ru-RU" sz="4000" b="1" dirty="0">
                <a:solidFill>
                  <a:srgbClr val="000000"/>
                </a:solidFill>
              </a:rPr>
              <a:t> рябеньких зозуль. </a:t>
            </a:r>
            <a:endParaRPr lang="ru-RU" sz="4000" b="1" dirty="0" smtClean="0">
              <a:solidFill>
                <a:srgbClr val="000000"/>
              </a:solidFill>
            </a:endParaRPr>
          </a:p>
          <a:p>
            <a:pPr fontAlgn="base"/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</a:rPr>
              <a:t>Кульмінація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4000" b="1" dirty="0">
                <a:solidFill>
                  <a:srgbClr val="000000"/>
                </a:solidFill>
              </a:rPr>
              <a:t> </a:t>
            </a:r>
            <a:r>
              <a:rPr lang="ru-RU" sz="4000" b="1" dirty="0" err="1">
                <a:solidFill>
                  <a:srgbClr val="000000"/>
                </a:solidFill>
              </a:rPr>
              <a:t>оплакування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матері</a:t>
            </a:r>
            <a:r>
              <a:rPr lang="ru-RU" sz="4000" b="1" dirty="0">
                <a:solidFill>
                  <a:srgbClr val="000000"/>
                </a:solidFill>
              </a:rPr>
              <a:t>, </a:t>
            </a:r>
            <a:r>
              <a:rPr lang="ru-RU" sz="4000" b="1" dirty="0" err="1">
                <a:solidFill>
                  <a:srgbClr val="000000"/>
                </a:solidFill>
              </a:rPr>
              <a:t>сестри</a:t>
            </a:r>
            <a:r>
              <a:rPr lang="ru-RU" sz="4000" b="1" dirty="0">
                <a:solidFill>
                  <a:srgbClr val="000000"/>
                </a:solidFill>
              </a:rPr>
              <a:t>, </a:t>
            </a:r>
            <a:r>
              <a:rPr lang="ru-RU" sz="4000" b="1" dirty="0" err="1">
                <a:solidFill>
                  <a:srgbClr val="000000"/>
                </a:solidFill>
              </a:rPr>
              <a:t>миленької</a:t>
            </a:r>
            <a:r>
              <a:rPr lang="ru-RU" sz="4000" b="1" dirty="0">
                <a:solidFill>
                  <a:srgbClr val="000000"/>
                </a:solidFill>
              </a:rPr>
              <a:t>, смерть героя.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Розв’язка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4000" b="1" dirty="0">
                <a:solidFill>
                  <a:srgbClr val="000000"/>
                </a:solidFill>
              </a:rPr>
              <a:t> смерть </a:t>
            </a:r>
            <a:r>
              <a:rPr lang="ru-RU" sz="4000" b="1" dirty="0" err="1">
                <a:solidFill>
                  <a:srgbClr val="000000"/>
                </a:solidFill>
              </a:rPr>
              <a:t>рідної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людини</a:t>
            </a:r>
            <a:r>
              <a:rPr lang="ru-RU" sz="4000" b="1" dirty="0">
                <a:solidFill>
                  <a:srgbClr val="000000"/>
                </a:solidFill>
              </a:rPr>
              <a:t> — </a:t>
            </a:r>
            <a:r>
              <a:rPr lang="ru-RU" sz="4000" b="1" dirty="0" err="1">
                <a:solidFill>
                  <a:srgbClr val="000000"/>
                </a:solidFill>
              </a:rPr>
              <a:t>одвічна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пам’ять</a:t>
            </a:r>
            <a:r>
              <a:rPr lang="ru-RU" sz="4000" b="1" dirty="0">
                <a:solidFill>
                  <a:srgbClr val="000000"/>
                </a:solidFill>
              </a:rPr>
              <a:t> про </a:t>
            </a:r>
            <a:r>
              <a:rPr lang="ru-RU" sz="4000" b="1" dirty="0" err="1">
                <a:solidFill>
                  <a:srgbClr val="000000"/>
                </a:solidFill>
              </a:rPr>
              <a:t>неї</a:t>
            </a:r>
            <a:r>
              <a:rPr lang="ru-RU" sz="4000" b="1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97127" y="377577"/>
            <a:ext cx="29474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>
                <a:solidFill>
                  <a:srgbClr val="ED7D31">
                    <a:lumMod val="50000"/>
                  </a:srgbClr>
                </a:solidFill>
              </a:rPr>
              <a:t>Композиція</a:t>
            </a:r>
            <a:r>
              <a:rPr lang="ru-RU" sz="4000" b="1" dirty="0">
                <a:solidFill>
                  <a:srgbClr val="ED7D31">
                    <a:lumMod val="50000"/>
                  </a:srgbClr>
                </a:solidFill>
              </a:rPr>
              <a:t> 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01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52" y="1271016"/>
            <a:ext cx="4194795" cy="32835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64733" y="2086762"/>
            <a:ext cx="20697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ТЕСТ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92808" y="4657256"/>
            <a:ext cx="6382512" cy="9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ru-RU" sz="2800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з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вибором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однієї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правильної</a:t>
            </a:r>
            <a:endParaRPr lang="ru-RU" sz="28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ru-RU" sz="2800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272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64B5FC-FB7B-4F60-AB86-7ECA602F8C75}"/>
              </a:ext>
            </a:extLst>
          </p:cNvPr>
          <p:cNvSpPr txBox="1"/>
          <p:nvPr/>
        </p:nvSpPr>
        <p:spPr>
          <a:xfrm>
            <a:off x="1078623" y="594360"/>
            <a:ext cx="7571305" cy="2893165"/>
          </a:xfrm>
          <a:prstGeom prst="rect">
            <a:avLst/>
          </a:prstGeom>
          <a:noFill/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 Д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найдавніших фольклорних творів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належать</a:t>
            </a:r>
            <a:endParaRPr lang="uk-UA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календарно-обрядові пісні</a:t>
            </a:r>
          </a:p>
          <a:p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балади</a:t>
            </a:r>
          </a:p>
          <a:p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історичні пісні</a:t>
            </a:r>
            <a:endParaRPr lang="uk-UA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соціально-побутові пісні</a:t>
            </a:r>
            <a:endParaRPr lang="uk-UA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думи</a:t>
            </a:r>
            <a:endParaRPr lang="uk-UA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526069"/>
              </a:solidFill>
              <a:latin typeface="Roboto"/>
            </a:endParaRPr>
          </a:p>
          <a:p>
            <a:endParaRPr lang="en-US" sz="1013" dirty="0">
              <a:solidFill>
                <a:srgbClr val="526069"/>
              </a:solidFill>
              <a:latin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B5D81-B5D0-4457-BF15-0DAD84DB31FB}"/>
              </a:ext>
            </a:extLst>
          </p:cNvPr>
          <p:cNvSpPr txBox="1"/>
          <p:nvPr/>
        </p:nvSpPr>
        <p:spPr>
          <a:xfrm>
            <a:off x="969264" y="2889504"/>
            <a:ext cx="8028432" cy="34547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300"/>
              </a:spcAft>
            </a:pP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 Незвичайність і загадковість подій, трагічність у розв'язанні конфлікту, похмурий колорит,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діалог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b="1" dirty="0">
                <a:solidFill>
                  <a:srgbClr val="AA2B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метаморфози,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фантастичні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 - це жанрові ознаки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endParaRPr lang="uk-UA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календарно-обрядової пісні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думи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соціально-побутової пісні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історичної пісні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балади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7117738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F13212-7792-4BF9-83D9-C6554FCB916C}"/>
              </a:ext>
            </a:extLst>
          </p:cNvPr>
          <p:cNvSpPr txBox="1"/>
          <p:nvPr/>
        </p:nvSpPr>
        <p:spPr>
          <a:xfrm>
            <a:off x="999095" y="1001184"/>
            <a:ext cx="7486537" cy="44114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500"/>
              </a:spcAft>
            </a:pP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Дума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фольклорний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жанр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ознаки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>
              <a:spcAft>
                <a:spcPts val="50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речитативом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ліро-епічний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твір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героїчного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змісту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>
              <a:spcAft>
                <a:spcPts val="50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ліричний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твір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тексту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казкових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обряду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діалогічна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драматизм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>
              <a:spcAft>
                <a:spcPts val="500"/>
              </a:spcAft>
            </a:pP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супровід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кобзи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ліри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фантастичних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розповідь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першої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речитативом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епічний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твір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5787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0813D6-1D8A-4750-B870-FDC1FC6FBE1D}"/>
              </a:ext>
            </a:extLst>
          </p:cNvPr>
          <p:cNvSpPr txBox="1"/>
          <p:nvPr/>
        </p:nvSpPr>
        <p:spPr>
          <a:xfrm>
            <a:off x="1087547" y="764294"/>
            <a:ext cx="8622889" cy="23467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300"/>
              </a:spcAft>
            </a:pP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Укажіть назву початкової частини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народної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думи</a:t>
            </a:r>
            <a:endParaRPr lang="uk-UA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зав’язка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славослів’я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зачин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заспів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заплачка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пролог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експозиція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5839" y="3495171"/>
            <a:ext cx="74924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Марусі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Чурай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приписують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авторство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народної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пісні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«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той то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хміль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«Зажурилась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«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Засвіт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встали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козаченьки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«Ой Морозе, Морозенку»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«Ой весна, весна — днем красна»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0577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968D1532-9410-4ACA-BE29-1307B31B72F7}"/>
              </a:ext>
            </a:extLst>
          </p:cNvPr>
          <p:cNvSpPr txBox="1"/>
          <p:nvPr/>
        </p:nvSpPr>
        <p:spPr>
          <a:xfrm>
            <a:off x="962480" y="719447"/>
            <a:ext cx="7916344" cy="19774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Провідний мотив пісні «Віють вітри, віють буйні»​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проводи сина в похід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помста через зраду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захист рідної землі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туга за коханим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728DCC-7574-484C-A341-632747B3CD6B}"/>
              </a:ext>
            </a:extLst>
          </p:cNvPr>
          <p:cNvSpPr txBox="1"/>
          <p:nvPr/>
        </p:nvSpPr>
        <p:spPr>
          <a:xfrm>
            <a:off x="962479" y="2696911"/>
            <a:ext cx="7395136" cy="37343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500"/>
              </a:spcAft>
            </a:pP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У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ривок з пісні «</a:t>
            </a:r>
            <a:r>
              <a:rPr lang="uk-UA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Засвіт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встали козаченьки» подано в рядку​</a:t>
            </a:r>
          </a:p>
          <a:p>
            <a:pPr>
              <a:spcAft>
                <a:spcPts val="500"/>
              </a:spcAft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uk-UA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Єсть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 люди, що і моїй Завидують долі...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>
              <a:spcAft>
                <a:spcPts val="500"/>
              </a:spcAft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неділю рано зілля копала, А у понеділок переполоскала...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Ця дівчина не просто так, Маруся. Це — голос наш.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— пісня. Це — душа.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Прийми ж мою Марусеньку, Як рідну дитину.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5496003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A8F16F-75AB-4126-9722-034E174ABF54}"/>
              </a:ext>
            </a:extLst>
          </p:cNvPr>
          <p:cNvSpPr txBox="1"/>
          <p:nvPr/>
        </p:nvSpPr>
        <p:spPr>
          <a:xfrm>
            <a:off x="1198455" y="620998"/>
            <a:ext cx="719573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У думі «Маруся Богуславка» згадується свято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​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Водохреще ​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Великдень ​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Трійця ​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Різдво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758210-FBBD-4DF7-BE2E-5ADCFF560C1A}"/>
              </a:ext>
            </a:extLst>
          </p:cNvPr>
          <p:cNvSpPr txBox="1"/>
          <p:nvPr/>
        </p:nvSpPr>
        <p:spPr>
          <a:xfrm>
            <a:off x="1198455" y="2453797"/>
            <a:ext cx="8178052" cy="35445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уривку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наявний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засіб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​</a:t>
            </a:r>
          </a:p>
          <a:p>
            <a:pPr marL="274320">
              <a:spcBef>
                <a:spcPts val="500"/>
              </a:spcBef>
            </a:pP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uk-UA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Засвіт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встали козаченьки 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marL="274320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похід з полуночі, 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marL="274320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Заплакала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Марусенька 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marL="274320">
              <a:spcAft>
                <a:spcPts val="500"/>
              </a:spcAft>
            </a:pP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Свої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ясні очі. 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персоніфікація ​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порівняння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гіпербола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епітет</a:t>
            </a:r>
          </a:p>
        </p:txBody>
      </p:sp>
    </p:spTree>
    <p:extLst>
      <p:ext uri="{BB962C8B-B14F-4D97-AF65-F5344CB8AC3E}">
        <p14:creationId xmlns:p14="http://schemas.microsoft.com/office/powerpoint/2010/main" val="17955002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F96064-C7BC-4531-A273-6D40DB462724}"/>
              </a:ext>
            </a:extLst>
          </p:cNvPr>
          <p:cNvSpPr txBox="1"/>
          <p:nvPr/>
        </p:nvSpPr>
        <p:spPr>
          <a:xfrm>
            <a:off x="1092669" y="521743"/>
            <a:ext cx="8597060" cy="36086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500"/>
              </a:spcBef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Прочитайте рядки.</a:t>
            </a:r>
          </a:p>
          <a:p>
            <a:pPr marL="180000">
              <a:spcBef>
                <a:spcPts val="500"/>
              </a:spcBef>
              <a:spcAft>
                <a:spcPts val="500"/>
              </a:spcAft>
            </a:pP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Чи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той то хміль,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b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Що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 тичин в`ється?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b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Ой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той то Хмельницький,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b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Що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ляхами б`ється.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уривку використано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анафору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персоніфікацію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метонімію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паралелізм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оксиморон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2669" y="3976210"/>
            <a:ext cx="5480988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</a:t>
            </a:r>
            <a:r>
              <a:rPr lang="uk-UA" sz="2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uk-UA" sz="2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uk-UA" sz="2400" b="1" dirty="0" err="1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Савур</a:t>
            </a:r>
            <a:r>
              <a:rPr lang="uk-UA" sz="2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-могилу згадано у творі</a:t>
            </a: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«Ой летіла стріла»</a:t>
            </a: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 «Чи не той то Хміль»</a:t>
            </a: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«Дума про Марусю Богуславку»</a:t>
            </a: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 «Віють вітри, віють буйні»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 «Ой Морозе, Морозенку»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7979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486DD6-DEDF-445C-95B9-CD015570FEEF}"/>
              </a:ext>
            </a:extLst>
          </p:cNvPr>
          <p:cNvSpPr txBox="1"/>
          <p:nvPr/>
        </p:nvSpPr>
        <p:spPr>
          <a:xfrm>
            <a:off x="1296553" y="665029"/>
            <a:ext cx="7042776" cy="35511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Чорному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морі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uk-UA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камені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біленькому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uk-UA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</a:t>
            </a: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стояла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темниця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кам′яная</a:t>
            </a: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r>
              <a:rPr lang="uk-UA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4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твору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  </a:t>
            </a:r>
            <a:r>
              <a:rPr lang="uk-UA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en-US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той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Хміль</a:t>
            </a:r>
            <a:r>
              <a:rPr lang="uk-UA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4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</a:t>
            </a:r>
            <a:r>
              <a:rPr lang="uk-UA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</a:t>
            </a:r>
            <a:r>
              <a:rPr lang="en-US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Морозе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Морозенку</a:t>
            </a:r>
            <a:r>
              <a:rPr lang="uk-UA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4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en-US" sz="2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</a:t>
            </a:r>
            <a:r>
              <a:rPr lang="en-US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летіла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стріла</a:t>
            </a:r>
            <a:r>
              <a:rPr lang="uk-UA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4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uk-UA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Дума</a:t>
            </a:r>
            <a:r>
              <a:rPr lang="en-US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Марусю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Богуславку</a:t>
            </a:r>
            <a:r>
              <a:rPr lang="uk-UA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4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13" dirty="0">
              <a:solidFill>
                <a:srgbClr val="333333"/>
              </a:solidFill>
              <a:latin typeface="Roboto"/>
            </a:endParaRPr>
          </a:p>
          <a:p>
            <a:endParaRPr lang="en-US" sz="1013" dirty="0">
              <a:solidFill>
                <a:srgbClr val="333333"/>
              </a:solidFill>
              <a:latin typeface="Roboto"/>
            </a:endParaRPr>
          </a:p>
          <a:p>
            <a:endParaRPr lang="en-US" sz="1013" dirty="0">
              <a:solidFill>
                <a:srgbClr val="333333"/>
              </a:solidFill>
              <a:latin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415A93-6F08-4C07-A342-6353F1A8F854}"/>
              </a:ext>
            </a:extLst>
          </p:cNvPr>
          <p:cNvSpPr txBox="1"/>
          <p:nvPr/>
        </p:nvSpPr>
        <p:spPr>
          <a:xfrm>
            <a:off x="1186745" y="3819157"/>
            <a:ext cx="8417797" cy="26988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Перед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походом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просить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матусеньку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згадувати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лихим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словом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молитися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Богу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прийняти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Марусеньку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рідну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дитину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набрати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рідної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хустинку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благословити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швидке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повернення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33C44-7B90-4114-BB08-2A5BC5BE5004}"/>
              </a:ext>
            </a:extLst>
          </p:cNvPr>
          <p:cNvSpPr txBox="1"/>
          <p:nvPr/>
        </p:nvSpPr>
        <p:spPr>
          <a:xfrm>
            <a:off x="5279231" y="1682353"/>
            <a:ext cx="1543050" cy="19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sz="900" i="1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986738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5CD426-40F8-44A4-AA31-1011E309D2A4}"/>
              </a:ext>
            </a:extLst>
          </p:cNvPr>
          <p:cNvSpPr txBox="1"/>
          <p:nvPr/>
        </p:nvSpPr>
        <p:spPr>
          <a:xfrm>
            <a:off x="841248" y="572049"/>
            <a:ext cx="7744967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Уривок з твору «Ой летіла стріла» подано в рядку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 мені, очі, вік вкоротили,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Де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 ви навчились зводить людей?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вже ж твій син оженився,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Узяв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собі паняночку,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чистім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полі земляночку.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матінка плаче,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Там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Дунай розлився.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93785" y="3727234"/>
            <a:ext cx="7281536" cy="2346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згадуватимуть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Морозенка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?​</a:t>
            </a:r>
            <a:endParaRPr lang="uk-UA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доброту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щирість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безстрашність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відповідальність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доручену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справу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думи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пісні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честь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прагнення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допомогти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бідним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.​</a:t>
            </a:r>
          </a:p>
        </p:txBody>
      </p:sp>
    </p:spTree>
    <p:extLst>
      <p:ext uri="{BB962C8B-B14F-4D97-AF65-F5344CB8AC3E}">
        <p14:creationId xmlns:p14="http://schemas.microsoft.com/office/powerpoint/2010/main" val="20804285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953" y="432470"/>
            <a:ext cx="2560542" cy="3420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814" y="3852622"/>
            <a:ext cx="2072820" cy="1146147"/>
          </a:xfrm>
          <a:prstGeom prst="rect">
            <a:avLst/>
          </a:prstGeom>
        </p:spPr>
      </p:pic>
      <p:sp>
        <p:nvSpPr>
          <p:cNvPr id="4" name="Місце для вмісту 4">
            <a:extLst>
              <a:ext uri="{FF2B5EF4-FFF2-40B4-BE49-F238E27FC236}">
                <a16:creationId xmlns:a16="http://schemas.microsoft.com/office/drawing/2014/main" id="{BE51276A-C150-4BF2-B26C-1C395E9B5752}"/>
              </a:ext>
            </a:extLst>
          </p:cNvPr>
          <p:cNvSpPr txBox="1">
            <a:spLocks/>
          </p:cNvSpPr>
          <p:nvPr/>
        </p:nvSpPr>
        <p:spPr>
          <a:xfrm>
            <a:off x="279642" y="106226"/>
            <a:ext cx="2964224" cy="5073439"/>
          </a:xfrm>
          <a:prstGeom prst="rect">
            <a:avLst/>
          </a:prstGeom>
        </p:spPr>
        <p:txBody>
          <a:bodyPr vert="horz" lIns="0" tIns="25718" rIns="0" bIns="25718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Віють вітри, віють буйні,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Аж дерева гнуться;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Ой як болить моє серце,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А сльози не ллються.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uk-UA" sz="1800" b="1" smtClean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cs typeface="Calibri"/>
              </a:rPr>
              <a:t>Трачу літа в лютім горі </a:t>
            </a:r>
            <a:endParaRPr lang="uk-UA" sz="1800" b="1" smtClean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cs typeface="Calibri"/>
              </a:rPr>
              <a:t>І кінця не бачу, </a:t>
            </a:r>
            <a:endParaRPr lang="uk-UA" sz="1800" b="1" smtClean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cs typeface="Calibri"/>
              </a:rPr>
              <a:t>Тільки мені легше стане, </a:t>
            </a:r>
            <a:endParaRPr lang="uk-UA" sz="1800" b="1" smtClean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cs typeface="Calibri"/>
              </a:rPr>
              <a:t>Як трошки поплачу! </a:t>
            </a:r>
            <a:endParaRPr lang="uk-UA" sz="1800" b="1" smtClean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uk-UA" sz="1800" b="1" smtClean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cs typeface="Calibri"/>
              </a:rPr>
              <a:t>Не поможуть сльози щастю, </a:t>
            </a:r>
            <a:endParaRPr lang="uk-UA" sz="1800" b="1" smtClean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cs typeface="Calibri"/>
              </a:rPr>
              <a:t>Серцю легше буде, </a:t>
            </a:r>
            <a:endParaRPr lang="uk-UA" sz="1800" b="1" smtClean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cs typeface="Calibri"/>
              </a:rPr>
              <a:t>Хто щаслив був хоч з часочок, — </a:t>
            </a:r>
            <a:endParaRPr lang="uk-UA" sz="1800" b="1" smtClean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cs typeface="Calibri"/>
              </a:rPr>
              <a:t>Повік не забуде. </a:t>
            </a:r>
            <a:endParaRPr lang="uk-UA" sz="1800" b="1" smtClean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uk-UA" sz="1800" b="1" smtClean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cs typeface="Calibri"/>
              </a:rPr>
              <a:t>Єсть же люди, що і моїй </a:t>
            </a:r>
            <a:endParaRPr lang="uk-UA" sz="1800" b="1" smtClean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cs typeface="Calibri"/>
              </a:rPr>
              <a:t>Завидують долі: </a:t>
            </a:r>
            <a:endParaRPr lang="uk-UA" sz="1800" b="1" smtClean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cs typeface="Calibri"/>
              </a:rPr>
              <a:t>Чи ж щаслива ж та билинка, </a:t>
            </a:r>
            <a:endParaRPr lang="uk-UA" sz="1800" b="1" smtClean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cs typeface="Calibri"/>
              </a:rPr>
              <a:t>Що росте у полі? </a:t>
            </a:r>
            <a:endParaRPr lang="uk-UA" sz="1800" b="1" smtClean="0">
              <a:ea typeface="+mn-lt"/>
              <a:cs typeface="+mn-lt"/>
            </a:endParaRPr>
          </a:p>
          <a:p>
            <a:endParaRPr lang="uk-UA" sz="1600" b="1" dirty="0">
              <a:cs typeface="Calibri"/>
            </a:endParaRPr>
          </a:p>
        </p:txBody>
      </p:sp>
      <p:sp>
        <p:nvSpPr>
          <p:cNvPr id="5" name="Місце для вмісту 5">
            <a:extLst>
              <a:ext uri="{FF2B5EF4-FFF2-40B4-BE49-F238E27FC236}">
                <a16:creationId xmlns:a16="http://schemas.microsoft.com/office/drawing/2014/main" id="{098734B7-0B6F-4904-8CC9-22F7B0C4DE93}"/>
              </a:ext>
            </a:extLst>
          </p:cNvPr>
          <p:cNvSpPr txBox="1">
            <a:spLocks/>
          </p:cNvSpPr>
          <p:nvPr/>
        </p:nvSpPr>
        <p:spPr>
          <a:xfrm>
            <a:off x="3395705" y="106226"/>
            <a:ext cx="3114675" cy="3971925"/>
          </a:xfrm>
          <a:prstGeom prst="rect">
            <a:avLst/>
          </a:prstGeom>
        </p:spPr>
        <p:txBody>
          <a:bodyPr vert="horz" lIns="0" tIns="25718" rIns="0" bIns="25718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Що у полі, на пісочку, </a:t>
            </a:r>
            <a:endParaRPr lang="uk-UA" sz="1800" b="1" smtClean="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Без роси, на сонці...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Тяжко жити без милого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На чужій сторонці!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uk-UA" sz="1800" b="1" smtClean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Без милого долі нема,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Стане світ тюрмою,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Без милого щастя нема,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Нема і спокою.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uk-UA" sz="1800" b="1" smtClean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Де ти, милий, чорнобривий,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Де ти? Озовися!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Як без тебе я горюю,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Прийди подивися!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uk-UA" sz="1800" b="1" smtClean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Полетіла б я до тебе,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Та крилець не маю,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Щоб побачив, як без тебе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smtClean="0">
                <a:ea typeface="+mn-lt"/>
                <a:cs typeface="+mn-lt"/>
              </a:rPr>
              <a:t>З горя висихаю.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600" smtClean="0">
              <a:ea typeface="+mn-lt"/>
              <a:cs typeface="+mn-lt"/>
            </a:endParaRPr>
          </a:p>
          <a:p>
            <a:endParaRPr lang="uk-UA" sz="1600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A899B-AB33-478D-B68F-003E1D7E30C1}"/>
              </a:ext>
            </a:extLst>
          </p:cNvPr>
          <p:cNvSpPr txBox="1"/>
          <p:nvPr/>
        </p:nvSpPr>
        <p:spPr>
          <a:xfrm>
            <a:off x="2262779" y="5618982"/>
            <a:ext cx="3064669" cy="11599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" indent="-51435" defTabSz="514350"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uk-UA" b="1" dirty="0">
                <a:ea typeface="+mn-lt"/>
                <a:cs typeface="+mn-lt"/>
              </a:rPr>
              <a:t>До кого ж я пригорнуся, </a:t>
            </a:r>
          </a:p>
          <a:p>
            <a:pPr marL="51435" indent="-51435" defTabSz="514350"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uk-UA" b="1" dirty="0">
                <a:ea typeface="+mn-lt"/>
                <a:cs typeface="+mn-lt"/>
              </a:rPr>
              <a:t>І хто приголубить, </a:t>
            </a:r>
          </a:p>
          <a:p>
            <a:pPr marL="51435" indent="-51435" defTabSz="514350"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uk-UA" b="1" dirty="0">
                <a:ea typeface="+mn-lt"/>
                <a:cs typeface="+mn-lt"/>
              </a:rPr>
              <a:t>Коли тепер нема того, </a:t>
            </a:r>
          </a:p>
          <a:p>
            <a:pPr marL="51435" indent="-51435" defTabSz="514350"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uk-UA" b="1" dirty="0">
                <a:ea typeface="+mn-lt"/>
                <a:cs typeface="+mn-lt"/>
              </a:rPr>
              <a:t>Який мене любить?..</a:t>
            </a:r>
          </a:p>
        </p:txBody>
      </p:sp>
    </p:spTree>
    <p:extLst>
      <p:ext uri="{BB962C8B-B14F-4D97-AF65-F5344CB8AC3E}">
        <p14:creationId xmlns:p14="http://schemas.microsoft.com/office/powerpoint/2010/main" val="350608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C33C44-7B90-4114-BB08-2A5BC5BE5004}"/>
              </a:ext>
            </a:extLst>
          </p:cNvPr>
          <p:cNvSpPr txBox="1"/>
          <p:nvPr/>
        </p:nvSpPr>
        <p:spPr>
          <a:xfrm>
            <a:off x="5279231" y="1682353"/>
            <a:ext cx="1543050" cy="19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sz="900" i="1" dirty="0">
              <a:latin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6A956D-EC86-47E9-9A13-D555776B49CF}"/>
              </a:ext>
            </a:extLst>
          </p:cNvPr>
          <p:cNvSpPr txBox="1"/>
          <p:nvPr/>
        </p:nvSpPr>
        <p:spPr>
          <a:xfrm>
            <a:off x="1328141" y="707945"/>
            <a:ext cx="8632723" cy="27142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Маруся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Богуславка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втекла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endParaRPr lang="uk-UA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невільниками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боялася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односельчан;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боялася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приймуть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батьки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потурчилась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побусурменилась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кохала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турка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могла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залишити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FCF150-CDF4-4A3A-9A3D-0C99585734B7}"/>
              </a:ext>
            </a:extLst>
          </p:cNvPr>
          <p:cNvSpPr txBox="1"/>
          <p:nvPr/>
        </p:nvSpPr>
        <p:spPr>
          <a:xfrm>
            <a:off x="1179919" y="3681981"/>
            <a:ext cx="7964081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Жанр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твору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Віють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вітри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віють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буйні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spcAft>
                <a:spcPts val="30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лірична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пісня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балада</a:t>
            </a:r>
          </a:p>
          <a:p>
            <a:pPr>
              <a:spcAft>
                <a:spcPts val="300"/>
              </a:spcAft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дума</a:t>
            </a:r>
          </a:p>
          <a:p>
            <a:pPr>
              <a:spcAft>
                <a:spcPts val="300"/>
              </a:spcAft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історична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пісня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5706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C33C44-7B90-4114-BB08-2A5BC5BE5004}"/>
              </a:ext>
            </a:extLst>
          </p:cNvPr>
          <p:cNvSpPr txBox="1"/>
          <p:nvPr/>
        </p:nvSpPr>
        <p:spPr>
          <a:xfrm>
            <a:off x="5279231" y="1682353"/>
            <a:ext cx="1543050" cy="19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sz="900" i="1" dirty="0">
              <a:latin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6A956D-EC86-47E9-9A13-D555776B49CF}"/>
              </a:ext>
            </a:extLst>
          </p:cNvPr>
          <p:cNvSpPr txBox="1"/>
          <p:nvPr/>
        </p:nvSpPr>
        <p:spPr>
          <a:xfrm>
            <a:off x="1364717" y="753665"/>
            <a:ext cx="8632723" cy="25218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Жанр «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 Морозе,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орозенку»</a:t>
            </a:r>
            <a:endParaRPr lang="uk-UA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лірична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пісня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балада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дума</a:t>
            </a:r>
          </a:p>
          <a:p>
            <a:pPr>
              <a:spcAft>
                <a:spcPts val="3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пісня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FCF150-CDF4-4A3A-9A3D-0C99585734B7}"/>
              </a:ext>
            </a:extLst>
          </p:cNvPr>
          <p:cNvSpPr txBox="1"/>
          <p:nvPr/>
        </p:nvSpPr>
        <p:spPr>
          <a:xfrm>
            <a:off x="1297191" y="3401817"/>
            <a:ext cx="7298170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баладі «Ой летіла стріла» обіграно символічне число</a:t>
            </a:r>
          </a:p>
          <a:p>
            <a:pPr>
              <a:spcAft>
                <a:spcPts val="300"/>
              </a:spcAft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три</a:t>
            </a:r>
          </a:p>
          <a:p>
            <a:pPr>
              <a:spcAft>
                <a:spcPts val="300"/>
              </a:spcAft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 сім</a:t>
            </a:r>
          </a:p>
          <a:p>
            <a:pPr>
              <a:spcAft>
                <a:spcPts val="300"/>
              </a:spcAft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десять</a:t>
            </a:r>
          </a:p>
          <a:p>
            <a:pPr>
              <a:spcAft>
                <a:spcPts val="300"/>
              </a:spcAft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 сто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2458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C33C44-7B90-4114-BB08-2A5BC5BE5004}"/>
              </a:ext>
            </a:extLst>
          </p:cNvPr>
          <p:cNvSpPr txBox="1"/>
          <p:nvPr/>
        </p:nvSpPr>
        <p:spPr>
          <a:xfrm>
            <a:off x="5279231" y="1682353"/>
            <a:ext cx="1543050" cy="19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sz="900" i="1" dirty="0">
              <a:latin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6A956D-EC86-47E9-9A13-D555776B49CF}"/>
              </a:ext>
            </a:extLst>
          </p:cNvPr>
          <p:cNvSpPr txBox="1"/>
          <p:nvPr/>
        </p:nvSpPr>
        <p:spPr>
          <a:xfrm>
            <a:off x="1204845" y="1400995"/>
            <a:ext cx="7152771" cy="35682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300"/>
              </a:spcAft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пісні «Чи не той то Хміль» відображено</a:t>
            </a:r>
          </a:p>
          <a:p>
            <a:pPr>
              <a:spcAft>
                <a:spcPts val="300"/>
              </a:spcAft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співчуття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польських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панів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втратили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майно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Хмельницького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братовбивчу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війну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оцінку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Хмельницького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загарбницьких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польської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шляхти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глибокий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жаль з приводу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воєнних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285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DB06FF-614D-43C9-A564-4593A04348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90472" y="166307"/>
            <a:ext cx="6510528" cy="738187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lt"/>
                <a:cs typeface="+mj-lt"/>
              </a:rPr>
              <a:t>«ЗАСВІТ </a:t>
            </a: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lt"/>
                <a:cs typeface="+mj-lt"/>
              </a:rPr>
              <a:t>ВСТАЛИ </a:t>
            </a:r>
            <a:r>
              <a:rPr lang="uk-U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lt"/>
                <a:cs typeface="+mj-lt"/>
              </a:rPr>
              <a:t>КОЗАЧЕНЬКИ»</a:t>
            </a:r>
            <a:endParaRPr lang="uk-UA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 Light" panose="020F030202020403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941" y="904494"/>
            <a:ext cx="8875059" cy="6176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 smtClean="0">
                <a:solidFill>
                  <a:schemeClr val="accent2">
                    <a:lumMod val="50000"/>
                  </a:schemeClr>
                </a:solidFill>
              </a:rPr>
              <a:t>Автор:</a:t>
            </a:r>
            <a:r>
              <a:rPr lang="ru-RU" sz="3800" b="1" dirty="0" smtClean="0"/>
              <a:t> Маруся </a:t>
            </a:r>
            <a:r>
              <a:rPr lang="ru-RU" sz="3800" b="1" dirty="0" err="1" smtClean="0"/>
              <a:t>Чурай</a:t>
            </a:r>
            <a:r>
              <a:rPr lang="ru-RU" sz="3800" b="1" dirty="0" smtClean="0"/>
              <a:t> </a:t>
            </a:r>
          </a:p>
          <a:p>
            <a:r>
              <a:rPr lang="ru-RU" sz="3800" b="1" dirty="0" smtClean="0">
                <a:solidFill>
                  <a:schemeClr val="accent2">
                    <a:lumMod val="50000"/>
                  </a:schemeClr>
                </a:solidFill>
              </a:rPr>
              <a:t>Жанр</a:t>
            </a:r>
            <a:r>
              <a:rPr lang="ru-RU" sz="38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3800" b="1" dirty="0"/>
              <a:t> </a:t>
            </a:r>
            <a:r>
              <a:rPr lang="ru-RU" sz="3800" b="1" dirty="0" err="1" smtClean="0"/>
              <a:t>козацька</a:t>
            </a:r>
            <a:r>
              <a:rPr lang="ru-RU" sz="3800" b="1" dirty="0" smtClean="0"/>
              <a:t> </a:t>
            </a:r>
            <a:r>
              <a:rPr lang="ru-RU" sz="3800" b="1" dirty="0" err="1" smtClean="0"/>
              <a:t>пісня</a:t>
            </a:r>
            <a:r>
              <a:rPr lang="ru-RU" sz="3800" b="1" dirty="0" smtClean="0"/>
              <a:t> </a:t>
            </a:r>
          </a:p>
          <a:p>
            <a:r>
              <a:rPr lang="ru-RU" sz="3800" b="1" dirty="0" smtClean="0">
                <a:solidFill>
                  <a:schemeClr val="accent2">
                    <a:lumMod val="50000"/>
                  </a:schemeClr>
                </a:solidFill>
              </a:rPr>
              <a:t>Тема:</a:t>
            </a:r>
            <a:r>
              <a:rPr lang="ru-RU" sz="3800" b="1" dirty="0" smtClean="0"/>
              <a:t> </a:t>
            </a:r>
            <a:r>
              <a:rPr lang="ru-RU" sz="3800" b="1" dirty="0" err="1"/>
              <a:t>зображення</a:t>
            </a:r>
            <a:r>
              <a:rPr lang="ru-RU" sz="3800" b="1" dirty="0"/>
              <a:t> походу </a:t>
            </a:r>
            <a:r>
              <a:rPr lang="ru-RU" sz="3800" b="1" dirty="0" err="1"/>
              <a:t>козаченьків</a:t>
            </a:r>
            <a:r>
              <a:rPr lang="ru-RU" sz="3800" b="1" dirty="0"/>
              <a:t>, </a:t>
            </a:r>
            <a:r>
              <a:rPr lang="ru-RU" sz="3800" b="1" dirty="0" err="1"/>
              <a:t>розлучення</a:t>
            </a:r>
            <a:r>
              <a:rPr lang="ru-RU" sz="3800" b="1" dirty="0"/>
              <a:t> </a:t>
            </a:r>
            <a:r>
              <a:rPr lang="ru-RU" sz="3800" b="1" dirty="0" err="1"/>
              <a:t>хлопця</a:t>
            </a:r>
            <a:r>
              <a:rPr lang="ru-RU" sz="3800" b="1" dirty="0"/>
              <a:t> з </a:t>
            </a:r>
            <a:r>
              <a:rPr lang="ru-RU" sz="3800" b="1" dirty="0" err="1"/>
              <a:t>матінкою</a:t>
            </a:r>
            <a:r>
              <a:rPr lang="ru-RU" sz="3800" b="1" dirty="0"/>
              <a:t> і </a:t>
            </a:r>
            <a:r>
              <a:rPr lang="ru-RU" sz="3800" b="1" dirty="0" err="1" smtClean="0"/>
              <a:t>коханою</a:t>
            </a:r>
            <a:r>
              <a:rPr lang="ru-RU" sz="3800" b="1" dirty="0" smtClean="0"/>
              <a:t> </a:t>
            </a:r>
          </a:p>
          <a:p>
            <a:r>
              <a:rPr lang="ru-RU" sz="3800" b="1" dirty="0" err="1" smtClean="0">
                <a:solidFill>
                  <a:schemeClr val="accent2">
                    <a:lumMod val="50000"/>
                  </a:schemeClr>
                </a:solidFill>
              </a:rPr>
              <a:t>Ідея</a:t>
            </a:r>
            <a:r>
              <a:rPr lang="ru-RU" sz="3800" b="1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3800" b="1" dirty="0" smtClean="0"/>
              <a:t> </a:t>
            </a:r>
            <a:r>
              <a:rPr lang="ru-RU" sz="3800" b="1" dirty="0" err="1"/>
              <a:t>звернення</a:t>
            </a:r>
            <a:r>
              <a:rPr lang="ru-RU" sz="3800" b="1" dirty="0"/>
              <a:t> </a:t>
            </a:r>
            <a:r>
              <a:rPr lang="ru-RU" sz="3800" b="1" dirty="0" err="1"/>
              <a:t>сина</a:t>
            </a:r>
            <a:r>
              <a:rPr lang="ru-RU" sz="3800" b="1" dirty="0"/>
              <a:t> до </a:t>
            </a:r>
            <a:r>
              <a:rPr lang="ru-RU" sz="3800" b="1" dirty="0" err="1"/>
              <a:t>матері</a:t>
            </a:r>
            <a:r>
              <a:rPr lang="ru-RU" sz="3800" b="1" dirty="0"/>
              <a:t>, </a:t>
            </a:r>
            <a:r>
              <a:rPr lang="ru-RU" sz="3800" b="1" dirty="0" err="1" smtClean="0"/>
              <a:t>щоб</a:t>
            </a:r>
            <a:r>
              <a:rPr lang="ru-RU" sz="3800" b="1" dirty="0" smtClean="0"/>
              <a:t> </a:t>
            </a:r>
            <a:r>
              <a:rPr lang="ru-RU" sz="3800" b="1" dirty="0"/>
              <a:t>вона </a:t>
            </a:r>
            <a:r>
              <a:rPr lang="ru-RU" sz="3800" b="1" dirty="0" err="1"/>
              <a:t>прийняла</a:t>
            </a:r>
            <a:r>
              <a:rPr lang="ru-RU" sz="3800" b="1" dirty="0"/>
              <a:t> </a:t>
            </a:r>
            <a:r>
              <a:rPr lang="ru-RU" sz="3800" b="1" dirty="0" err="1"/>
              <a:t>його</a:t>
            </a:r>
            <a:r>
              <a:rPr lang="ru-RU" sz="3800" b="1" dirty="0"/>
              <a:t> </a:t>
            </a:r>
            <a:r>
              <a:rPr lang="ru-RU" sz="3800" b="1" dirty="0" err="1"/>
              <a:t>кохану</a:t>
            </a:r>
            <a:r>
              <a:rPr lang="ru-RU" sz="3800" b="1" dirty="0"/>
              <a:t> як свою </a:t>
            </a:r>
            <a:r>
              <a:rPr lang="ru-RU" sz="3800" b="1" dirty="0" err="1" smtClean="0"/>
              <a:t>дитину</a:t>
            </a:r>
            <a:endParaRPr lang="ru-RU" sz="3800" b="1" dirty="0" smtClean="0"/>
          </a:p>
          <a:p>
            <a:r>
              <a:rPr lang="ru-RU" sz="3800" b="1" dirty="0" err="1" smtClean="0">
                <a:solidFill>
                  <a:schemeClr val="accent2">
                    <a:lumMod val="50000"/>
                  </a:schemeClr>
                </a:solidFill>
              </a:rPr>
              <a:t>Основна</a:t>
            </a:r>
            <a:r>
              <a:rPr lang="ru-RU" sz="3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800" b="1" dirty="0">
                <a:solidFill>
                  <a:schemeClr val="accent2">
                    <a:lumMod val="50000"/>
                  </a:schemeClr>
                </a:solidFill>
              </a:rPr>
              <a:t>думка: </a:t>
            </a:r>
            <a:r>
              <a:rPr lang="ru-RU" sz="3800" b="1" dirty="0"/>
              <a:t>для </a:t>
            </a:r>
            <a:r>
              <a:rPr lang="ru-RU" sz="3800" b="1" dirty="0" err="1"/>
              <a:t>кожної</a:t>
            </a:r>
            <a:r>
              <a:rPr lang="ru-RU" sz="3800" b="1" dirty="0"/>
              <a:t> </a:t>
            </a:r>
            <a:r>
              <a:rPr lang="ru-RU" sz="3800" b="1" dirty="0" err="1"/>
              <a:t>родини</a:t>
            </a:r>
            <a:r>
              <a:rPr lang="ru-RU" sz="3800" b="1" dirty="0"/>
              <a:t> є </a:t>
            </a:r>
            <a:r>
              <a:rPr lang="ru-RU" sz="3800" b="1" dirty="0" err="1"/>
              <a:t>хвилюючим</a:t>
            </a:r>
            <a:r>
              <a:rPr lang="ru-RU" sz="3800" b="1" dirty="0"/>
              <a:t> моментом, коли </a:t>
            </a:r>
            <a:r>
              <a:rPr lang="ru-RU" sz="3800" b="1" dirty="0" err="1"/>
              <a:t>її</a:t>
            </a:r>
            <a:r>
              <a:rPr lang="ru-RU" sz="3800" b="1" dirty="0"/>
              <a:t> сини, </a:t>
            </a:r>
            <a:r>
              <a:rPr lang="ru-RU" sz="3800" b="1" dirty="0" err="1" smtClean="0"/>
              <a:t>чоловік</a:t>
            </a:r>
            <a:r>
              <a:rPr lang="ru-RU" sz="3800" b="1" dirty="0" smtClean="0"/>
              <a:t> </a:t>
            </a:r>
            <a:r>
              <a:rPr lang="ru-RU" sz="3800" b="1" dirty="0" err="1"/>
              <a:t>вирушають</a:t>
            </a:r>
            <a:r>
              <a:rPr lang="ru-RU" sz="3800" b="1" dirty="0"/>
              <a:t> у </a:t>
            </a:r>
            <a:r>
              <a:rPr lang="ru-RU" sz="3800" b="1" dirty="0" err="1"/>
              <a:t>військовий</a:t>
            </a:r>
            <a:r>
              <a:rPr lang="ru-RU" sz="3800" b="1" dirty="0"/>
              <a:t> </a:t>
            </a:r>
            <a:r>
              <a:rPr lang="ru-RU" sz="3800" b="1" dirty="0" err="1"/>
              <a:t>похід</a:t>
            </a:r>
            <a:r>
              <a:rPr lang="ru-RU" sz="3800" b="1" dirty="0" smtClean="0"/>
              <a:t>.</a:t>
            </a:r>
            <a:endParaRPr lang="ru-RU" sz="3800" b="1" dirty="0"/>
          </a:p>
        </p:txBody>
      </p:sp>
    </p:spTree>
    <p:extLst>
      <p:ext uri="{BB962C8B-B14F-4D97-AF65-F5344CB8AC3E}">
        <p14:creationId xmlns:p14="http://schemas.microsoft.com/office/powerpoint/2010/main" val="5506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FCAD80E-81EA-4DD0-986A-3485BF260EB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76072" y="223838"/>
            <a:ext cx="3222625" cy="6418262"/>
          </a:xfrm>
        </p:spPr>
        <p:txBody>
          <a:bodyPr vert="horz" lIns="0" tIns="25718" rIns="0" bIns="25718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 err="1">
                <a:ea typeface="+mn-lt"/>
                <a:cs typeface="+mn-lt"/>
              </a:rPr>
              <a:t>Засвіт</a:t>
            </a:r>
            <a:r>
              <a:rPr lang="uk-UA" sz="1800" b="1" dirty="0">
                <a:ea typeface="+mn-lt"/>
                <a:cs typeface="+mn-lt"/>
              </a:rPr>
              <a:t> встали козаченьки </a:t>
            </a:r>
            <a:endParaRPr lang="uk-UA" sz="1800" b="1" dirty="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В похід з полуночі,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Заплакала Марусенька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Свої ясні очі.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Не плач, не плач, Марусенько,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Не плач, не журися,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А за свого миленького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Богу помолися.</a:t>
            </a:r>
            <a:endParaRPr lang="uk-UA" sz="1800" b="1" dirty="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Стоїть місяць над горою,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Та сонця немає,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Мати сина в доріженьку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Сльозно проводжає.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— Прощай, милий мій синочку,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Та не забувайся,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Через чотири неділеньки </a:t>
            </a:r>
            <a:endParaRPr lang="uk-UA" sz="1800" b="1" dirty="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Додому вертайся! </a:t>
            </a:r>
          </a:p>
          <a:p>
            <a:endParaRPr lang="uk-UA" sz="1550" dirty="0">
              <a:cs typeface="Calibri"/>
            </a:endParaRP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A1C1E16-CFA3-42D9-8C5F-F9980584F39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664200" y="223838"/>
            <a:ext cx="3479800" cy="5645150"/>
          </a:xfrm>
        </p:spPr>
        <p:txBody>
          <a:bodyPr vert="horz" lIns="0" tIns="25718" rIns="0" bIns="25718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— Ой рад би я, матусенько, </a:t>
            </a:r>
            <a:endParaRPr lang="en-US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Скоріше вернуться,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Та щось кінь мій вороненький </a:t>
            </a:r>
            <a:endParaRPr lang="en-US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В </a:t>
            </a:r>
            <a:r>
              <a:rPr lang="uk-UA" sz="1800" b="1" dirty="0" err="1">
                <a:ea typeface="+mn-lt"/>
                <a:cs typeface="+mn-lt"/>
              </a:rPr>
              <a:t>воротях</a:t>
            </a:r>
            <a:r>
              <a:rPr lang="uk-UA" sz="1800" b="1" dirty="0">
                <a:ea typeface="+mn-lt"/>
                <a:cs typeface="+mn-lt"/>
              </a:rPr>
              <a:t> спіткнувся.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Ой Бог знає, коли вернусь,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У яку годину.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Прийми ж мою Марусеньку, </a:t>
            </a:r>
            <a:endParaRPr lang="en-US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Як рідну дитину. </a:t>
            </a:r>
            <a:endParaRPr lang="en-US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Прийми ж її, матусенько, </a:t>
            </a:r>
            <a:endParaRPr lang="en-US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Бо все в Божій волі,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Бо хто знає, чи жив вернусь, </a:t>
            </a:r>
            <a:endParaRPr lang="en-US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Чи ляжу у полі! </a:t>
            </a:r>
            <a:endParaRPr lang="en-US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— Яка ж би то, мій синочку,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Година настала, </a:t>
            </a:r>
            <a:endParaRPr lang="en-US" sz="18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Щоб </a:t>
            </a:r>
            <a:r>
              <a:rPr lang="uk-UA" sz="1800" b="1" dirty="0" err="1">
                <a:ea typeface="+mn-lt"/>
                <a:cs typeface="+mn-lt"/>
              </a:rPr>
              <a:t>чужая</a:t>
            </a:r>
            <a:r>
              <a:rPr lang="uk-UA" sz="1800" b="1" dirty="0">
                <a:ea typeface="+mn-lt"/>
                <a:cs typeface="+mn-lt"/>
              </a:rPr>
              <a:t> дитиночка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ea typeface="+mn-lt"/>
                <a:cs typeface="+mn-lt"/>
              </a:rPr>
              <a:t>За </a:t>
            </a:r>
            <a:r>
              <a:rPr lang="uk-UA" sz="1800" b="1" dirty="0" err="1">
                <a:ea typeface="+mn-lt"/>
                <a:cs typeface="+mn-lt"/>
              </a:rPr>
              <a:t>рідную</a:t>
            </a:r>
            <a:r>
              <a:rPr lang="uk-UA" sz="1800" b="1" dirty="0">
                <a:ea typeface="+mn-lt"/>
                <a:cs typeface="+mn-lt"/>
              </a:rPr>
              <a:t> стала?</a:t>
            </a:r>
          </a:p>
          <a:p>
            <a:endParaRPr lang="uk-UA" dirty="0">
              <a:ea typeface="+mn-lt"/>
              <a:cs typeface="+mn-lt"/>
            </a:endParaRPr>
          </a:p>
          <a:p>
            <a:endParaRPr lang="uk-UA" dirty="0">
              <a:ea typeface="+mn-lt"/>
              <a:cs typeface="+mn-lt"/>
            </a:endParaRPr>
          </a:p>
          <a:p>
            <a:endParaRPr lang="uk-UA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67160-F4BC-4243-ACBC-C945163C16B3}"/>
              </a:ext>
            </a:extLst>
          </p:cNvPr>
          <p:cNvSpPr txBox="1"/>
          <p:nvPr/>
        </p:nvSpPr>
        <p:spPr>
          <a:xfrm>
            <a:off x="3070361" y="5542190"/>
            <a:ext cx="2776162" cy="13158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b="1" dirty="0" err="1">
                <a:cs typeface="Arial"/>
              </a:rPr>
              <a:t>Засвіт</a:t>
            </a:r>
            <a:r>
              <a:rPr lang="uk-UA" b="1" dirty="0">
                <a:cs typeface="Arial"/>
              </a:rPr>
              <a:t> встали козаченьки ​</a:t>
            </a:r>
            <a:endParaRPr lang="uk-UA" b="1" dirty="0">
              <a:cs typeface="Calibri" panose="020F0502020204030204"/>
            </a:endParaRPr>
          </a:p>
          <a:p>
            <a:r>
              <a:rPr lang="uk-UA" b="1" dirty="0">
                <a:cs typeface="Arial"/>
              </a:rPr>
              <a:t>В похід з полуночі, ​</a:t>
            </a:r>
          </a:p>
          <a:p>
            <a:r>
              <a:rPr lang="uk-UA" b="1" dirty="0">
                <a:cs typeface="Arial"/>
              </a:rPr>
              <a:t>Заплакала Марусенька </a:t>
            </a:r>
            <a:r>
              <a:rPr lang="en-US" b="1" dirty="0">
                <a:cs typeface="Arial"/>
              </a:rPr>
              <a:t>​</a:t>
            </a:r>
          </a:p>
          <a:p>
            <a:r>
              <a:rPr lang="uk-UA" b="1" dirty="0">
                <a:cs typeface="Arial"/>
              </a:rPr>
              <a:t>Свої ясні очі...</a:t>
            </a:r>
          </a:p>
          <a:p>
            <a:endParaRPr lang="uk-UA" sz="1013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358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Зображення, що містить надворі, трава, собака, груп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CBDDD61A-EE8B-4C91-9822-F28F40FC5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93" y="154528"/>
            <a:ext cx="7950726" cy="59513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D3BB97-29F9-44BC-BF7A-AEEC6ED06E93}"/>
              </a:ext>
            </a:extLst>
          </p:cNvPr>
          <p:cNvSpPr txBox="1"/>
          <p:nvPr/>
        </p:nvSpPr>
        <p:spPr>
          <a:xfrm>
            <a:off x="1729385" y="6179076"/>
            <a:ext cx="567574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i="1" dirty="0"/>
              <a:t>М. </a:t>
            </a:r>
            <a:r>
              <a:rPr lang="en-US" sz="2400" b="1" i="1" dirty="0" err="1"/>
              <a:t>Пимоненко</a:t>
            </a:r>
            <a:r>
              <a:rPr lang="en-US" sz="2400" b="1" dirty="0"/>
              <a:t>. </a:t>
            </a:r>
            <a:r>
              <a:rPr lang="en-US" sz="2400" b="1" dirty="0" err="1"/>
              <a:t>Проводи</a:t>
            </a:r>
            <a:r>
              <a:rPr lang="en-US" sz="2400" b="1" dirty="0"/>
              <a:t> </a:t>
            </a:r>
            <a:r>
              <a:rPr lang="en-US" sz="2400" b="1" dirty="0" err="1"/>
              <a:t>козака</a:t>
            </a:r>
            <a:r>
              <a:rPr lang="en-US" sz="2400" b="1" dirty="0"/>
              <a:t>. </a:t>
            </a:r>
            <a:r>
              <a:rPr lang="en-US" sz="2400" b="1" i="1" dirty="0"/>
              <a:t>1902 р</a:t>
            </a:r>
            <a:endParaRPr lang="uk-UA" sz="2400" b="1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956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3E8D18-EE80-4E48-9A6C-F820CD8C5B6A}"/>
              </a:ext>
            </a:extLst>
          </p:cNvPr>
          <p:cNvSpPr txBox="1"/>
          <p:nvPr/>
        </p:nvSpPr>
        <p:spPr>
          <a:xfrm>
            <a:off x="1386348" y="88490"/>
            <a:ext cx="644012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«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ОЙ 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МОРОЗЕ,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МОРОЗЕНКУ</a:t>
            </a:r>
            <a:r>
              <a:rPr lang="uk-U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»</a:t>
            </a:r>
            <a:r>
              <a:rPr lang="en-US" sz="2400" dirty="0">
                <a:cs typeface="Calibri"/>
              </a:rPr>
              <a:t> </a:t>
            </a:r>
            <a:endParaRPr lang="en-US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7985" y="671691"/>
            <a:ext cx="915383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Тема: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зображення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героїчної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смерті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козака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Морозенка в бою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проти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татар </a:t>
            </a:r>
          </a:p>
          <a:p>
            <a:pPr lvl="0" fontAlgn="base"/>
            <a:r>
              <a:rPr lang="ru-RU" sz="3600" b="1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</a:rPr>
              <a:t>Жанр: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історична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пісня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36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fontAlgn="base"/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Ідея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: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уславлення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подвигу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патріотів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що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віддали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життя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 за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визволення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народу </a:t>
            </a:r>
          </a:p>
          <a:p>
            <a:pPr fontAlgn="base"/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Основна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 думка: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нічого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не бояться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козаки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заради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щасливого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життя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народу вони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ладні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пожертвувати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власним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життям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; народ,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що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б’ється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за свою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незалежність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неодмінно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переможе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endParaRPr lang="ru-RU" sz="36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18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641AB2-E199-4011-BBD0-CDA5A9E4A8AF}"/>
              </a:ext>
            </a:extLst>
          </p:cNvPr>
          <p:cNvSpPr txBox="1"/>
          <p:nvPr/>
        </p:nvSpPr>
        <p:spPr>
          <a:xfrm>
            <a:off x="853982" y="148944"/>
            <a:ext cx="2726832" cy="66999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b="1" dirty="0"/>
              <a:t>Ой Морозе, Морозенку,</a:t>
            </a:r>
            <a:endParaRPr lang="uk-UA" b="1" dirty="0">
              <a:cs typeface="Calibri"/>
            </a:endParaRPr>
          </a:p>
          <a:p>
            <a:r>
              <a:rPr lang="uk-UA" b="1" dirty="0"/>
              <a:t>Ти славний козаче,</a:t>
            </a:r>
            <a:endParaRPr lang="uk-UA" b="1" dirty="0">
              <a:cs typeface="Calibri"/>
            </a:endParaRPr>
          </a:p>
          <a:p>
            <a:r>
              <a:rPr lang="uk-UA" b="1" dirty="0"/>
              <a:t>За тобою, Морозенку,</a:t>
            </a:r>
            <a:endParaRPr lang="uk-UA" b="1" dirty="0">
              <a:cs typeface="Calibri"/>
            </a:endParaRPr>
          </a:p>
          <a:p>
            <a:r>
              <a:rPr lang="uk-UA" b="1" dirty="0"/>
              <a:t>Вся Вкраїна плаче!</a:t>
            </a:r>
            <a:endParaRPr lang="uk-UA" b="1" dirty="0">
              <a:cs typeface="Calibri"/>
            </a:endParaRPr>
          </a:p>
          <a:p>
            <a:endParaRPr lang="uk-UA" b="1" dirty="0">
              <a:cs typeface="Calibri"/>
            </a:endParaRPr>
          </a:p>
          <a:p>
            <a:r>
              <a:rPr lang="uk-UA" b="1" dirty="0"/>
              <a:t>Не так </a:t>
            </a:r>
            <a:r>
              <a:rPr lang="uk-UA" b="1" dirty="0" err="1"/>
              <a:t>тая</a:t>
            </a:r>
            <a:r>
              <a:rPr lang="uk-UA" b="1" dirty="0"/>
              <a:t> Україна,</a:t>
            </a:r>
            <a:endParaRPr lang="uk-UA" b="1" dirty="0">
              <a:cs typeface="Calibri"/>
            </a:endParaRPr>
          </a:p>
          <a:p>
            <a:r>
              <a:rPr lang="uk-UA" b="1" dirty="0"/>
              <a:t>Як та стара мати,</a:t>
            </a:r>
            <a:endParaRPr lang="uk-UA" b="1" dirty="0">
              <a:cs typeface="Calibri"/>
            </a:endParaRPr>
          </a:p>
          <a:p>
            <a:r>
              <a:rPr lang="uk-UA" b="1" dirty="0"/>
              <a:t>Заплакала </a:t>
            </a:r>
            <a:r>
              <a:rPr lang="uk-UA" b="1" dirty="0" err="1"/>
              <a:t>Морозиха</a:t>
            </a:r>
            <a:r>
              <a:rPr lang="uk-UA" b="1" dirty="0"/>
              <a:t>,</a:t>
            </a:r>
            <a:endParaRPr lang="uk-UA" b="1" dirty="0">
              <a:cs typeface="Calibri"/>
            </a:endParaRPr>
          </a:p>
          <a:p>
            <a:r>
              <a:rPr lang="uk-UA" b="1" dirty="0"/>
              <a:t>Та стоячи біля хати.</a:t>
            </a:r>
            <a:endParaRPr lang="uk-UA" b="1" dirty="0">
              <a:cs typeface="Calibri"/>
            </a:endParaRPr>
          </a:p>
          <a:p>
            <a:endParaRPr lang="uk-UA" b="1" dirty="0">
              <a:cs typeface="Calibri"/>
            </a:endParaRPr>
          </a:p>
          <a:p>
            <a:r>
              <a:rPr lang="uk-UA" b="1" dirty="0"/>
              <a:t>Ой з-за гори та з-за кручі</a:t>
            </a:r>
            <a:endParaRPr lang="uk-UA" b="1" dirty="0">
              <a:cs typeface="Calibri"/>
            </a:endParaRPr>
          </a:p>
          <a:p>
            <a:r>
              <a:rPr lang="uk-UA" b="1" dirty="0"/>
              <a:t>Буйне військо виступає,</a:t>
            </a:r>
            <a:endParaRPr lang="uk-UA" b="1" dirty="0">
              <a:cs typeface="Calibri"/>
            </a:endParaRPr>
          </a:p>
          <a:p>
            <a:r>
              <a:rPr lang="uk-UA" b="1" dirty="0"/>
              <a:t>Попереду Морозенко</a:t>
            </a:r>
            <a:endParaRPr lang="uk-UA" b="1" dirty="0">
              <a:cs typeface="Calibri"/>
            </a:endParaRPr>
          </a:p>
          <a:p>
            <a:r>
              <a:rPr lang="uk-UA" b="1" dirty="0"/>
              <a:t>Сивим конем </a:t>
            </a:r>
            <a:r>
              <a:rPr lang="uk-UA" b="1" dirty="0" err="1"/>
              <a:t>виграває</a:t>
            </a:r>
            <a:r>
              <a:rPr lang="uk-UA" b="1" dirty="0"/>
              <a:t>.</a:t>
            </a:r>
            <a:endParaRPr lang="uk-UA" b="1" dirty="0">
              <a:cs typeface="Calibri"/>
            </a:endParaRPr>
          </a:p>
          <a:p>
            <a:endParaRPr lang="uk-UA" b="1" dirty="0">
              <a:cs typeface="Calibri"/>
            </a:endParaRPr>
          </a:p>
          <a:p>
            <a:r>
              <a:rPr lang="uk-UA" b="1" dirty="0"/>
              <a:t>То не грім в степу </a:t>
            </a:r>
            <a:r>
              <a:rPr lang="uk-UA" b="1" dirty="0" err="1"/>
              <a:t>грохоче</a:t>
            </a:r>
            <a:r>
              <a:rPr lang="uk-UA" b="1" dirty="0"/>
              <a:t>,</a:t>
            </a:r>
            <a:endParaRPr lang="uk-UA" b="1" dirty="0">
              <a:cs typeface="Calibri"/>
            </a:endParaRPr>
          </a:p>
          <a:p>
            <a:r>
              <a:rPr lang="uk-UA" b="1" dirty="0"/>
              <a:t>То не хмара світ закрила, </a:t>
            </a:r>
            <a:endParaRPr lang="uk-UA" b="1" dirty="0">
              <a:cs typeface="Calibri"/>
            </a:endParaRPr>
          </a:p>
          <a:p>
            <a:r>
              <a:rPr lang="uk-UA" b="1" dirty="0"/>
              <a:t>То татар велика сила</a:t>
            </a:r>
            <a:endParaRPr lang="uk-UA" b="1" dirty="0">
              <a:cs typeface="Calibri"/>
            </a:endParaRPr>
          </a:p>
          <a:p>
            <a:r>
              <a:rPr lang="uk-UA" b="1" dirty="0"/>
              <a:t>Козаченьків обступила.</a:t>
            </a:r>
            <a:endParaRPr lang="uk-UA" b="1" dirty="0">
              <a:cs typeface="Calibri"/>
            </a:endParaRPr>
          </a:p>
          <a:p>
            <a:endParaRPr lang="uk-UA" b="1" dirty="0">
              <a:cs typeface="Calibri"/>
            </a:endParaRPr>
          </a:p>
          <a:p>
            <a:r>
              <a:rPr lang="uk-UA" b="1" dirty="0"/>
              <a:t>Бились наші козаченьки</a:t>
            </a:r>
            <a:endParaRPr lang="uk-UA" b="1" dirty="0">
              <a:cs typeface="Calibri"/>
            </a:endParaRPr>
          </a:p>
          <a:p>
            <a:r>
              <a:rPr lang="uk-UA" b="1" dirty="0"/>
              <a:t>До ночі глухої, —</a:t>
            </a:r>
            <a:endParaRPr lang="uk-UA" b="1" dirty="0">
              <a:cs typeface="Calibri"/>
            </a:endParaRPr>
          </a:p>
          <a:p>
            <a:r>
              <a:rPr lang="uk-UA" b="1" dirty="0"/>
              <a:t>Полягло наших чимало,</a:t>
            </a:r>
            <a:endParaRPr lang="uk-UA" b="1" dirty="0">
              <a:cs typeface="Calibri"/>
            </a:endParaRPr>
          </a:p>
          <a:p>
            <a:r>
              <a:rPr lang="uk-UA" b="1" dirty="0"/>
              <a:t>А татар — утроє.</a:t>
            </a:r>
            <a:endParaRPr lang="uk-UA" b="1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A18EA6-6310-4378-BF1A-29781814109E}"/>
              </a:ext>
            </a:extLst>
          </p:cNvPr>
          <p:cNvSpPr txBox="1"/>
          <p:nvPr/>
        </p:nvSpPr>
        <p:spPr>
          <a:xfrm>
            <a:off x="5291545" y="139800"/>
            <a:ext cx="3006287" cy="66999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b="1" dirty="0"/>
              <a:t>Не вернувся Морозенко,​</a:t>
            </a:r>
            <a:endParaRPr lang="uk-UA" b="1" dirty="0">
              <a:cs typeface="Calibri"/>
            </a:endParaRPr>
          </a:p>
          <a:p>
            <a:r>
              <a:rPr lang="uk-UA" b="1" dirty="0"/>
              <a:t>Голова завзята, —​</a:t>
            </a:r>
            <a:endParaRPr lang="uk-UA" b="1" dirty="0">
              <a:cs typeface="Calibri"/>
            </a:endParaRPr>
          </a:p>
          <a:p>
            <a:r>
              <a:rPr lang="uk-UA" b="1" dirty="0"/>
              <a:t>Замучили молодого ​</a:t>
            </a:r>
            <a:endParaRPr lang="uk-UA" b="1" dirty="0">
              <a:cs typeface="Calibri"/>
            </a:endParaRPr>
          </a:p>
          <a:p>
            <a:r>
              <a:rPr lang="uk-UA" b="1" dirty="0"/>
              <a:t>Татари прокляті!​</a:t>
            </a:r>
            <a:endParaRPr lang="uk-UA" b="1" dirty="0">
              <a:cs typeface="Calibri"/>
            </a:endParaRPr>
          </a:p>
          <a:p>
            <a:endParaRPr lang="uk-UA" b="1" dirty="0">
              <a:cs typeface="Calibri"/>
            </a:endParaRPr>
          </a:p>
          <a:p>
            <a:r>
              <a:rPr lang="uk-UA" b="1" dirty="0">
                <a:ea typeface="+mn-lt"/>
                <a:cs typeface="+mn-lt"/>
              </a:rPr>
              <a:t>Вони його не стріляли</a:t>
            </a:r>
          </a:p>
          <a:p>
            <a:r>
              <a:rPr lang="uk-UA" b="1" dirty="0">
                <a:ea typeface="+mn-lt"/>
                <a:cs typeface="+mn-lt"/>
              </a:rPr>
              <a:t>І на часті не рубали,</a:t>
            </a:r>
          </a:p>
          <a:p>
            <a:r>
              <a:rPr lang="uk-UA" b="1" dirty="0">
                <a:ea typeface="+mn-lt"/>
                <a:cs typeface="+mn-lt"/>
              </a:rPr>
              <a:t>Тільки з його, молодого,</a:t>
            </a:r>
          </a:p>
          <a:p>
            <a:r>
              <a:rPr lang="uk-UA" b="1" dirty="0">
                <a:ea typeface="+mn-lt"/>
                <a:cs typeface="+mn-lt"/>
              </a:rPr>
              <a:t>Живцем серце відірвали.</a:t>
            </a:r>
          </a:p>
          <a:p>
            <a:endParaRPr lang="uk-UA" b="1" dirty="0">
              <a:ea typeface="+mn-lt"/>
              <a:cs typeface="+mn-lt"/>
            </a:endParaRPr>
          </a:p>
          <a:p>
            <a:r>
              <a:rPr lang="uk-UA" b="1" dirty="0">
                <a:ea typeface="+mn-lt"/>
                <a:cs typeface="+mn-lt"/>
              </a:rPr>
              <a:t>Поставили Морозенка</a:t>
            </a:r>
          </a:p>
          <a:p>
            <a:r>
              <a:rPr lang="uk-UA" b="1" dirty="0">
                <a:ea typeface="+mn-lt"/>
                <a:cs typeface="+mn-lt"/>
              </a:rPr>
              <a:t>На </a:t>
            </a:r>
            <a:r>
              <a:rPr lang="uk-UA" b="1" dirty="0" err="1">
                <a:ea typeface="+mn-lt"/>
                <a:cs typeface="+mn-lt"/>
              </a:rPr>
              <a:t>Савур</a:t>
            </a:r>
            <a:r>
              <a:rPr lang="uk-UA" b="1" dirty="0">
                <a:ea typeface="+mn-lt"/>
                <a:cs typeface="+mn-lt"/>
              </a:rPr>
              <a:t>-могилу:</a:t>
            </a:r>
          </a:p>
          <a:p>
            <a:r>
              <a:rPr lang="uk-UA" b="1" dirty="0">
                <a:ea typeface="+mn-lt"/>
                <a:cs typeface="+mn-lt"/>
              </a:rPr>
              <a:t>«Дивись тепер, Морозенку,</a:t>
            </a:r>
          </a:p>
          <a:p>
            <a:r>
              <a:rPr lang="uk-UA" b="1" dirty="0">
                <a:ea typeface="+mn-lt"/>
                <a:cs typeface="+mn-lt"/>
              </a:rPr>
              <a:t>Та на свою Україну!»</a:t>
            </a:r>
          </a:p>
          <a:p>
            <a:endParaRPr lang="uk-UA" b="1" dirty="0">
              <a:ea typeface="+mn-lt"/>
              <a:cs typeface="+mn-lt"/>
            </a:endParaRPr>
          </a:p>
          <a:p>
            <a:r>
              <a:rPr lang="uk-UA" b="1" dirty="0">
                <a:ea typeface="+mn-lt"/>
                <a:cs typeface="+mn-lt"/>
              </a:rPr>
              <a:t>Вся ти єси, Україно,</a:t>
            </a:r>
          </a:p>
          <a:p>
            <a:r>
              <a:rPr lang="uk-UA" b="1" dirty="0">
                <a:ea typeface="+mn-lt"/>
                <a:cs typeface="+mn-lt"/>
              </a:rPr>
              <a:t>Славою покрита,</a:t>
            </a:r>
          </a:p>
          <a:p>
            <a:r>
              <a:rPr lang="uk-UA" b="1" dirty="0">
                <a:ea typeface="+mn-lt"/>
                <a:cs typeface="+mn-lt"/>
              </a:rPr>
              <a:t>Тяжким горем та сльозами</a:t>
            </a:r>
          </a:p>
          <a:p>
            <a:r>
              <a:rPr lang="uk-UA" b="1" dirty="0">
                <a:ea typeface="+mn-lt"/>
                <a:cs typeface="+mn-lt"/>
              </a:rPr>
              <a:t>Та кров’ю полита!</a:t>
            </a:r>
          </a:p>
          <a:p>
            <a:endParaRPr lang="uk-UA" b="1" dirty="0">
              <a:ea typeface="+mn-lt"/>
              <a:cs typeface="+mn-lt"/>
            </a:endParaRPr>
          </a:p>
          <a:p>
            <a:r>
              <a:rPr lang="uk-UA" b="1" dirty="0">
                <a:ea typeface="+mn-lt"/>
                <a:cs typeface="+mn-lt"/>
              </a:rPr>
              <a:t>І поки над білим світом</a:t>
            </a:r>
          </a:p>
          <a:p>
            <a:r>
              <a:rPr lang="uk-UA" b="1" dirty="0" err="1">
                <a:ea typeface="+mn-lt"/>
                <a:cs typeface="+mn-lt"/>
              </a:rPr>
              <a:t>Свiтить</a:t>
            </a:r>
            <a:r>
              <a:rPr lang="uk-UA" b="1" dirty="0">
                <a:ea typeface="+mn-lt"/>
                <a:cs typeface="+mn-lt"/>
              </a:rPr>
              <a:t> сонце буде, —</a:t>
            </a:r>
          </a:p>
          <a:p>
            <a:r>
              <a:rPr lang="uk-UA" b="1" dirty="0">
                <a:ea typeface="+mn-lt"/>
                <a:cs typeface="+mn-lt"/>
              </a:rPr>
              <a:t>Твої думи, твої </a:t>
            </a:r>
            <a:r>
              <a:rPr lang="uk-UA" b="1" dirty="0" err="1">
                <a:ea typeface="+mn-lt"/>
                <a:cs typeface="+mn-lt"/>
              </a:rPr>
              <a:t>пiснi</a:t>
            </a:r>
            <a:endParaRPr lang="uk-UA" b="1" dirty="0">
              <a:ea typeface="+mn-lt"/>
              <a:cs typeface="+mn-lt"/>
            </a:endParaRPr>
          </a:p>
          <a:p>
            <a:r>
              <a:rPr lang="uk-UA" b="1" dirty="0">
                <a:ea typeface="+mn-lt"/>
                <a:cs typeface="+mn-lt"/>
              </a:rPr>
              <a:t>Не </a:t>
            </a:r>
            <a:r>
              <a:rPr lang="uk-UA" b="1" dirty="0" err="1">
                <a:ea typeface="+mn-lt"/>
                <a:cs typeface="+mn-lt"/>
              </a:rPr>
              <a:t>забудуть</a:t>
            </a:r>
            <a:r>
              <a:rPr lang="uk-UA" b="1" dirty="0">
                <a:ea typeface="+mn-lt"/>
                <a:cs typeface="+mn-lt"/>
              </a:rPr>
              <a:t> люди.</a:t>
            </a:r>
            <a:endParaRPr lang="uk-UA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000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820" y="-5417"/>
            <a:ext cx="901618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Композиція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endParaRPr lang="ru-RU" sz="4000" b="1" dirty="0" smtClean="0">
              <a:solidFill>
                <a:srgbClr val="000000"/>
              </a:solidFill>
            </a:endParaRPr>
          </a:p>
          <a:p>
            <a:pPr lvl="0" fontAlgn="base"/>
            <a:r>
              <a:rPr lang="ru-RU" sz="4000" b="1" dirty="0" err="1" smtClean="0">
                <a:solidFill>
                  <a:srgbClr val="000000"/>
                </a:solidFill>
              </a:rPr>
              <a:t>твір</a:t>
            </a:r>
            <a:r>
              <a:rPr lang="ru-RU" sz="4000" b="1" dirty="0" smtClean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має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 smtClean="0">
                <a:solidFill>
                  <a:srgbClr val="000000"/>
                </a:solidFill>
              </a:rPr>
              <a:t>обрамлення</a:t>
            </a:r>
            <a:r>
              <a:rPr lang="ru-RU" sz="4000" b="1" dirty="0" smtClean="0">
                <a:solidFill>
                  <a:srgbClr val="000000"/>
                </a:solidFill>
              </a:rPr>
              <a:t> </a:t>
            </a:r>
            <a:r>
              <a:rPr lang="ru-RU" sz="4000" b="1" dirty="0">
                <a:solidFill>
                  <a:srgbClr val="000000"/>
                </a:solidFill>
              </a:rPr>
              <a:t>— </a:t>
            </a:r>
            <a:r>
              <a:rPr lang="ru-RU" sz="4000" b="1" dirty="0" err="1">
                <a:solidFill>
                  <a:srgbClr val="000000"/>
                </a:solidFill>
              </a:rPr>
              <a:t>починається</a:t>
            </a:r>
            <a:r>
              <a:rPr lang="ru-RU" sz="4000" b="1" dirty="0">
                <a:solidFill>
                  <a:srgbClr val="000000"/>
                </a:solidFill>
              </a:rPr>
              <a:t> і </a:t>
            </a:r>
            <a:r>
              <a:rPr lang="ru-RU" sz="4000" b="1" dirty="0" err="1">
                <a:solidFill>
                  <a:srgbClr val="000000"/>
                </a:solidFill>
              </a:rPr>
              <a:t>закінчується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уславленням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мужності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козацького</a:t>
            </a:r>
            <a:r>
              <a:rPr lang="ru-RU" sz="4000" b="1" dirty="0">
                <a:solidFill>
                  <a:srgbClr val="000000"/>
                </a:solidFill>
              </a:rPr>
              <a:t> ватажка Морозенка</a:t>
            </a:r>
            <a:r>
              <a:rPr lang="ru-RU" sz="4000" b="1" dirty="0" smtClean="0">
                <a:solidFill>
                  <a:srgbClr val="000000"/>
                </a:solidFill>
              </a:rPr>
              <a:t>.</a:t>
            </a:r>
            <a:endParaRPr lang="ru-RU" sz="4000" b="1" dirty="0">
              <a:solidFill>
                <a:srgbClr val="000000"/>
              </a:solidFill>
            </a:endParaRPr>
          </a:p>
          <a:p>
            <a:pPr lvl="0" fontAlgn="base"/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</a:rPr>
              <a:t>Експозиція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4000" b="1" dirty="0">
                <a:solidFill>
                  <a:srgbClr val="000000"/>
                </a:solidFill>
              </a:rPr>
              <a:t> </a:t>
            </a:r>
            <a:r>
              <a:rPr lang="ru-RU" sz="4000" b="1" dirty="0" err="1">
                <a:solidFill>
                  <a:srgbClr val="000000"/>
                </a:solidFill>
              </a:rPr>
              <a:t>похід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козаків</a:t>
            </a:r>
            <a:r>
              <a:rPr lang="ru-RU" sz="4000" b="1" dirty="0">
                <a:solidFill>
                  <a:srgbClr val="000000"/>
                </a:solidFill>
              </a:rPr>
              <a:t> на татар </a:t>
            </a:r>
            <a:r>
              <a:rPr lang="ru-RU" sz="4000" b="1" dirty="0" err="1">
                <a:solidFill>
                  <a:srgbClr val="000000"/>
                </a:solidFill>
              </a:rPr>
              <a:t>під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керівництвом</a:t>
            </a:r>
            <a:r>
              <a:rPr lang="ru-RU" sz="4000" b="1" dirty="0">
                <a:solidFill>
                  <a:srgbClr val="000000"/>
                </a:solidFill>
              </a:rPr>
              <a:t> Морозенка. </a:t>
            </a:r>
          </a:p>
          <a:p>
            <a:pPr lvl="0" fontAlgn="base"/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</a:rPr>
              <a:t>Зав’язка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: </a:t>
            </a:r>
            <a:r>
              <a:rPr lang="ru-RU" sz="4000" b="1" dirty="0" err="1">
                <a:solidFill>
                  <a:srgbClr val="000000"/>
                </a:solidFill>
              </a:rPr>
              <a:t>бій</a:t>
            </a:r>
            <a:r>
              <a:rPr lang="ru-RU" sz="4000" b="1" dirty="0">
                <a:solidFill>
                  <a:srgbClr val="000000"/>
                </a:solidFill>
              </a:rPr>
              <a:t> з ворогом. </a:t>
            </a:r>
          </a:p>
          <a:p>
            <a:pPr lvl="0" fontAlgn="base"/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</a:rPr>
              <a:t>Кульмінація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4000" b="1" dirty="0">
                <a:solidFill>
                  <a:srgbClr val="000000"/>
                </a:solidFill>
              </a:rPr>
              <a:t> полон та </a:t>
            </a:r>
            <a:r>
              <a:rPr lang="ru-RU" sz="4000" b="1" dirty="0" err="1">
                <a:solidFill>
                  <a:srgbClr val="000000"/>
                </a:solidFill>
              </a:rPr>
              <a:t>катування</a:t>
            </a:r>
            <a:r>
              <a:rPr lang="ru-RU" sz="4000" b="1" dirty="0">
                <a:solidFill>
                  <a:srgbClr val="000000"/>
                </a:solidFill>
              </a:rPr>
              <a:t> героя. </a:t>
            </a:r>
          </a:p>
          <a:p>
            <a:pPr lvl="0" fontAlgn="base"/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</a:rPr>
              <a:t>Розв’язка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4000" b="1" dirty="0">
                <a:solidFill>
                  <a:srgbClr val="000000"/>
                </a:solidFill>
              </a:rPr>
              <a:t> </a:t>
            </a:r>
            <a:r>
              <a:rPr lang="ru-RU" sz="4000" b="1" dirty="0" err="1">
                <a:solidFill>
                  <a:srgbClr val="000000"/>
                </a:solidFill>
              </a:rPr>
              <a:t>сум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матінки-України</a:t>
            </a:r>
            <a:r>
              <a:rPr lang="ru-RU" sz="4000" b="1" dirty="0">
                <a:solidFill>
                  <a:srgbClr val="000000"/>
                </a:solidFill>
              </a:rPr>
              <a:t> з приводу </a:t>
            </a:r>
            <a:r>
              <a:rPr lang="ru-RU" sz="4000" b="1" dirty="0" err="1">
                <a:solidFill>
                  <a:srgbClr val="000000"/>
                </a:solidFill>
              </a:rPr>
              <a:t>смерті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свого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ru-RU" sz="4000" b="1" dirty="0" err="1">
                <a:solidFill>
                  <a:srgbClr val="000000"/>
                </a:solidFill>
              </a:rPr>
              <a:t>сина</a:t>
            </a:r>
            <a:r>
              <a:rPr lang="ru-RU" sz="4000" b="1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55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459</TotalTime>
  <Words>2540</Words>
  <Application>Microsoft Office PowerPoint</Application>
  <PresentationFormat>Экран (4:3)</PresentationFormat>
  <Paragraphs>394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32</vt:i4>
      </vt:variant>
    </vt:vector>
  </HeadingPairs>
  <TitlesOfParts>
    <vt:vector size="46" baseType="lpstr">
      <vt:lpstr>arial</vt:lpstr>
      <vt:lpstr>arial</vt:lpstr>
      <vt:lpstr>Brush Script MT</vt:lpstr>
      <vt:lpstr>Calibri</vt:lpstr>
      <vt:lpstr>Calibri Light</vt:lpstr>
      <vt:lpstr>Constantia</vt:lpstr>
      <vt:lpstr>Franklin Gothic Book</vt:lpstr>
      <vt:lpstr>Mistral</vt:lpstr>
      <vt:lpstr>Rage Italic</vt:lpstr>
      <vt:lpstr>Roboto</vt:lpstr>
      <vt:lpstr>Times New Roman</vt:lpstr>
      <vt:lpstr>Office Theme</vt:lpstr>
      <vt:lpstr>Тема Office</vt:lpstr>
      <vt:lpstr>Кнопка</vt:lpstr>
      <vt:lpstr>Презентация PowerPoint</vt:lpstr>
      <vt:lpstr>Презентация PowerPoint</vt:lpstr>
      <vt:lpstr>Презентация PowerPoint</vt:lpstr>
      <vt:lpstr>«ЗАСВІТ ВСТАЛИ КОЗАЧЕНЬКИ»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«ЧИ НЕ ТОЙ ТО ХМІЛЬ»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Elizavetta</dc:creator>
  <cp:lastModifiedBy>compaq</cp:lastModifiedBy>
  <cp:revision>1634</cp:revision>
  <dcterms:created xsi:type="dcterms:W3CDTF">2020-02-18T17:54:20Z</dcterms:created>
  <dcterms:modified xsi:type="dcterms:W3CDTF">2022-01-14T09:54:45Z</dcterms:modified>
</cp:coreProperties>
</file>