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2" r:id="rId6"/>
    <p:sldId id="261" r:id="rId7"/>
    <p:sldId id="286" r:id="rId8"/>
    <p:sldId id="260" r:id="rId9"/>
    <p:sldId id="262" r:id="rId10"/>
    <p:sldId id="264" r:id="rId11"/>
    <p:sldId id="265" r:id="rId12"/>
    <p:sldId id="278" r:id="rId13"/>
    <p:sldId id="279" r:id="rId14"/>
    <p:sldId id="289" r:id="rId15"/>
    <p:sldId id="288" r:id="rId16"/>
    <p:sldId id="290" r:id="rId17"/>
    <p:sldId id="276" r:id="rId18"/>
    <p:sldId id="285" r:id="rId19"/>
    <p:sldId id="273" r:id="rId20"/>
    <p:sldId id="274" r:id="rId21"/>
    <p:sldId id="275" r:id="rId22"/>
    <p:sldId id="266" r:id="rId23"/>
    <p:sldId id="283" r:id="rId24"/>
    <p:sldId id="284" r:id="rId25"/>
    <p:sldId id="282" r:id="rId26"/>
    <p:sldId id="293" r:id="rId27"/>
    <p:sldId id="267" r:id="rId28"/>
    <p:sldId id="292" r:id="rId29"/>
    <p:sldId id="269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909F-A2CE-4109-B047-6A6D0B9C83E9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3FE3B-AFD9-451E-94C0-38A56B8008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909F-A2CE-4109-B047-6A6D0B9C83E9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3FE3B-AFD9-451E-94C0-38A56B8008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909F-A2CE-4109-B047-6A6D0B9C83E9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3FE3B-AFD9-451E-94C0-38A56B8008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909F-A2CE-4109-B047-6A6D0B9C83E9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3FE3B-AFD9-451E-94C0-38A56B8008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909F-A2CE-4109-B047-6A6D0B9C83E9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3FE3B-AFD9-451E-94C0-38A56B8008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909F-A2CE-4109-B047-6A6D0B9C83E9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3FE3B-AFD9-451E-94C0-38A56B8008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909F-A2CE-4109-B047-6A6D0B9C83E9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3FE3B-AFD9-451E-94C0-38A56B8008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909F-A2CE-4109-B047-6A6D0B9C83E9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3FE3B-AFD9-451E-94C0-38A56B8008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909F-A2CE-4109-B047-6A6D0B9C83E9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3FE3B-AFD9-451E-94C0-38A56B8008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909F-A2CE-4109-B047-6A6D0B9C83E9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3FE3B-AFD9-451E-94C0-38A56B8008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909F-A2CE-4109-B047-6A6D0B9C83E9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3FE3B-AFD9-451E-94C0-38A56B8008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3909F-A2CE-4109-B047-6A6D0B9C83E9}" type="datetimeFigureOut">
              <a:rPr lang="ru-RU" smtClean="0"/>
              <a:pPr/>
              <a:t>19.02.2022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3FE3B-AFD9-451E-94C0-38A56B8008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470025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solidFill>
                  <a:srgbClr val="800000"/>
                </a:solidFill>
                <a:latin typeface="Monotype Corsiva" pitchFamily="66" charset="0"/>
              </a:rPr>
              <a:t>Україна в подіях Північної війни</a:t>
            </a:r>
            <a:br>
              <a:rPr lang="uk-UA" sz="4800" b="1" dirty="0" smtClean="0">
                <a:solidFill>
                  <a:srgbClr val="800000"/>
                </a:solidFill>
                <a:latin typeface="Monotype Corsiva" pitchFamily="66" charset="0"/>
              </a:rPr>
            </a:br>
            <a:r>
              <a:rPr lang="uk-UA" sz="4800" b="1" dirty="0" smtClean="0">
                <a:solidFill>
                  <a:srgbClr val="800000"/>
                </a:solidFill>
                <a:latin typeface="Monotype Corsiva" pitchFamily="66" charset="0"/>
              </a:rPr>
              <a:t>(1700-1721 рр.)</a:t>
            </a:r>
            <a:endParaRPr lang="ru-RU" sz="4800" b="1" dirty="0">
              <a:solidFill>
                <a:srgbClr val="80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7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3212976"/>
            <a:ext cx="4032448" cy="3075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i="1" dirty="0" err="1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endParaRPr lang="ru-RU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об’єднує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документи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умовах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І.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Мазпа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домовився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Карлом ХІІ?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змусило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Мазепу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угоду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шведами?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Висловіть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свою думку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Як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вважаєте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чином угода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Мазепи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сприйнята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rgbClr val="006600"/>
                </a:solidFill>
              </a:rPr>
              <a:t>Чи</a:t>
            </a:r>
            <a:r>
              <a:rPr lang="ru-RU" dirty="0" smtClean="0">
                <a:solidFill>
                  <a:srgbClr val="006600"/>
                </a:solidFill>
              </a:rPr>
              <a:t> </a:t>
            </a:r>
            <a:r>
              <a:rPr lang="ru-RU" dirty="0" err="1" smtClean="0">
                <a:solidFill>
                  <a:srgbClr val="006600"/>
                </a:solidFill>
              </a:rPr>
              <a:t>можна</a:t>
            </a:r>
            <a:r>
              <a:rPr lang="ru-RU" dirty="0" smtClean="0">
                <a:solidFill>
                  <a:srgbClr val="006600"/>
                </a:solidFill>
              </a:rPr>
              <a:t> </a:t>
            </a:r>
            <a:r>
              <a:rPr lang="ru-RU" dirty="0" err="1" smtClean="0">
                <a:solidFill>
                  <a:srgbClr val="006600"/>
                </a:solidFill>
              </a:rPr>
              <a:t>вважати</a:t>
            </a:r>
            <a:r>
              <a:rPr lang="ru-RU" dirty="0" smtClean="0">
                <a:solidFill>
                  <a:srgbClr val="006600"/>
                </a:solidFill>
              </a:rPr>
              <a:t> </a:t>
            </a:r>
            <a:r>
              <a:rPr lang="ru-RU" dirty="0" err="1" smtClean="0">
                <a:solidFill>
                  <a:srgbClr val="006600"/>
                </a:solidFill>
              </a:rPr>
              <a:t>дії</a:t>
            </a:r>
            <a:r>
              <a:rPr lang="ru-RU" dirty="0" smtClean="0">
                <a:solidFill>
                  <a:srgbClr val="006600"/>
                </a:solidFill>
              </a:rPr>
              <a:t> </a:t>
            </a:r>
            <a:r>
              <a:rPr lang="ru-RU" dirty="0" err="1" smtClean="0">
                <a:solidFill>
                  <a:srgbClr val="006600"/>
                </a:solidFill>
              </a:rPr>
              <a:t>Мазепи</a:t>
            </a:r>
            <a:r>
              <a:rPr lang="ru-RU" dirty="0" smtClean="0">
                <a:solidFill>
                  <a:srgbClr val="006600"/>
                </a:solidFill>
              </a:rPr>
              <a:t> </a:t>
            </a:r>
            <a:r>
              <a:rPr lang="ru-RU" dirty="0" err="1" smtClean="0">
                <a:solidFill>
                  <a:srgbClr val="006600"/>
                </a:solidFill>
              </a:rPr>
              <a:t>зрадою</a:t>
            </a:r>
            <a:r>
              <a:rPr lang="ru-RU" dirty="0" smtClean="0">
                <a:solidFill>
                  <a:srgbClr val="006600"/>
                </a:solidFill>
              </a:rPr>
              <a:t> союзу </a:t>
            </a:r>
            <a:r>
              <a:rPr lang="ru-RU" dirty="0" err="1" smtClean="0">
                <a:solidFill>
                  <a:srgbClr val="006600"/>
                </a:solidFill>
              </a:rPr>
              <a:t>з</a:t>
            </a:r>
            <a:r>
              <a:rPr lang="ru-RU" dirty="0" smtClean="0">
                <a:solidFill>
                  <a:srgbClr val="006600"/>
                </a:solidFill>
              </a:rPr>
              <a:t> </a:t>
            </a:r>
            <a:r>
              <a:rPr lang="ru-RU" dirty="0" err="1" smtClean="0">
                <a:solidFill>
                  <a:srgbClr val="006600"/>
                </a:solidFill>
              </a:rPr>
              <a:t>Росією</a:t>
            </a:r>
            <a:r>
              <a:rPr lang="ru-RU" dirty="0" smtClean="0">
                <a:solidFill>
                  <a:srgbClr val="006600"/>
                </a:solidFill>
              </a:rPr>
              <a:t>, </a:t>
            </a:r>
            <a:r>
              <a:rPr lang="ru-RU" dirty="0" err="1" smtClean="0">
                <a:solidFill>
                  <a:srgbClr val="006600"/>
                </a:solidFill>
              </a:rPr>
              <a:t>зрадою</a:t>
            </a:r>
            <a:r>
              <a:rPr lang="ru-RU" dirty="0" smtClean="0">
                <a:solidFill>
                  <a:srgbClr val="006600"/>
                </a:solidFill>
              </a:rPr>
              <a:t> </a:t>
            </a:r>
            <a:r>
              <a:rPr lang="ru-RU" dirty="0" err="1" smtClean="0">
                <a:solidFill>
                  <a:srgbClr val="006600"/>
                </a:solidFill>
              </a:rPr>
              <a:t>української</a:t>
            </a:r>
            <a:r>
              <a:rPr lang="ru-RU" dirty="0" smtClean="0">
                <a:solidFill>
                  <a:srgbClr val="006600"/>
                </a:solidFill>
              </a:rPr>
              <a:t> </a:t>
            </a:r>
            <a:r>
              <a:rPr lang="ru-RU" dirty="0" err="1" smtClean="0">
                <a:solidFill>
                  <a:srgbClr val="006600"/>
                </a:solidFill>
              </a:rPr>
              <a:t>державності</a:t>
            </a:r>
            <a:r>
              <a:rPr lang="ru-RU" dirty="0" smtClean="0">
                <a:solidFill>
                  <a:srgbClr val="006600"/>
                </a:solidFill>
              </a:rPr>
              <a:t>? </a:t>
            </a:r>
            <a:endParaRPr lang="ru-RU" dirty="0">
              <a:solidFill>
                <a:srgbClr val="0066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</p:spPr>
        <p:txBody>
          <a:bodyPr>
            <a:normAutofit fontScale="85000" lnSpcReduction="10000"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27 жовтня 1708 р. Маніфест Петра І до українців, у якому він сповіщав , що Мазепа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“безвесно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пропал”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(цар знав, що гетьман перейшов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бік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шведів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ru-RU" sz="28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6-го </a:t>
            </a:r>
            <a:r>
              <a:rPr lang="ru-RU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листопада </a:t>
            </a:r>
            <a:r>
              <a:rPr lang="ru-RU" sz="28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рада; на </a:t>
            </a:r>
            <a:r>
              <a:rPr lang="ru-RU" sz="28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ній</a:t>
            </a:r>
            <a:r>
              <a:rPr lang="ru-RU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стверджено</a:t>
            </a:r>
            <a:r>
              <a:rPr lang="ru-RU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8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гетьмана</a:t>
            </a:r>
            <a:r>
              <a:rPr lang="ru-RU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Стародубського</a:t>
            </a:r>
            <a:r>
              <a:rPr lang="ru-RU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полковника </a:t>
            </a:r>
            <a:r>
              <a:rPr lang="ru-RU" sz="28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Івана</a:t>
            </a:r>
            <a:r>
              <a:rPr lang="ru-RU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Скоропадського</a:t>
            </a:r>
            <a:r>
              <a:rPr lang="ru-RU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котрого</a:t>
            </a:r>
            <a:r>
              <a:rPr lang="ru-RU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заздалегідь</a:t>
            </a:r>
            <a:r>
              <a:rPr lang="ru-RU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призначив</a:t>
            </a:r>
            <a:r>
              <a:rPr lang="ru-RU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цар</a:t>
            </a:r>
            <a:r>
              <a:rPr lang="ru-RU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Петро</a:t>
            </a:r>
            <a:r>
              <a:rPr lang="ru-RU" dirty="0" smtClean="0">
                <a:solidFill>
                  <a:srgbClr val="006600"/>
                </a:solidFill>
              </a:rPr>
              <a:t>.</a:t>
            </a:r>
            <a:endParaRPr lang="ru-RU" dirty="0">
              <a:solidFill>
                <a:srgbClr val="006600"/>
              </a:solidFill>
            </a:endParaRPr>
          </a:p>
        </p:txBody>
      </p:sp>
      <p:pic>
        <p:nvPicPr>
          <p:cNvPr id="4" name="Содержимое 3" descr="I.Skoropadsk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1556792"/>
            <a:ext cx="3502095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27 жовтня 1708 р. Маніфест Петра І до українців, у якому він сповіщав , що Мазепа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“безвесно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пропал”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(цар знав, що гетьман перейшов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шведів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11-го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листопада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приїхав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Глухів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Київський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митрополит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Іоасаф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духовенством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12-го,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молебну,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котрому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виголошено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анафему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вічний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прокльон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зрадникові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Мазепі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1994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6991" y="1600200"/>
            <a:ext cx="6330018" cy="45259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sz="24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жовтня</a:t>
            </a: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у Погребках, де стояв </a:t>
            </a:r>
            <a:r>
              <a:rPr lang="ru-RU" sz="24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цар</a:t>
            </a: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табором, </a:t>
            </a:r>
            <a:r>
              <a:rPr lang="ru-RU" sz="24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військова</a:t>
            </a: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рада; на </a:t>
            </a:r>
            <a:r>
              <a:rPr lang="ru-RU" sz="24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ній</a:t>
            </a: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ухвалено</a:t>
            </a: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взяти</a:t>
            </a: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зруйнувати</a:t>
            </a: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Батурин. 31-го Меншиков </a:t>
            </a:r>
            <a:r>
              <a:rPr lang="ru-RU" sz="24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прибув</a:t>
            </a: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військом</a:t>
            </a: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гетьманської</a:t>
            </a: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столиці</a:t>
            </a: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узяв</a:t>
            </a: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гетьманську</a:t>
            </a: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столицю</a:t>
            </a: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спалив </a:t>
            </a:r>
            <a:r>
              <a:rPr lang="ru-RU" sz="24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/>
          </a:p>
        </p:txBody>
      </p:sp>
      <p:pic>
        <p:nvPicPr>
          <p:cNvPr id="4" name="Содержимое 3" descr="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2924944"/>
            <a:ext cx="5171516" cy="352839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uk-UA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14 травня 1709 р. російські війська за наказом Петра І зруйнували Запорозьку Січ</a:t>
            </a:r>
            <a:endParaRPr lang="ru-RU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Без названия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348880"/>
            <a:ext cx="3594893" cy="2467344"/>
          </a:xfrm>
          <a:prstGeom prst="rect">
            <a:avLst/>
          </a:prstGeom>
        </p:spPr>
      </p:pic>
      <p:pic>
        <p:nvPicPr>
          <p:cNvPr id="5" name="Содержимое 5" descr="Без назван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924944"/>
            <a:ext cx="3798039" cy="266429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6600"/>
                </a:solidFill>
              </a:rPr>
              <a:t/>
            </a:r>
            <a:br>
              <a:rPr lang="ru-RU" dirty="0" smtClean="0">
                <a:solidFill>
                  <a:srgbClr val="006600"/>
                </a:solidFill>
              </a:rPr>
            </a:br>
            <a:r>
              <a:rPr lang="ru-RU" dirty="0" err="1" smtClean="0">
                <a:solidFill>
                  <a:srgbClr val="006600"/>
                </a:solidFill>
                <a:latin typeface="Monotype Corsiva" pitchFamily="66" charset="0"/>
              </a:rPr>
              <a:t>Полтавська</a:t>
            </a:r>
            <a:r>
              <a:rPr lang="ru-RU" dirty="0" smtClean="0">
                <a:solidFill>
                  <a:srgbClr val="006600"/>
                </a:solidFill>
                <a:latin typeface="Monotype Corsiva" pitchFamily="66" charset="0"/>
              </a:rPr>
              <a:t> битва 27 </a:t>
            </a:r>
            <a:r>
              <a:rPr lang="ru-RU" dirty="0" err="1" smtClean="0">
                <a:solidFill>
                  <a:srgbClr val="006600"/>
                </a:solidFill>
                <a:latin typeface="Monotype Corsiva" pitchFamily="66" charset="0"/>
              </a:rPr>
              <a:t>липня</a:t>
            </a:r>
            <a:r>
              <a:rPr lang="ru-RU" dirty="0" smtClean="0">
                <a:solidFill>
                  <a:srgbClr val="006600"/>
                </a:solidFill>
                <a:latin typeface="Monotype Corsiva" pitchFamily="66" charset="0"/>
              </a:rPr>
              <a:t> 1709 р.</a:t>
            </a:r>
            <a:endParaRPr lang="ru-RU" dirty="0">
              <a:solidFill>
                <a:srgbClr val="00660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772816"/>
            <a:ext cx="5328592" cy="406383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40px-Great_Northern_Wa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980728"/>
            <a:ext cx="4214218" cy="5188756"/>
          </a:xfrm>
        </p:spPr>
      </p:pic>
      <p:pic>
        <p:nvPicPr>
          <p:cNvPr id="5" name="Содержимое 3" descr="156_brand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2348880"/>
            <a:ext cx="3245851" cy="241815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39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800000"/>
                </a:solidFill>
                <a:latin typeface="Monotype Corsiva" pitchFamily="66" charset="0"/>
              </a:rPr>
              <a:t/>
            </a:r>
            <a:br>
              <a:rPr lang="uk-UA" dirty="0" smtClean="0">
                <a:solidFill>
                  <a:srgbClr val="800000"/>
                </a:solidFill>
                <a:latin typeface="Monotype Corsiva" pitchFamily="66" charset="0"/>
              </a:rPr>
            </a:br>
            <a:r>
              <a:rPr lang="uk-UA" dirty="0" smtClean="0">
                <a:solidFill>
                  <a:srgbClr val="800000"/>
                </a:solidFill>
                <a:latin typeface="Monotype Corsiva" pitchFamily="66" charset="0"/>
              </a:rPr>
              <a:t>Евристична бесіда</a:t>
            </a:r>
            <a:endParaRPr lang="ru-RU" dirty="0">
              <a:solidFill>
                <a:srgbClr val="8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209331"/>
          </a:xfrm>
        </p:spPr>
        <p:txBody>
          <a:bodyPr>
            <a:normAutofit fontScale="92500" lnSpcReduction="20000"/>
          </a:bodyPr>
          <a:lstStyle/>
          <a:p>
            <a:r>
              <a:rPr lang="ru-RU" sz="3000" dirty="0"/>
              <a:t>1. За </a:t>
            </a:r>
            <a:r>
              <a:rPr lang="ru-RU" sz="3000" dirty="0" err="1"/>
              <a:t>яких</a:t>
            </a:r>
            <a:r>
              <a:rPr lang="ru-RU" sz="3000" dirty="0"/>
              <a:t> </a:t>
            </a:r>
            <a:r>
              <a:rPr lang="ru-RU" sz="3000" dirty="0" err="1"/>
              <a:t>обставин</a:t>
            </a:r>
            <a:r>
              <a:rPr lang="ru-RU" sz="3000" dirty="0"/>
              <a:t> </a:t>
            </a:r>
            <a:r>
              <a:rPr lang="ru-RU" sz="3000" dirty="0" err="1"/>
              <a:t>Іван</a:t>
            </a:r>
            <a:r>
              <a:rPr lang="ru-RU" sz="3000" dirty="0"/>
              <a:t> Мазепа </a:t>
            </a:r>
            <a:r>
              <a:rPr lang="ru-RU" sz="3000" dirty="0" err="1"/>
              <a:t>обирається</a:t>
            </a:r>
            <a:r>
              <a:rPr lang="ru-RU" sz="3000" dirty="0"/>
              <a:t> </a:t>
            </a:r>
            <a:r>
              <a:rPr lang="ru-RU" sz="3000" dirty="0" err="1"/>
              <a:t>гетьманом</a:t>
            </a:r>
            <a:r>
              <a:rPr lang="ru-RU" sz="3000" dirty="0"/>
              <a:t> </a:t>
            </a:r>
            <a:r>
              <a:rPr lang="ru-RU" sz="3000" dirty="0" err="1"/>
              <a:t>Лівобережної</a:t>
            </a:r>
            <a:r>
              <a:rPr lang="ru-RU" sz="3000" dirty="0"/>
              <a:t> </a:t>
            </a:r>
            <a:r>
              <a:rPr lang="ru-RU" sz="3000" dirty="0" err="1"/>
              <a:t>України</a:t>
            </a:r>
            <a:r>
              <a:rPr lang="ru-RU" sz="3000" dirty="0"/>
              <a:t>?</a:t>
            </a:r>
            <a:br>
              <a:rPr lang="ru-RU" sz="3000" dirty="0"/>
            </a:br>
            <a:r>
              <a:rPr lang="ru-RU" sz="3000" dirty="0"/>
              <a:t/>
            </a:r>
            <a:br>
              <a:rPr lang="ru-RU" sz="3000" dirty="0"/>
            </a:br>
            <a:r>
              <a:rPr lang="ru-RU" sz="3000" dirty="0"/>
              <a:t>2. Охарактеризуйте </a:t>
            </a:r>
            <a:r>
              <a:rPr lang="ru-RU" sz="3000" dirty="0" err="1"/>
              <a:t>основні</a:t>
            </a:r>
            <a:r>
              <a:rPr lang="ru-RU" sz="3000" dirty="0"/>
              <a:t> напрямки </a:t>
            </a:r>
            <a:r>
              <a:rPr lang="ru-RU" sz="3000" dirty="0" err="1"/>
              <a:t>його</a:t>
            </a:r>
            <a:r>
              <a:rPr lang="ru-RU" sz="3000" dirty="0"/>
              <a:t> </a:t>
            </a:r>
            <a:r>
              <a:rPr lang="ru-RU" sz="3000" dirty="0" err="1"/>
              <a:t>внутрішньої</a:t>
            </a:r>
            <a:r>
              <a:rPr lang="ru-RU" sz="3000" dirty="0"/>
              <a:t> </a:t>
            </a:r>
            <a:r>
              <a:rPr lang="ru-RU" sz="3000" dirty="0" err="1"/>
              <a:t>і</a:t>
            </a:r>
            <a:r>
              <a:rPr lang="ru-RU" sz="3000" dirty="0"/>
              <a:t> </a:t>
            </a:r>
            <a:r>
              <a:rPr lang="ru-RU" sz="3000" dirty="0" err="1"/>
              <a:t>зовнішньої</a:t>
            </a:r>
            <a:r>
              <a:rPr lang="ru-RU" sz="3000" dirty="0"/>
              <a:t> </a:t>
            </a:r>
            <a:r>
              <a:rPr lang="ru-RU" sz="3000" dirty="0" err="1"/>
              <a:t>політики</a:t>
            </a:r>
            <a:r>
              <a:rPr lang="ru-RU" sz="3000" dirty="0"/>
              <a:t>.</a:t>
            </a:r>
            <a:br>
              <a:rPr lang="ru-RU" sz="3000" dirty="0"/>
            </a:br>
            <a:r>
              <a:rPr lang="ru-RU" sz="3000" dirty="0"/>
              <a:t/>
            </a:r>
            <a:br>
              <a:rPr lang="ru-RU" sz="3000" dirty="0"/>
            </a:br>
            <a:r>
              <a:rPr lang="ru-RU" sz="3000" dirty="0"/>
              <a:t>3. </a:t>
            </a:r>
            <a:r>
              <a:rPr lang="ru-RU" sz="3000" dirty="0" err="1"/>
              <a:t>Якої</a:t>
            </a:r>
            <a:r>
              <a:rPr lang="ru-RU" sz="3000" dirty="0"/>
              <a:t> </a:t>
            </a:r>
            <a:r>
              <a:rPr lang="ru-RU" sz="3000" dirty="0" err="1"/>
              <a:t>зовнішньополітичної</a:t>
            </a:r>
            <a:r>
              <a:rPr lang="ru-RU" sz="3000" dirty="0"/>
              <a:t> </a:t>
            </a:r>
            <a:r>
              <a:rPr lang="ru-RU" sz="3000" dirty="0" err="1"/>
              <a:t>орієнтації</a:t>
            </a:r>
            <a:r>
              <a:rPr lang="ru-RU" sz="3000" dirty="0"/>
              <a:t> </a:t>
            </a:r>
            <a:r>
              <a:rPr lang="ru-RU" sz="3000" dirty="0" err="1"/>
              <a:t>дотримувався</a:t>
            </a:r>
            <a:r>
              <a:rPr lang="ru-RU" sz="3000" dirty="0"/>
              <a:t> Мазепа на початку </a:t>
            </a:r>
            <a:r>
              <a:rPr lang="ru-RU" sz="3000" dirty="0" err="1"/>
              <a:t>свого</a:t>
            </a:r>
            <a:r>
              <a:rPr lang="ru-RU" sz="3000" dirty="0"/>
              <a:t> </a:t>
            </a:r>
            <a:r>
              <a:rPr lang="ru-RU" sz="3000" dirty="0" err="1"/>
              <a:t>гетьманування</a:t>
            </a:r>
            <a:r>
              <a:rPr lang="ru-RU" sz="3000" dirty="0"/>
              <a:t>? </a:t>
            </a:r>
            <a:r>
              <a:rPr lang="ru-RU" sz="3000" dirty="0" err="1"/>
              <a:t>Чому</a:t>
            </a:r>
            <a:r>
              <a:rPr lang="ru-RU" sz="3000" dirty="0"/>
              <a:t>?</a:t>
            </a:r>
            <a:br>
              <a:rPr lang="ru-RU" sz="3000" dirty="0"/>
            </a:br>
            <a:r>
              <a:rPr lang="ru-RU" sz="3000" dirty="0"/>
              <a:t/>
            </a:r>
            <a:br>
              <a:rPr lang="ru-RU" sz="3000" dirty="0"/>
            </a:br>
            <a:r>
              <a:rPr lang="ru-RU" sz="3000" dirty="0"/>
              <a:t>4. Як </a:t>
            </a:r>
            <a:r>
              <a:rPr lang="ru-RU" sz="3000" dirty="0" err="1"/>
              <a:t>ви</a:t>
            </a:r>
            <a:r>
              <a:rPr lang="ru-RU" sz="3000" dirty="0"/>
              <a:t> </a:t>
            </a:r>
            <a:r>
              <a:rPr lang="ru-RU" sz="3000" dirty="0" err="1"/>
              <a:t>вважаєте</a:t>
            </a:r>
            <a:r>
              <a:rPr lang="ru-RU" sz="3000" dirty="0"/>
              <a:t>, </a:t>
            </a:r>
            <a:r>
              <a:rPr lang="ru-RU" sz="3000" dirty="0" err="1"/>
              <a:t>чому</a:t>
            </a:r>
            <a:r>
              <a:rPr lang="ru-RU" sz="3000" dirty="0"/>
              <a:t> </a:t>
            </a:r>
            <a:r>
              <a:rPr lang="ru-RU" sz="3000" dirty="0" err="1"/>
              <a:t>Івана</a:t>
            </a:r>
            <a:r>
              <a:rPr lang="ru-RU" sz="3000" dirty="0"/>
              <a:t> Мазепу </a:t>
            </a:r>
            <a:r>
              <a:rPr lang="ru-RU" sz="3000" dirty="0" err="1"/>
              <a:t>називали</a:t>
            </a:r>
            <a:r>
              <a:rPr lang="ru-RU" sz="3000" dirty="0"/>
              <a:t> «</a:t>
            </a:r>
            <a:r>
              <a:rPr lang="ru-RU" sz="3000" dirty="0" err="1"/>
              <a:t>вітчимом</a:t>
            </a:r>
            <a:r>
              <a:rPr lang="ru-RU" sz="3000" dirty="0"/>
              <a:t> </a:t>
            </a:r>
            <a:r>
              <a:rPr lang="ru-RU" sz="3000" dirty="0" err="1"/>
              <a:t>України</a:t>
            </a:r>
            <a:r>
              <a:rPr lang="ru-RU" sz="3000" dirty="0"/>
              <a:t>»?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4000" b="1" i="1" dirty="0" smtClean="0">
                <a:solidFill>
                  <a:srgbClr val="006600"/>
                </a:solidFill>
              </a:rPr>
              <a:t>Д. Дорошенко про </a:t>
            </a:r>
            <a:r>
              <a:rPr lang="ru-RU" sz="4000" b="1" i="1" dirty="0" err="1" smtClean="0">
                <a:solidFill>
                  <a:srgbClr val="006600"/>
                </a:solidFill>
              </a:rPr>
              <a:t>Полтавську</a:t>
            </a:r>
            <a:r>
              <a:rPr lang="ru-RU" sz="4000" b="1" i="1" dirty="0" smtClean="0">
                <a:solidFill>
                  <a:srgbClr val="006600"/>
                </a:solidFill>
              </a:rPr>
              <a:t> битву</a:t>
            </a:r>
            <a:r>
              <a:rPr lang="ru-RU" dirty="0" smtClean="0">
                <a:solidFill>
                  <a:srgbClr val="006600"/>
                </a:solidFill>
              </a:rPr>
              <a:t/>
            </a:r>
            <a:br>
              <a:rPr lang="ru-RU" dirty="0" smtClean="0">
                <a:solidFill>
                  <a:srgbClr val="006600"/>
                </a:solidFill>
              </a:rPr>
            </a:br>
            <a:endParaRPr lang="ru-RU" dirty="0">
              <a:solidFill>
                <a:srgbClr val="00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«Карл </a:t>
            </a:r>
            <a:r>
              <a:rPr lang="ru-RU" dirty="0" err="1" smtClean="0"/>
              <a:t>задержався</a:t>
            </a:r>
            <a:r>
              <a:rPr lang="ru-RU" dirty="0" smtClean="0"/>
              <a:t> на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тижнів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Полтавою, Петро </a:t>
            </a:r>
            <a:r>
              <a:rPr lang="ru-RU" dirty="0" err="1" smtClean="0"/>
              <a:t>стягнув</a:t>
            </a:r>
            <a:r>
              <a:rPr lang="ru-RU" dirty="0" smtClean="0"/>
              <a:t> </a:t>
            </a:r>
            <a:r>
              <a:rPr lang="ru-RU" dirty="0" err="1" smtClean="0"/>
              <a:t>сюди</a:t>
            </a:r>
            <a:r>
              <a:rPr lang="ru-RU" dirty="0" smtClean="0"/>
              <a:t>  </a:t>
            </a:r>
            <a:r>
              <a:rPr lang="ru-RU" dirty="0" err="1" smtClean="0"/>
              <a:t>своє</a:t>
            </a:r>
            <a:r>
              <a:rPr lang="ru-RU" dirty="0" smtClean="0"/>
              <a:t> </a:t>
            </a:r>
            <a:r>
              <a:rPr lang="ru-RU" dirty="0" err="1" smtClean="0"/>
              <a:t>військо</a:t>
            </a:r>
            <a:r>
              <a:rPr lang="ru-RU" dirty="0" smtClean="0"/>
              <a:t>, яке 2 7 </a:t>
            </a:r>
            <a:r>
              <a:rPr lang="ru-RU" dirty="0" err="1" smtClean="0"/>
              <a:t>червня</a:t>
            </a:r>
            <a:r>
              <a:rPr lang="ru-RU" dirty="0" smtClean="0"/>
              <a:t> 1709 року </a:t>
            </a:r>
            <a:r>
              <a:rPr lang="ru-RU" dirty="0" err="1" smtClean="0"/>
              <a:t>прийшло</a:t>
            </a:r>
            <a:r>
              <a:rPr lang="ru-RU" dirty="0" smtClean="0"/>
              <a:t> до страшного бою. </a:t>
            </a:r>
            <a:r>
              <a:rPr lang="ru-RU" dirty="0" err="1" smtClean="0"/>
              <a:t>Москалі</a:t>
            </a:r>
            <a:r>
              <a:rPr lang="ru-RU" dirty="0" smtClean="0"/>
              <a:t> перемогли </a:t>
            </a:r>
            <a:r>
              <a:rPr lang="ru-RU" dirty="0" err="1" smtClean="0"/>
              <a:t>потомлене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змучене</a:t>
            </a:r>
            <a:r>
              <a:rPr lang="ru-RU" dirty="0" smtClean="0"/>
              <a:t> </a:t>
            </a:r>
            <a:r>
              <a:rPr lang="ru-RU" dirty="0" err="1" smtClean="0"/>
              <a:t>шведське</a:t>
            </a:r>
            <a:r>
              <a:rPr lang="ru-RU" dirty="0" smtClean="0"/>
              <a:t> </a:t>
            </a:r>
            <a:r>
              <a:rPr lang="ru-RU" dirty="0" err="1" smtClean="0"/>
              <a:t>військо</a:t>
            </a:r>
            <a:r>
              <a:rPr lang="ru-RU" dirty="0" smtClean="0"/>
              <a:t>;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вдвічі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, як </a:t>
            </a:r>
            <a:r>
              <a:rPr lang="ru-RU" dirty="0" err="1" smtClean="0"/>
              <a:t>шведів</a:t>
            </a:r>
            <a:r>
              <a:rPr lang="ru-RU" dirty="0" smtClean="0"/>
              <a:t>, та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артилерії</a:t>
            </a:r>
            <a:r>
              <a:rPr lang="ru-RU" dirty="0" smtClean="0"/>
              <a:t> </a:t>
            </a:r>
            <a:r>
              <a:rPr lang="ru-RU" dirty="0" err="1" smtClean="0"/>
              <a:t>мали</a:t>
            </a:r>
            <a:r>
              <a:rPr lang="ru-RU" dirty="0" smtClean="0"/>
              <a:t> вони вдесятеро </a:t>
            </a:r>
            <a:r>
              <a:rPr lang="ru-RU" dirty="0" err="1" smtClean="0"/>
              <a:t>більше</a:t>
            </a:r>
            <a:r>
              <a:rPr lang="ru-RU" dirty="0" smtClean="0"/>
              <a:t>. Карл </a:t>
            </a:r>
            <a:r>
              <a:rPr lang="ru-RU" dirty="0" err="1" smtClean="0"/>
              <a:t>був</a:t>
            </a:r>
            <a:r>
              <a:rPr lang="ru-RU" dirty="0" smtClean="0"/>
              <a:t> поранений у </a:t>
            </a:r>
            <a:r>
              <a:rPr lang="ru-RU" dirty="0" err="1" smtClean="0"/>
              <a:t>сутичці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за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днів</a:t>
            </a:r>
            <a:r>
              <a:rPr lang="ru-RU" dirty="0" smtClean="0"/>
              <a:t> до генерального бою, </a:t>
            </a:r>
            <a:r>
              <a:rPr lang="ru-RU" dirty="0" err="1" smtClean="0"/>
              <a:t>і</a:t>
            </a:r>
            <a:r>
              <a:rPr lang="ru-RU" dirty="0" smtClean="0"/>
              <a:t> 27 </a:t>
            </a:r>
            <a:r>
              <a:rPr lang="ru-RU" dirty="0" err="1" smtClean="0"/>
              <a:t>червня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носили на носилках. </a:t>
            </a:r>
            <a:r>
              <a:rPr lang="ru-RU" dirty="0" err="1" smtClean="0"/>
              <a:t>Вороже</a:t>
            </a:r>
            <a:r>
              <a:rPr lang="ru-RU" dirty="0" smtClean="0"/>
              <a:t> ядро </a:t>
            </a:r>
            <a:r>
              <a:rPr lang="ru-RU" dirty="0" err="1" smtClean="0"/>
              <a:t>розірвалося</a:t>
            </a:r>
            <a:r>
              <a:rPr lang="ru-RU" dirty="0" smtClean="0"/>
              <a:t> коло </a:t>
            </a:r>
            <a:r>
              <a:rPr lang="ru-RU" dirty="0" err="1" smtClean="0"/>
              <a:t>нього</a:t>
            </a:r>
            <a:r>
              <a:rPr lang="ru-RU" dirty="0" smtClean="0"/>
              <a:t>, </a:t>
            </a:r>
            <a:r>
              <a:rPr lang="ru-RU" dirty="0" err="1" smtClean="0"/>
              <a:t>він</a:t>
            </a:r>
            <a:r>
              <a:rPr lang="ru-RU" dirty="0" smtClean="0"/>
              <a:t> упав на землю,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шведи</a:t>
            </a:r>
            <a:r>
              <a:rPr lang="ru-RU" dirty="0" smtClean="0"/>
              <a:t> подумали,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вбито.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викликало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них </a:t>
            </a:r>
            <a:r>
              <a:rPr lang="ru-RU" dirty="0" err="1" smtClean="0"/>
              <a:t>паніку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бій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програний</a:t>
            </a:r>
            <a:r>
              <a:rPr lang="ru-RU" dirty="0" smtClean="0"/>
              <a:t>. Карл </a:t>
            </a:r>
            <a:r>
              <a:rPr lang="ru-RU" dirty="0" err="1" smtClean="0"/>
              <a:t>з</a:t>
            </a:r>
            <a:r>
              <a:rPr lang="ru-RU" dirty="0" smtClean="0"/>
              <a:t> Мазепою </a:t>
            </a:r>
            <a:r>
              <a:rPr lang="ru-RU" dirty="0" err="1" smtClean="0"/>
              <a:t>подалися</a:t>
            </a:r>
            <a:r>
              <a:rPr lang="ru-RU" dirty="0" smtClean="0"/>
              <a:t> </a:t>
            </a:r>
            <a:r>
              <a:rPr lang="ru-RU" dirty="0" err="1" smtClean="0"/>
              <a:t>швидше</a:t>
            </a:r>
            <a:r>
              <a:rPr lang="ru-RU" dirty="0" smtClean="0"/>
              <a:t> до </a:t>
            </a:r>
            <a:r>
              <a:rPr lang="ru-RU" dirty="0" err="1" smtClean="0"/>
              <a:t>Дніпра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переправилися</a:t>
            </a:r>
            <a:r>
              <a:rPr lang="ru-RU" dirty="0" smtClean="0"/>
              <a:t> коло </a:t>
            </a:r>
            <a:r>
              <a:rPr lang="ru-RU" dirty="0" err="1" smtClean="0"/>
              <a:t>Перевалочної</a:t>
            </a:r>
            <a:r>
              <a:rPr lang="ru-RU" dirty="0" smtClean="0"/>
              <a:t>, </a:t>
            </a:r>
            <a:r>
              <a:rPr lang="ru-RU" dirty="0" err="1" smtClean="0"/>
              <a:t>помандрували</a:t>
            </a:r>
            <a:r>
              <a:rPr lang="ru-RU" dirty="0" smtClean="0"/>
              <a:t> степами </a:t>
            </a:r>
            <a:r>
              <a:rPr lang="ru-RU" dirty="0" err="1" smtClean="0"/>
              <a:t>й</a:t>
            </a:r>
            <a:r>
              <a:rPr lang="ru-RU" dirty="0" smtClean="0"/>
              <a:t> утекли до Бендер,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турецькою</a:t>
            </a:r>
            <a:r>
              <a:rPr lang="ru-RU" dirty="0" smtClean="0"/>
              <a:t> </a:t>
            </a:r>
            <a:r>
              <a:rPr lang="ru-RU" dirty="0" err="1" smtClean="0"/>
              <a:t>владою</a:t>
            </a:r>
            <a:r>
              <a:rPr lang="ru-RU" dirty="0" smtClean="0"/>
              <a:t>. З ними втекла старшина, </a:t>
            </a:r>
            <a:r>
              <a:rPr lang="ru-RU" dirty="0" err="1" smtClean="0"/>
              <a:t>запорожці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кількасот</a:t>
            </a:r>
            <a:r>
              <a:rPr lang="ru-RU" dirty="0" smtClean="0"/>
              <a:t> </a:t>
            </a:r>
            <a:r>
              <a:rPr lang="ru-RU" dirty="0" err="1" smtClean="0"/>
              <a:t>шведів</a:t>
            </a:r>
            <a:r>
              <a:rPr lang="ru-RU" dirty="0" smtClean="0"/>
              <a:t>. </a:t>
            </a:r>
            <a:r>
              <a:rPr lang="ru-RU" dirty="0" err="1" smtClean="0"/>
              <a:t>Недобитки</a:t>
            </a:r>
            <a:r>
              <a:rPr lang="ru-RU" dirty="0" smtClean="0"/>
              <a:t> </a:t>
            </a:r>
            <a:r>
              <a:rPr lang="ru-RU" dirty="0" err="1" smtClean="0"/>
              <a:t>шведської</a:t>
            </a:r>
            <a:r>
              <a:rPr lang="ru-RU" dirty="0" smtClean="0"/>
              <a:t> </a:t>
            </a:r>
            <a:r>
              <a:rPr lang="ru-RU" dirty="0" err="1" smtClean="0"/>
              <a:t>армії</a:t>
            </a:r>
            <a:r>
              <a:rPr lang="ru-RU" dirty="0" smtClean="0"/>
              <a:t> </a:t>
            </a:r>
            <a:r>
              <a:rPr lang="ru-RU" dirty="0" err="1" smtClean="0"/>
              <a:t>дійшли</a:t>
            </a:r>
            <a:r>
              <a:rPr lang="ru-RU" dirty="0" smtClean="0"/>
              <a:t> </a:t>
            </a:r>
            <a:r>
              <a:rPr lang="ru-RU" dirty="0" err="1" smtClean="0"/>
              <a:t>з-під</a:t>
            </a:r>
            <a:r>
              <a:rPr lang="ru-RU" dirty="0" smtClean="0"/>
              <a:t> </a:t>
            </a:r>
            <a:r>
              <a:rPr lang="ru-RU" dirty="0" err="1" smtClean="0"/>
              <a:t>Полтави</a:t>
            </a:r>
            <a:r>
              <a:rPr lang="ru-RU" dirty="0" smtClean="0"/>
              <a:t> аж до </a:t>
            </a:r>
            <a:r>
              <a:rPr lang="ru-RU" dirty="0" err="1" smtClean="0"/>
              <a:t>Дніпра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тут </a:t>
            </a:r>
            <a:r>
              <a:rPr lang="ru-RU" dirty="0" err="1" smtClean="0"/>
              <a:t>мусили</a:t>
            </a:r>
            <a:r>
              <a:rPr lang="ru-RU" dirty="0" smtClean="0"/>
              <a:t> </a:t>
            </a:r>
            <a:r>
              <a:rPr lang="ru-RU" dirty="0" err="1" smtClean="0"/>
              <a:t>здатися</a:t>
            </a:r>
            <a:r>
              <a:rPr lang="ru-RU" dirty="0" smtClean="0"/>
              <a:t>, </a:t>
            </a:r>
            <a:r>
              <a:rPr lang="ru-RU" dirty="0" err="1" smtClean="0"/>
              <a:t>бо</a:t>
            </a:r>
            <a:r>
              <a:rPr lang="ru-RU" dirty="0" smtClean="0"/>
              <a:t> не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чим</a:t>
            </a:r>
            <a:r>
              <a:rPr lang="ru-RU" dirty="0" smtClean="0"/>
              <a:t> </a:t>
            </a:r>
            <a:r>
              <a:rPr lang="ru-RU" dirty="0" err="1" smtClean="0"/>
              <a:t>переправитись</a:t>
            </a:r>
            <a:r>
              <a:rPr lang="ru-RU" dirty="0" smtClean="0"/>
              <a:t>, а </a:t>
            </a:r>
            <a:r>
              <a:rPr lang="ru-RU" dirty="0" err="1" smtClean="0"/>
              <a:t>ззаду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напирали </a:t>
            </a:r>
            <a:r>
              <a:rPr lang="ru-RU" dirty="0" err="1" smtClean="0"/>
              <a:t>москалі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Грізна</a:t>
            </a:r>
            <a:r>
              <a:rPr lang="ru-RU" dirty="0" smtClean="0"/>
              <a:t> колись </a:t>
            </a:r>
            <a:r>
              <a:rPr lang="ru-RU" dirty="0" err="1" smtClean="0"/>
              <a:t>шведська</a:t>
            </a:r>
            <a:r>
              <a:rPr lang="ru-RU" dirty="0" smtClean="0"/>
              <a:t> </a:t>
            </a:r>
            <a:r>
              <a:rPr lang="ru-RU" dirty="0" err="1" smtClean="0"/>
              <a:t>армія</a:t>
            </a:r>
            <a:r>
              <a:rPr lang="ru-RU" dirty="0" smtClean="0"/>
              <a:t> перестала </a:t>
            </a:r>
            <a:r>
              <a:rPr lang="ru-RU" dirty="0" err="1" smtClean="0"/>
              <a:t>існувати</a:t>
            </a:r>
            <a:r>
              <a:rPr lang="ru-RU" dirty="0" smtClean="0"/>
              <a:t>». </a:t>
            </a:r>
            <a:r>
              <a:rPr lang="ru-RU" i="1" dirty="0" smtClean="0"/>
              <a:t>(Дорошенко Д. </a:t>
            </a:r>
            <a:r>
              <a:rPr lang="ru-RU" i="1" dirty="0" err="1" smtClean="0"/>
              <a:t>Історія</a:t>
            </a:r>
            <a:r>
              <a:rPr lang="ru-RU" i="1" dirty="0" smtClean="0"/>
              <a:t> </a:t>
            </a:r>
            <a:r>
              <a:rPr lang="ru-RU" i="1" dirty="0" err="1" smtClean="0"/>
              <a:t>України</a:t>
            </a:r>
            <a:r>
              <a:rPr lang="ru-RU" i="1" dirty="0" smtClean="0"/>
              <a:t>. — К.: </a:t>
            </a:r>
            <a:r>
              <a:rPr lang="ru-RU" i="1" dirty="0" err="1" smtClean="0"/>
              <a:t>Освіта</a:t>
            </a:r>
            <a:r>
              <a:rPr lang="ru-RU" i="1" dirty="0" smtClean="0"/>
              <a:t>, 1993. — С. 150)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моменти</a:t>
            </a:r>
            <a:r>
              <a:rPr lang="ru-RU" dirty="0" smtClean="0"/>
              <a:t> </a:t>
            </a:r>
            <a:r>
              <a:rPr lang="ru-RU" dirty="0" err="1" smtClean="0"/>
              <a:t>Полтавської</a:t>
            </a:r>
            <a:r>
              <a:rPr lang="ru-RU" dirty="0" smtClean="0"/>
              <a:t> </a:t>
            </a:r>
            <a:r>
              <a:rPr lang="ru-RU" dirty="0" err="1" smtClean="0"/>
              <a:t>битви</a:t>
            </a:r>
            <a:r>
              <a:rPr lang="ru-RU" dirty="0" smtClean="0"/>
              <a:t> </a:t>
            </a:r>
            <a:r>
              <a:rPr lang="ru-RU" dirty="0" err="1" smtClean="0"/>
              <a:t>зображені</a:t>
            </a:r>
            <a:r>
              <a:rPr lang="ru-RU" dirty="0" smtClean="0"/>
              <a:t> на </a:t>
            </a:r>
            <a:r>
              <a:rPr lang="ru-RU" dirty="0" err="1" smtClean="0"/>
              <a:t>ілюстраціях</a:t>
            </a:r>
            <a:r>
              <a:rPr lang="ru-RU" dirty="0" smtClean="0"/>
              <a:t>?</a:t>
            </a:r>
          </a:p>
          <a:p>
            <a:r>
              <a:rPr lang="ru-RU" dirty="0" smtClean="0"/>
              <a:t>2. Охарактеризуйте </a:t>
            </a:r>
            <a:r>
              <a:rPr lang="ru-RU" dirty="0" err="1" smtClean="0"/>
              <a:t>наслідки</a:t>
            </a:r>
            <a:r>
              <a:rPr lang="ru-RU" dirty="0" smtClean="0"/>
              <a:t> </a:t>
            </a:r>
            <a:r>
              <a:rPr lang="ru-RU" dirty="0" err="1" smtClean="0"/>
              <a:t>Полтавської</a:t>
            </a:r>
            <a:r>
              <a:rPr lang="ru-RU" dirty="0" smtClean="0"/>
              <a:t> </a:t>
            </a:r>
            <a:r>
              <a:rPr lang="ru-RU" dirty="0" err="1" smtClean="0"/>
              <a:t>битви</a:t>
            </a:r>
            <a:r>
              <a:rPr lang="ru-RU" dirty="0" smtClean="0"/>
              <a:t> для </a:t>
            </a:r>
            <a:r>
              <a:rPr lang="ru-RU" dirty="0" err="1" smtClean="0"/>
              <a:t>України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980729"/>
            <a:ext cx="4176464" cy="2855964"/>
          </a:xfrm>
          <a:prstGeom prst="rect">
            <a:avLst/>
          </a:prstGeom>
        </p:spPr>
      </p:pic>
      <p:pic>
        <p:nvPicPr>
          <p:cNvPr id="6" name="Содержимое 5" descr="images (2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44008" y="3212976"/>
            <a:ext cx="4104456" cy="3074381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r>
              <a:rPr lang="uk-UA" dirty="0" err="1" smtClean="0">
                <a:solidFill>
                  <a:srgbClr val="006600"/>
                </a:solidFill>
                <a:latin typeface="Monotype Corsiva" pitchFamily="66" charset="0"/>
              </a:rPr>
              <a:t>Ніштадський</a:t>
            </a:r>
            <a:r>
              <a:rPr lang="uk-UA" dirty="0" smtClean="0">
                <a:solidFill>
                  <a:srgbClr val="006600"/>
                </a:solidFill>
                <a:latin typeface="Monotype Corsiva" pitchFamily="66" charset="0"/>
              </a:rPr>
              <a:t> мир 1721 р.</a:t>
            </a:r>
            <a:endParaRPr lang="ru-RU" dirty="0">
              <a:solidFill>
                <a:srgbClr val="0066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7"/>
            <a:ext cx="8229600" cy="2520280"/>
          </a:xfrm>
        </p:spPr>
        <p:txBody>
          <a:bodyPr/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Росія отримала за викуп у 2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талерів території Прибалтики і частки Карелії (вихід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до Балтійського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моря).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Росія повернула Швеції Фінляндію.</a:t>
            </a:r>
          </a:p>
          <a:p>
            <a:endParaRPr lang="ru-RU" dirty="0"/>
          </a:p>
        </p:txBody>
      </p:sp>
      <p:pic>
        <p:nvPicPr>
          <p:cNvPr id="5" name="Содержимое 7" descr="Treaty_of_Nyst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3573016"/>
            <a:ext cx="3712374" cy="310658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229600" cy="1143000"/>
          </a:xfrm>
        </p:spPr>
        <p:txBody>
          <a:bodyPr/>
          <a:lstStyle/>
          <a:p>
            <a:r>
              <a:rPr lang="uk-UA" dirty="0" err="1" smtClean="0">
                <a:solidFill>
                  <a:srgbClr val="006600"/>
                </a:solidFill>
                <a:latin typeface="Monotype Corsiva" pitchFamily="66" charset="0"/>
              </a:rPr>
              <a:t>Ніштадський</a:t>
            </a:r>
            <a:r>
              <a:rPr lang="uk-UA" dirty="0" smtClean="0">
                <a:solidFill>
                  <a:srgbClr val="006600"/>
                </a:solidFill>
                <a:latin typeface="Monotype Corsiva" pitchFamily="66" charset="0"/>
              </a:rPr>
              <a:t> мир 1721 р.</a:t>
            </a:r>
            <a:endParaRPr lang="ru-RU" dirty="0">
              <a:solidFill>
                <a:srgbClr val="006600"/>
              </a:solidFill>
            </a:endParaRPr>
          </a:p>
        </p:txBody>
      </p:sp>
      <p:pic>
        <p:nvPicPr>
          <p:cNvPr id="12" name="Содержимое 11" descr="220px-Great_Northern_War_Part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1840" y="1844824"/>
            <a:ext cx="3135982" cy="4376121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800000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800000"/>
                </a:solidFill>
                <a:latin typeface="Monotype Corsiva" pitchFamily="66" charset="0"/>
              </a:rPr>
            </a:br>
            <a:r>
              <a:rPr lang="ru-RU" sz="4900" b="1" dirty="0" err="1" smtClean="0">
                <a:solidFill>
                  <a:srgbClr val="006600"/>
                </a:solidFill>
                <a:latin typeface="Monotype Corsiva" pitchFamily="66" charset="0"/>
              </a:rPr>
              <a:t>Наслідки</a:t>
            </a:r>
            <a:r>
              <a:rPr lang="ru-RU" sz="4900" b="1" dirty="0" smtClean="0">
                <a:solidFill>
                  <a:srgbClr val="006600"/>
                </a:solidFill>
                <a:latin typeface="Monotype Corsiva" pitchFamily="66" charset="0"/>
              </a:rPr>
              <a:t> </a:t>
            </a:r>
            <a:r>
              <a:rPr lang="ru-RU" sz="4900" b="1" dirty="0" err="1" smtClean="0">
                <a:solidFill>
                  <a:srgbClr val="006600"/>
                </a:solidFill>
                <a:latin typeface="Monotype Corsiva" pitchFamily="66" charset="0"/>
              </a:rPr>
              <a:t>війни</a:t>
            </a:r>
            <a:endParaRPr lang="ru-RU" sz="4900" b="1" dirty="0">
              <a:solidFill>
                <a:srgbClr val="0066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Північної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Росія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отримала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вихід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Балтійського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моря,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Швеція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втратила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статус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великої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Полтавська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битва стала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колосальною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катастрофою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Європи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 вона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зламала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колишній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баланс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влади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огутність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Полтави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переходить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Росії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міцніє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перетворюється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велику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державу. 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Знищення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автономних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прав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Гетьманщини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Втрата Росією Запорожжя і фортеці Азов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По завершенню війни російська армія прийшла у занепад, а флот згнив.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ivnichna_viyna_Artefak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556792"/>
            <a:ext cx="6237312" cy="4010938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289451"/>
          </a:xfrm>
        </p:spPr>
        <p:txBody>
          <a:bodyPr/>
          <a:lstStyle/>
          <a:p>
            <a:pPr algn="ctr">
              <a:buNone/>
            </a:pPr>
            <a:r>
              <a:rPr lang="uk-UA" dirty="0" smtClean="0">
                <a:solidFill>
                  <a:srgbClr val="006600"/>
                </a:solidFill>
              </a:rPr>
              <a:t>Значення діяльності І.Мазепи для українського національно-визвольного руху.</a:t>
            </a:r>
            <a:endParaRPr lang="ru-RU" dirty="0">
              <a:solidFill>
                <a:srgbClr val="006600"/>
              </a:solidFill>
            </a:endParaRPr>
          </a:p>
        </p:txBody>
      </p:sp>
      <p:pic>
        <p:nvPicPr>
          <p:cNvPr id="6" name="Содержимое 3" descr="133928-960x5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708920"/>
            <a:ext cx="5344594" cy="300633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Висновок</a:t>
            </a:r>
            <a:endParaRPr lang="ru-RU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Гетьманування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Івана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Мазепи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одна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славних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сторінок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історії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боротьби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народу за свою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державну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незалежність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Сам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Іван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Мазепа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видатною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історичною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особистістю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розумний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політик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тривалий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утримував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владу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Гетьманщині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розорена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часи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Руїни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зумів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об’єднати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Лівобережжя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Правобережжя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своєю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булавою.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Зробив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великий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внесок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науки,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книгодрукування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церковного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будівництва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Високо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підніс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авторитет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гетьманської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влади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спрямував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реалізацію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високої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мети,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використовуючи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методи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боротьби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знайшов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собі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мужність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стати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слушний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час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боротьбу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московським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свавіллям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Але, на жаль,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внаслідок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численних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помилок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прорахунків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плани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Мазепи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виявилися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нереалізованими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гетьманування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закінчилося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трагічно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uk-UA" sz="4800" dirty="0" smtClean="0">
                <a:solidFill>
                  <a:srgbClr val="006600"/>
                </a:solidFill>
                <a:latin typeface="Monotype Corsiva" pitchFamily="66" charset="0"/>
                <a:cs typeface="Times New Roman" pitchFamily="18" charset="0"/>
              </a:rPr>
              <a:t>Домашнє завдання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1. Опрацювати параграф № 27 с.191-197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Написати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твір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роздум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Іван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Мазепа: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патріот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зрадник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”.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958011"/>
          </a:xfrm>
        </p:spPr>
        <p:txBody>
          <a:bodyPr/>
          <a:lstStyle/>
          <a:p>
            <a:pPr algn="ctr">
              <a:buNone/>
            </a:pPr>
            <a:r>
              <a:rPr lang="uk-UA" dirty="0" smtClean="0">
                <a:solidFill>
                  <a:srgbClr val="006600"/>
                </a:solidFill>
                <a:latin typeface="Monotype Corsiva" pitchFamily="66" charset="0"/>
              </a:rPr>
              <a:t>Причини війни</a:t>
            </a:r>
            <a:endParaRPr lang="ru-RU" dirty="0" smtClean="0">
              <a:solidFill>
                <a:srgbClr val="006600"/>
              </a:solidFill>
              <a:latin typeface="Monotype Corsiva" pitchFamily="66" charset="0"/>
            </a:endParaRPr>
          </a:p>
          <a:p>
            <a:r>
              <a:rPr lang="ru-RU" sz="2800" dirty="0" smtClean="0">
                <a:latin typeface="Monotype Corsiva" pitchFamily="66" charset="0"/>
              </a:rPr>
              <a:t>У </a:t>
            </a:r>
            <a:r>
              <a:rPr lang="ru-RU" sz="2800" dirty="0" err="1">
                <a:latin typeface="Monotype Corsiva" pitchFamily="66" charset="0"/>
              </a:rPr>
              <a:t>серпні</a:t>
            </a:r>
            <a:r>
              <a:rPr lang="ru-RU" sz="2800" dirty="0">
                <a:latin typeface="Monotype Corsiva" pitchFamily="66" charset="0"/>
              </a:rPr>
              <a:t> 1700 р. </a:t>
            </a:r>
            <a:r>
              <a:rPr lang="ru-RU" sz="2800" dirty="0" err="1">
                <a:latin typeface="Monotype Corsiva" pitchFamily="66" charset="0"/>
              </a:rPr>
              <a:t>Росія</a:t>
            </a:r>
            <a:r>
              <a:rPr lang="ru-RU" sz="2800" dirty="0">
                <a:latin typeface="Monotype Corsiva" pitchFamily="66" charset="0"/>
              </a:rPr>
              <a:t> </a:t>
            </a:r>
            <a:r>
              <a:rPr lang="ru-RU" sz="2800" dirty="0" err="1">
                <a:latin typeface="Monotype Corsiva" pitchFamily="66" charset="0"/>
              </a:rPr>
              <a:t>розпочала</a:t>
            </a:r>
            <a:r>
              <a:rPr lang="ru-RU" sz="2800" dirty="0">
                <a:latin typeface="Monotype Corsiva" pitchFamily="66" charset="0"/>
              </a:rPr>
              <a:t> </a:t>
            </a:r>
            <a:r>
              <a:rPr lang="ru-RU" sz="2800" dirty="0" err="1">
                <a:latin typeface="Monotype Corsiva" pitchFamily="66" charset="0"/>
              </a:rPr>
              <a:t>війну</a:t>
            </a:r>
            <a:r>
              <a:rPr lang="ru-RU" sz="2800" dirty="0">
                <a:latin typeface="Monotype Corsiva" pitchFamily="66" charset="0"/>
              </a:rPr>
              <a:t> </a:t>
            </a:r>
            <a:r>
              <a:rPr lang="ru-RU" sz="2800" dirty="0" err="1">
                <a:latin typeface="Monotype Corsiva" pitchFamily="66" charset="0"/>
              </a:rPr>
              <a:t>проти</a:t>
            </a:r>
            <a:r>
              <a:rPr lang="ru-RU" sz="2800" dirty="0">
                <a:latin typeface="Monotype Corsiva" pitchFamily="66" charset="0"/>
              </a:rPr>
              <a:t> </a:t>
            </a:r>
            <a:r>
              <a:rPr lang="ru-RU" sz="2800" dirty="0" err="1">
                <a:latin typeface="Monotype Corsiva" pitchFamily="66" charset="0"/>
              </a:rPr>
              <a:t>Швеції</a:t>
            </a:r>
            <a:r>
              <a:rPr lang="ru-RU" sz="2800" dirty="0">
                <a:latin typeface="Monotype Corsiva" pitchFamily="66" charset="0"/>
              </a:rPr>
              <a:t> за </a:t>
            </a:r>
            <a:r>
              <a:rPr lang="ru-RU" sz="2800" dirty="0" err="1">
                <a:latin typeface="Monotype Corsiva" pitchFamily="66" charset="0"/>
              </a:rPr>
              <a:t>вихід</a:t>
            </a:r>
            <a:r>
              <a:rPr lang="ru-RU" sz="2800" dirty="0">
                <a:latin typeface="Monotype Corsiva" pitchFamily="66" charset="0"/>
              </a:rPr>
              <a:t> до </a:t>
            </a:r>
            <a:r>
              <a:rPr lang="ru-RU" sz="2800" dirty="0" err="1">
                <a:latin typeface="Monotype Corsiva" pitchFamily="66" charset="0"/>
              </a:rPr>
              <a:t>Балтійського</a:t>
            </a:r>
            <a:r>
              <a:rPr lang="ru-RU" sz="2800" dirty="0">
                <a:latin typeface="Monotype Corsiva" pitchFamily="66" charset="0"/>
              </a:rPr>
              <a:t> </a:t>
            </a:r>
            <a:r>
              <a:rPr lang="ru-RU" sz="2800" dirty="0" smtClean="0">
                <a:latin typeface="Monotype Corsiva" pitchFamily="66" charset="0"/>
              </a:rPr>
              <a:t>моря. («</a:t>
            </a:r>
            <a:r>
              <a:rPr lang="ru-RU" sz="2800" dirty="0" err="1" smtClean="0">
                <a:latin typeface="Monotype Corsiva" pitchFamily="66" charset="0"/>
              </a:rPr>
              <a:t>Прорубати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вікно</a:t>
            </a:r>
            <a:r>
              <a:rPr lang="ru-RU" sz="2800" dirty="0" smtClean="0">
                <a:latin typeface="Monotype Corsiva" pitchFamily="66" charset="0"/>
              </a:rPr>
              <a:t> у </a:t>
            </a:r>
            <a:r>
              <a:rPr lang="ru-RU" sz="2800" dirty="0" err="1" smtClean="0">
                <a:latin typeface="Monotype Corsiva" pitchFamily="66" charset="0"/>
              </a:rPr>
              <a:t>Європу</a:t>
            </a:r>
            <a:r>
              <a:rPr lang="ru-RU" sz="2800" dirty="0" smtClean="0">
                <a:latin typeface="Monotype Corsiva" pitchFamily="66" charset="0"/>
              </a:rPr>
              <a:t>»).</a:t>
            </a:r>
          </a:p>
          <a:p>
            <a:r>
              <a:rPr lang="uk-UA" sz="2800" dirty="0" smtClean="0">
                <a:latin typeface="Monotype Corsiva" pitchFamily="66" charset="0"/>
              </a:rPr>
              <a:t>Прагнення Швеції встановити панування на Балтійському морі  і в Північній Європі.</a:t>
            </a:r>
          </a:p>
          <a:p>
            <a:r>
              <a:rPr lang="ru-RU" sz="2800" dirty="0" err="1" smtClean="0">
                <a:latin typeface="Monotype Corsiva" pitchFamily="66" charset="0"/>
              </a:rPr>
              <a:t>Ця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війна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дістала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назву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Північної</a:t>
            </a:r>
            <a:r>
              <a:rPr lang="ru-RU" sz="2800" dirty="0" smtClean="0">
                <a:latin typeface="Monotype Corsiva" pitchFamily="66" charset="0"/>
              </a:rPr>
              <a:t>. </a:t>
            </a:r>
            <a:r>
              <a:rPr lang="ru-RU" sz="2800" dirty="0" err="1" smtClean="0">
                <a:latin typeface="Monotype Corsiva" pitchFamily="66" charset="0"/>
              </a:rPr>
              <a:t>Українські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козаки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вимушені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були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воювати</a:t>
            </a:r>
            <a:r>
              <a:rPr lang="ru-RU" sz="2800" dirty="0" smtClean="0">
                <a:latin typeface="Monotype Corsiva" pitchFamily="66" charset="0"/>
              </a:rPr>
              <a:t> за </a:t>
            </a:r>
            <a:r>
              <a:rPr lang="ru-RU" sz="2800" dirty="0" err="1" smtClean="0">
                <a:latin typeface="Monotype Corsiva" pitchFamily="66" charset="0"/>
              </a:rPr>
              <a:t>інтереси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Росії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і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брати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безпосередню</a:t>
            </a:r>
            <a:r>
              <a:rPr lang="ru-RU" sz="2800" dirty="0" smtClean="0">
                <a:latin typeface="Monotype Corsiva" pitchFamily="66" charset="0"/>
              </a:rPr>
              <a:t> участь у </a:t>
            </a:r>
            <a:r>
              <a:rPr lang="ru-RU" sz="2800" dirty="0" err="1" smtClean="0">
                <a:latin typeface="Monotype Corsiva" pitchFamily="66" charset="0"/>
              </a:rPr>
              <a:t>війні</a:t>
            </a:r>
            <a:r>
              <a:rPr lang="ru-RU" sz="2800" dirty="0" smtClean="0">
                <a:latin typeface="Monotype Corsiva" pitchFamily="66" charset="0"/>
              </a:rPr>
              <a:t>.</a:t>
            </a:r>
          </a:p>
          <a:p>
            <a:endParaRPr lang="ru-RU" sz="2800" dirty="0" smtClean="0">
              <a:latin typeface="Monotype Corsiva" pitchFamily="66" charset="0"/>
            </a:endParaRPr>
          </a:p>
          <a:p>
            <a:endParaRPr lang="ru-RU" sz="2800" dirty="0" smtClean="0">
              <a:latin typeface="Monotype Corsiva" pitchFamily="66" charset="0"/>
            </a:endParaRPr>
          </a:p>
          <a:p>
            <a:endParaRPr lang="ru-RU" sz="2800" dirty="0" smtClean="0">
              <a:latin typeface="Monotype Corsiva" pitchFamily="66" charset="0"/>
            </a:endParaRPr>
          </a:p>
          <a:p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4" name="Содержимое 3" descr="terracosacor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4581128"/>
            <a:ext cx="2664296" cy="209753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7"/>
          <p:cNvPicPr>
            <a:picLocks noGrp="1" noChangeAspect="1" noChangeArrowheads="1"/>
          </p:cNvPicPr>
          <p:nvPr>
            <p:ph idx="1"/>
            <p:custDataLst>
              <p:tags r:id="rId1"/>
            </p:custDataLst>
          </p:nvPr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683568" y="1844824"/>
            <a:ext cx="7862013" cy="341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-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124744"/>
            <a:ext cx="6624736" cy="496855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337123"/>
          </a:xfrm>
        </p:spPr>
        <p:txBody>
          <a:bodyPr>
            <a:normAutofit fontScale="92500" lnSpcReduction="20000"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 1706 р.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Іван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Мазепа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посередництву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польського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короля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Станіслава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Лещинського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розпочав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таємні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зносини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шведським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королем Карлом ХІІ.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Наступного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року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представник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гетьмана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уклав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спільну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угоду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польським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шведським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монархами.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жовтня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шведському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таборі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українцями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та шведами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укладений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договір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Содержимое 13" descr="tbmazep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764704"/>
            <a:ext cx="2864118" cy="2664296"/>
          </a:xfrm>
          <a:prstGeom prst="rect">
            <a:avLst/>
          </a:prstGeom>
        </p:spPr>
      </p:pic>
      <p:pic>
        <p:nvPicPr>
          <p:cNvPr id="6" name="Содержимое 3" descr="Stanisław_Leszczyński_par_Girarde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836712"/>
            <a:ext cx="1944216" cy="2672462"/>
          </a:xfrm>
          <a:prstGeom prst="rect">
            <a:avLst/>
          </a:prstGeom>
        </p:spPr>
      </p:pic>
      <p:pic>
        <p:nvPicPr>
          <p:cNvPr id="7" name="Содержимое 5" descr="Karl_(Charles)_XII_of_Swed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692696"/>
            <a:ext cx="2232248" cy="275545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dirty="0" smtClean="0">
                <a:solidFill>
                  <a:srgbClr val="006600"/>
                </a:solidFill>
                <a:latin typeface="Monotype Corsiva" pitchFamily="66" charset="0"/>
              </a:rPr>
              <a:t>Причини пошуку </a:t>
            </a:r>
            <a:r>
              <a:rPr lang="uk-UA" dirty="0" smtClean="0">
                <a:solidFill>
                  <a:srgbClr val="006600"/>
                </a:solidFill>
                <a:latin typeface="Monotype Corsiva" pitchFamily="66" charset="0"/>
              </a:rPr>
              <a:t>гетьманом І.Мазепою</a:t>
            </a:r>
            <a:r>
              <a:rPr lang="uk-UA" dirty="0" smtClean="0">
                <a:solidFill>
                  <a:srgbClr val="006600"/>
                </a:solidFill>
                <a:latin typeface="Monotype Corsiva" pitchFamily="66" charset="0"/>
              </a:rPr>
              <a:t> нових союзників на початку Північної війни</a:t>
            </a:r>
            <a:endParaRPr lang="uk-UA" dirty="0" smtClean="0"/>
          </a:p>
          <a:p>
            <a:pPr algn="just">
              <a:buFontTx/>
              <a:buChar char="-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Схильність Петра І до політики жорсткого централізму зводила нанівець наміри гетьмана збільшити самостійність Гетьманщини.</a:t>
            </a:r>
          </a:p>
          <a:p>
            <a:pPr algn="just">
              <a:buFontTx/>
              <a:buChar char="-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Виснаження людського та економічного потенціалу Гетьманщини.</a:t>
            </a:r>
          </a:p>
          <a:p>
            <a:pPr algn="just">
              <a:buFontTx/>
              <a:buChar char="-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Відмова царя допомогти гетьману (боронися як знаєш) під час загрози вторгнення в Україну союзника шведів – польського короля С.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Лещинського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- План Петра І стосовно ліквідації Гетьманщини та козацького устрою України.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800000"/>
                </a:solidFill>
                <a:latin typeface="Monotype Corsiva" pitchFamily="66" charset="0"/>
                <a:cs typeface="Times New Roman" pitchFamily="18" charset="0"/>
              </a:rPr>
              <a:t>Робота </a:t>
            </a:r>
            <a:r>
              <a:rPr lang="ru-RU" b="1" dirty="0" err="1" smtClean="0">
                <a:solidFill>
                  <a:srgbClr val="800000"/>
                </a:solidFill>
                <a:latin typeface="Monotype Corsiva" pitchFamily="66" charset="0"/>
                <a:cs typeface="Times New Roman" pitchFamily="18" charset="0"/>
              </a:rPr>
              <a:t>з</a:t>
            </a:r>
            <a:r>
              <a:rPr lang="ru-RU" b="1" dirty="0" smtClean="0">
                <a:solidFill>
                  <a:srgbClr val="800000"/>
                </a:solidFill>
                <a:latin typeface="Monotype Corsiva" pitchFamily="66" charset="0"/>
                <a:cs typeface="Times New Roman" pitchFamily="18" charset="0"/>
              </a:rPr>
              <a:t> документо</a:t>
            </a:r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i="1" dirty="0" err="1" smtClean="0">
                <a:solidFill>
                  <a:srgbClr val="800000"/>
                </a:solidFill>
                <a:latin typeface="Monotype Corsiva" pitchFamily="66" charset="0"/>
              </a:rPr>
              <a:t>Із</a:t>
            </a:r>
            <a:r>
              <a:rPr lang="ru-RU" i="1" dirty="0" smtClean="0">
                <a:solidFill>
                  <a:srgbClr val="800000"/>
                </a:solidFill>
                <a:latin typeface="Monotype Corsiva" pitchFamily="66" charset="0"/>
              </a:rPr>
              <a:t> </a:t>
            </a:r>
            <a:r>
              <a:rPr lang="ru-RU" i="1" dirty="0" err="1" smtClean="0">
                <a:solidFill>
                  <a:srgbClr val="800000"/>
                </a:solidFill>
                <a:latin typeface="Monotype Corsiva" pitchFamily="66" charset="0"/>
              </a:rPr>
              <a:t>записів</a:t>
            </a:r>
            <a:r>
              <a:rPr lang="ru-RU" i="1" dirty="0" smtClean="0">
                <a:solidFill>
                  <a:srgbClr val="800000"/>
                </a:solidFill>
                <a:latin typeface="Monotype Corsiva" pitchFamily="66" charset="0"/>
              </a:rPr>
              <a:t> принца </a:t>
            </a:r>
            <a:r>
              <a:rPr lang="ru-RU" i="1" dirty="0" err="1" smtClean="0">
                <a:solidFill>
                  <a:srgbClr val="800000"/>
                </a:solidFill>
                <a:latin typeface="Monotype Corsiva" pitchFamily="66" charset="0"/>
              </a:rPr>
              <a:t>Максиміліана</a:t>
            </a:r>
            <a:r>
              <a:rPr lang="ru-RU" i="1" dirty="0" smtClean="0">
                <a:solidFill>
                  <a:srgbClr val="800000"/>
                </a:solidFill>
                <a:latin typeface="Monotype Corsiva" pitchFamily="66" charset="0"/>
              </a:rPr>
              <a:t> </a:t>
            </a:r>
            <a:r>
              <a:rPr lang="ru-RU" i="1" dirty="0" err="1" smtClean="0">
                <a:solidFill>
                  <a:srgbClr val="800000"/>
                </a:solidFill>
                <a:latin typeface="Monotype Corsiva" pitchFamily="66" charset="0"/>
              </a:rPr>
              <a:t>Емануїла</a:t>
            </a:r>
            <a:r>
              <a:rPr lang="ru-RU" i="1" dirty="0" smtClean="0">
                <a:solidFill>
                  <a:srgbClr val="800000"/>
                </a:solidFill>
                <a:latin typeface="Monotype Corsiva" pitchFamily="66" charset="0"/>
              </a:rPr>
              <a:t>,</a:t>
            </a:r>
            <a:r>
              <a:rPr lang="ru-RU" dirty="0" smtClean="0">
                <a:solidFill>
                  <a:srgbClr val="800000"/>
                </a:solidFill>
                <a:latin typeface="Monotype Corsiva" pitchFamily="66" charset="0"/>
              </a:rPr>
              <a:t> </a:t>
            </a:r>
            <a:r>
              <a:rPr lang="ru-RU" i="1" dirty="0" err="1" smtClean="0">
                <a:solidFill>
                  <a:srgbClr val="800000"/>
                </a:solidFill>
                <a:latin typeface="Monotype Corsiva" pitchFamily="66" charset="0"/>
              </a:rPr>
              <a:t>учасника</a:t>
            </a:r>
            <a:r>
              <a:rPr lang="ru-RU" i="1" dirty="0" smtClean="0">
                <a:solidFill>
                  <a:srgbClr val="800000"/>
                </a:solidFill>
                <a:latin typeface="Monotype Corsiva" pitchFamily="66" charset="0"/>
              </a:rPr>
              <a:t> походу Карла ХІІ (1709)</a:t>
            </a:r>
            <a:endParaRPr lang="ru-RU" dirty="0" smtClean="0">
              <a:solidFill>
                <a:srgbClr val="800000"/>
              </a:solidFill>
              <a:latin typeface="Monotype Corsiva" pitchFamily="66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«Уже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здавна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(Мазепа)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ображений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покровителя царя,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вирішив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 перейти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своїм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військом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Карла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прийняти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сторону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Станіслава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декілька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разів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шукав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уже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приязні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короля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пропонував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послуги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ru-RU" sz="1700" i="1" dirty="0" smtClean="0"/>
              <a:t>(</a:t>
            </a:r>
            <a:r>
              <a:rPr lang="ru-RU" sz="1700" i="1" dirty="0" err="1" smtClean="0"/>
              <a:t>Баханов</a:t>
            </a:r>
            <a:r>
              <a:rPr lang="ru-RU" sz="1700" i="1" dirty="0" smtClean="0"/>
              <a:t> К. О. </a:t>
            </a:r>
            <a:r>
              <a:rPr lang="ru-RU" sz="1700" i="1" dirty="0" err="1" smtClean="0"/>
              <a:t>Дослідницька</a:t>
            </a:r>
            <a:r>
              <a:rPr lang="ru-RU" sz="1700" i="1" dirty="0" smtClean="0"/>
              <a:t> робота </a:t>
            </a:r>
            <a:r>
              <a:rPr lang="ru-RU" sz="1700" i="1" dirty="0" err="1" smtClean="0"/>
              <a:t>учнів</a:t>
            </a:r>
            <a:r>
              <a:rPr lang="ru-RU" sz="1700" i="1" dirty="0" smtClean="0"/>
              <a:t> на уроках </a:t>
            </a:r>
            <a:r>
              <a:rPr lang="ru-RU" sz="1700" i="1" dirty="0" err="1" smtClean="0"/>
              <a:t>історії</a:t>
            </a:r>
            <a:r>
              <a:rPr lang="ru-RU" sz="1700" i="1" dirty="0" smtClean="0"/>
              <a:t>. — </a:t>
            </a:r>
            <a:r>
              <a:rPr lang="ru-RU" sz="1700" i="1" dirty="0" err="1" smtClean="0"/>
              <a:t>Харків</a:t>
            </a:r>
            <a:r>
              <a:rPr lang="ru-RU" sz="1700" i="1" dirty="0" smtClean="0"/>
              <a:t>: ВГ «Основа», 2004. — С. 132)</a:t>
            </a:r>
            <a:endParaRPr lang="ru-RU" sz="17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564904"/>
            <a:ext cx="8229600" cy="1156990"/>
          </a:xfrm>
        </p:spPr>
        <p:txBody>
          <a:bodyPr>
            <a:noAutofit/>
          </a:bodyPr>
          <a:lstStyle/>
          <a:p>
            <a:r>
              <a:rPr lang="ru-RU" b="1" dirty="0" err="1" smtClean="0">
                <a:solidFill>
                  <a:srgbClr val="800000"/>
                </a:solidFill>
                <a:latin typeface="Monotype Corsiva" pitchFamily="66" charset="0"/>
              </a:rPr>
              <a:t>Умови</a:t>
            </a:r>
            <a:r>
              <a:rPr lang="ru-RU" b="1" dirty="0" smtClean="0">
                <a:solidFill>
                  <a:srgbClr val="800000"/>
                </a:solidFill>
                <a:latin typeface="Monotype Corsiva" pitchFamily="66" charset="0"/>
              </a:rPr>
              <a:t> </a:t>
            </a:r>
            <a:r>
              <a:rPr lang="ru-RU" b="1" dirty="0" err="1" smtClean="0">
                <a:solidFill>
                  <a:srgbClr val="800000"/>
                </a:solidFill>
                <a:latin typeface="Monotype Corsiva" pitchFamily="66" charset="0"/>
              </a:rPr>
              <a:t>українсько-шведського</a:t>
            </a:r>
            <a:r>
              <a:rPr lang="ru-RU" b="1" dirty="0" smtClean="0">
                <a:solidFill>
                  <a:srgbClr val="800000"/>
                </a:solidFill>
                <a:latin typeface="Monotype Corsiva" pitchFamily="66" charset="0"/>
              </a:rPr>
              <a:t> договору</a:t>
            </a:r>
            <a:endParaRPr lang="ru-RU" dirty="0" smtClean="0">
              <a:solidFill>
                <a:srgbClr val="800000"/>
              </a:solidFill>
              <a:latin typeface="Monotype Corsiva" pitchFamily="66" charset="0"/>
            </a:endParaRPr>
          </a:p>
        </p:txBody>
      </p:sp>
      <p:sp>
        <p:nvSpPr>
          <p:cNvPr id="4" name="Овал 3"/>
          <p:cNvSpPr/>
          <p:nvPr/>
        </p:nvSpPr>
        <p:spPr>
          <a:xfrm rot="21056604">
            <a:off x="323528" y="692696"/>
            <a:ext cx="3888432" cy="172819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незалежною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вільною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 rot="553064">
            <a:off x="4644008" y="620688"/>
            <a:ext cx="4104456" cy="158417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Мазепа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довічним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князем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 rot="21021191">
            <a:off x="539552" y="4077072"/>
            <a:ext cx="3960440" cy="172819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Шведський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король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зобов’язувався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захищати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Українську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державу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ворогів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 rot="533302">
            <a:off x="5051578" y="4010889"/>
            <a:ext cx="3960440" cy="201622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стратегічних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потреб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шведське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військо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право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займати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п’ять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українських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Стародуб, Мглин, Батурин, Полтаву, Гадяч</a:t>
            </a:r>
            <a:endParaRPr lang="ru-RU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152211432SlideId25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980</Words>
  <Application>Microsoft Office PowerPoint</Application>
  <PresentationFormat>Экран (4:3)</PresentationFormat>
  <Paragraphs>59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Україна в подіях Північної війни (1700-1721 рр.)</vt:lpstr>
      <vt:lpstr> Евристична бесіда</vt:lpstr>
      <vt:lpstr>Слайд 3</vt:lpstr>
      <vt:lpstr>Слайд 4</vt:lpstr>
      <vt:lpstr>Слайд 5</vt:lpstr>
      <vt:lpstr>Слайд 6</vt:lpstr>
      <vt:lpstr>Слайд 7</vt:lpstr>
      <vt:lpstr>Робота з документом </vt:lpstr>
      <vt:lpstr>Умови українсько-шведського договору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 Полтавська битва 27 липня 1709 р.</vt:lpstr>
      <vt:lpstr>Слайд 18</vt:lpstr>
      <vt:lpstr>Слайд 19</vt:lpstr>
      <vt:lpstr> Д. Дорошенко про Полтавську битву </vt:lpstr>
      <vt:lpstr>Слайд 21</vt:lpstr>
      <vt:lpstr>Слайд 22</vt:lpstr>
      <vt:lpstr>Ніштадський мир 1721 р.</vt:lpstr>
      <vt:lpstr>Ніштадський мир 1721 р.</vt:lpstr>
      <vt:lpstr> Наслідки війни</vt:lpstr>
      <vt:lpstr>Слайд 26</vt:lpstr>
      <vt:lpstr>Слайд 27</vt:lpstr>
      <vt:lpstr>Слайд 28</vt:lpstr>
      <vt:lpstr>Слайд 29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Україна в подіях Північної війни (1700-1721 рр.)</dc:title>
  <dc:creator>user</dc:creator>
  <cp:lastModifiedBy>user</cp:lastModifiedBy>
  <cp:revision>33</cp:revision>
  <dcterms:created xsi:type="dcterms:W3CDTF">2022-02-19T13:04:17Z</dcterms:created>
  <dcterms:modified xsi:type="dcterms:W3CDTF">2022-02-19T14:38:29Z</dcterms:modified>
</cp:coreProperties>
</file>