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61" r:id="rId5"/>
    <p:sldId id="262" r:id="rId6"/>
    <p:sldId id="28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84" r:id="rId21"/>
    <p:sldId id="280" r:id="rId22"/>
    <p:sldId id="274" r:id="rId23"/>
    <p:sldId id="275" r:id="rId24"/>
    <p:sldId id="276" r:id="rId25"/>
    <p:sldId id="279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C0C4E9-3615-4D04-AC26-C5AADB11C8A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5B591C-622D-43E9-A2E9-087280385F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Тема: </a:t>
            </a:r>
            <a:r>
              <a:rPr lang="uk-UA" sz="3200" b="1" dirty="0" smtClean="0">
                <a:solidFill>
                  <a:srgbClr val="C00000"/>
                </a:solidFill>
              </a:rPr>
              <a:t>«</a:t>
            </a:r>
            <a:r>
              <a:rPr lang="uk-UA" sz="3200" b="1" dirty="0" err="1" smtClean="0">
                <a:solidFill>
                  <a:srgbClr val="C00000"/>
                </a:solidFill>
              </a:rPr>
              <a:t>Сім</a:t>
            </a:r>
            <a:r>
              <a:rPr lang="uk-UA" sz="3200" b="1" dirty="0" err="1">
                <a:solidFill>
                  <a:srgbClr val="C00000"/>
                </a:solidFill>
                <a:sym typeface="Symbol"/>
              </a:rPr>
              <a:t></a:t>
            </a:r>
            <a:r>
              <a:rPr lang="uk-UA" sz="3200" b="1" dirty="0" err="1">
                <a:solidFill>
                  <a:srgbClr val="C00000"/>
                </a:solidFill>
              </a:rPr>
              <a:t>я</a:t>
            </a:r>
            <a:r>
              <a:rPr lang="uk-UA" sz="3200" b="1" dirty="0">
                <a:solidFill>
                  <a:srgbClr val="C00000"/>
                </a:solidFill>
              </a:rPr>
              <a:t>. Шлюб. </a:t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Взаємні права й обов’язки батьків і </a:t>
            </a:r>
            <a:r>
              <a:rPr lang="uk-UA" sz="3200" b="1" dirty="0" smtClean="0">
                <a:solidFill>
                  <a:srgbClr val="C00000"/>
                </a:solidFill>
              </a:rPr>
              <a:t>дітей»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293096"/>
            <a:ext cx="3456384" cy="12241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</a:rPr>
              <a:t>Підготував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</a:rPr>
              <a:t>Учитель правознавства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Calibri" pitchFamily="34" charset="0"/>
              </a:rPr>
              <a:t>Катеринівської</a:t>
            </a:r>
            <a:r>
              <a:rPr lang="uk-UA" dirty="0" smtClean="0">
                <a:solidFill>
                  <a:schemeClr val="tx1"/>
                </a:solidFill>
                <a:latin typeface="Calibri" pitchFamily="34" charset="0"/>
              </a:rPr>
              <a:t> ЗОШ І-ІІІ ступенів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Calibri" pitchFamily="34" charset="0"/>
              </a:rPr>
              <a:t>Амелін О.А.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2022р</a:t>
            </a:r>
            <a:r>
              <a:rPr lang="uk-UA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2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321468" y="1032382"/>
            <a:ext cx="2928937" cy="1857375"/>
          </a:xfrm>
          <a:prstGeom prst="rightArrowCallout">
            <a:avLst/>
          </a:prstGeom>
          <a:solidFill>
            <a:schemeClr val="accent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Порядок укладання шлюбу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Скругленный прямоугольник 6"/>
          <p:cNvSpPr/>
          <p:nvPr/>
        </p:nvSpPr>
        <p:spPr>
          <a:xfrm>
            <a:off x="3286125" y="214313"/>
            <a:ext cx="3929063" cy="785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Подання заяви (подається особисто і в письмовій формі)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Скругленный прямоугольник 6"/>
          <p:cNvSpPr/>
          <p:nvPr/>
        </p:nvSpPr>
        <p:spPr>
          <a:xfrm>
            <a:off x="3286125" y="1143000"/>
            <a:ext cx="3929063" cy="15716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Ознайомлення наречених з 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обов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язком</a:t>
            </a: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 повідомити один одного про стан здоров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я, правами і 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обов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язками</a:t>
            </a: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 подружжя, про 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відповідальтність</a:t>
            </a: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 за приховання перешкод до реєстрації шлюбу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2857500"/>
            <a:ext cx="4071938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Реєстрація шлюбу відбуваються через місяць від дня подання заяви (в окремих випадках раніше: в разі народження дитини, вагітності, військовослужбовці)</a:t>
            </a:r>
            <a:endParaRPr lang="ru-RU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6"/>
          <p:cNvSpPr/>
          <p:nvPr/>
        </p:nvSpPr>
        <p:spPr>
          <a:xfrm>
            <a:off x="3286125" y="4357688"/>
            <a:ext cx="407193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Присутність наречених в момент реєстрації шлюбу є 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обов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>
                <a:solidFill>
                  <a:srgbClr val="002060"/>
                </a:solidFill>
                <a:cs typeface="Times New Roman" pitchFamily="18" charset="0"/>
              </a:rPr>
              <a:t>язковою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25" y="5350204"/>
            <a:ext cx="4071938" cy="785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2060"/>
                </a:solidFill>
                <a:cs typeface="Times New Roman" pitchFamily="18" charset="0"/>
              </a:rPr>
              <a:t>Документом, який засвідчує факт укладання шлюбу, є свідоцтво про одруження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" y="3536156"/>
            <a:ext cx="27146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Безымянный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0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Права та </a:t>
            </a:r>
            <a:r>
              <a:rPr lang="uk-UA" sz="3600" b="1" dirty="0" err="1">
                <a:solidFill>
                  <a:srgbClr val="002060"/>
                </a:solidFill>
                <a:latin typeface="Monotype Corsiva" pitchFamily="66" charset="0"/>
              </a:rPr>
              <a:t>обов</a:t>
            </a:r>
            <a:r>
              <a:rPr lang="en-US" sz="3600" b="1" dirty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3600" b="1" dirty="0" err="1">
                <a:solidFill>
                  <a:srgbClr val="002060"/>
                </a:solidFill>
                <a:latin typeface="Monotype Corsiva" pitchFamily="66" charset="0"/>
              </a:rPr>
              <a:t>язки</a:t>
            </a: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 подружжя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86125" y="1714500"/>
            <a:ext cx="3095625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Особисті немайнові права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та 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обов</a:t>
            </a:r>
            <a:r>
              <a:rPr lang="en-US" sz="2400" b="1" dirty="0">
                <a:solidFill>
                  <a:srgbClr val="002060"/>
                </a:solidFill>
                <a:latin typeface="Monotype Corsiva" pitchFamily="66" charset="0"/>
              </a:rPr>
              <a:t>’</a:t>
            </a:r>
            <a:r>
              <a:rPr lang="uk-UA" sz="2400" b="1" dirty="0" err="1">
                <a:solidFill>
                  <a:srgbClr val="002060"/>
                </a:solidFill>
                <a:latin typeface="Monotype Corsiva" pitchFamily="66" charset="0"/>
              </a:rPr>
              <a:t>язки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29793" y="2924175"/>
            <a:ext cx="2808288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Майнові права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10656" y="3429000"/>
            <a:ext cx="719137" cy="1152525"/>
          </a:xfrm>
          <a:prstGeom prst="curvedRightArrow">
            <a:avLst>
              <a:gd name="adj1" fmla="val 32053"/>
              <a:gd name="adj2" fmla="val 64106"/>
              <a:gd name="adj3" fmla="val 3333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238081" y="3429000"/>
            <a:ext cx="649287" cy="1152525"/>
          </a:xfrm>
          <a:prstGeom prst="curvedLeftArrow">
            <a:avLst>
              <a:gd name="adj1" fmla="val 35501"/>
              <a:gd name="adj2" fmla="val 71002"/>
              <a:gd name="adj3" fmla="val 3333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900113" y="4581525"/>
            <a:ext cx="3527425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Особиста приватна власність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чоловіка та дружини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508625" y="4581525"/>
            <a:ext cx="3384550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Спільна сумісна власність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Monotype Corsiva" pitchFamily="66" charset="0"/>
              </a:rPr>
              <a:t>подружжя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dirty="0"/>
              <a:t>ОСОБИСТІ  НЕМАЙНОВІ ПРАВА ТА ОБОВЯЗКИ</a:t>
            </a:r>
            <a:endParaRPr lang="ru-RU" sz="2800" dirty="0"/>
          </a:p>
        </p:txBody>
      </p:sp>
      <p:pic>
        <p:nvPicPr>
          <p:cNvPr id="5" name="Содержимое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6062" r="58"/>
          <a:stretch>
            <a:fillRect/>
          </a:stretch>
        </p:blipFill>
        <p:spPr bwMode="auto">
          <a:xfrm>
            <a:off x="642938" y="1643063"/>
            <a:ext cx="80645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Особиста приватна власність дружини та чоловіка:</a:t>
            </a:r>
            <a:endParaRPr lang="ru-RU" dirty="0"/>
          </a:p>
        </p:txBody>
      </p:sp>
      <p:pic>
        <p:nvPicPr>
          <p:cNvPr id="3" name="Содержимое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9044" r="15143" b="5721"/>
          <a:stretch>
            <a:fillRect/>
          </a:stretch>
        </p:blipFill>
        <p:spPr bwMode="auto">
          <a:xfrm>
            <a:off x="1981200" y="2060847"/>
            <a:ext cx="5327650" cy="431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9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33800"/>
          <p:cNvSpPr>
            <a:spLocks noChangeArrowheads="1"/>
          </p:cNvSpPr>
          <p:nvPr/>
        </p:nvSpPr>
        <p:spPr bwMode="auto">
          <a:xfrm>
            <a:off x="179388" y="188913"/>
            <a:ext cx="5606682" cy="9173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 sz="3100" b="1" dirty="0">
                <a:solidFill>
                  <a:srgbClr val="002060"/>
                </a:solidFill>
                <a:latin typeface="Monotype Corsiva" pitchFamily="66" charset="0"/>
              </a:rPr>
              <a:t>Спільна сумісна власність подружжя</a:t>
            </a:r>
            <a:endParaRPr lang="ru-RU" sz="31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_s33801"/>
          <p:cNvSpPr>
            <a:spLocks noChangeArrowheads="1"/>
          </p:cNvSpPr>
          <p:nvPr/>
        </p:nvSpPr>
        <p:spPr bwMode="auto">
          <a:xfrm>
            <a:off x="3693478" y="1564935"/>
            <a:ext cx="5271135" cy="9173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Майно, набуте подружжям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за час шлюбу, </a:t>
            </a:r>
            <a:endParaRPr lang="en-US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незалежно від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того, що один із них не має</a:t>
            </a:r>
            <a:endParaRPr lang="en-US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самостійного заробітку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_s33804"/>
          <p:cNvSpPr>
            <a:spLocks noChangeArrowheads="1"/>
          </p:cNvSpPr>
          <p:nvPr/>
        </p:nvSpPr>
        <p:spPr bwMode="auto">
          <a:xfrm>
            <a:off x="3693478" y="2940957"/>
            <a:ext cx="5271135" cy="9173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Заробітна плата, пенсія, стипендія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та інші доходи,</a:t>
            </a:r>
            <a:endParaRPr lang="en-US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 внесені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до сімейного бюджету </a:t>
            </a:r>
            <a:endParaRPr lang="en-US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або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на особистий банківський рахунок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_s33802"/>
          <p:cNvSpPr>
            <a:spLocks noChangeArrowheads="1"/>
          </p:cNvSpPr>
          <p:nvPr/>
        </p:nvSpPr>
        <p:spPr bwMode="auto">
          <a:xfrm>
            <a:off x="3693478" y="4316980"/>
            <a:ext cx="5271135" cy="9173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0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Речі для професійних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занять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одного з подружжя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_s33803"/>
          <p:cNvSpPr>
            <a:spLocks noChangeArrowheads="1"/>
          </p:cNvSpPr>
          <p:nvPr/>
        </p:nvSpPr>
        <p:spPr bwMode="auto">
          <a:xfrm>
            <a:off x="3693478" y="5693002"/>
            <a:ext cx="5271135" cy="9173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Кожна річ, набута за час</a:t>
            </a:r>
            <a:r>
              <a:rPr lang="en-US" sz="2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шлюбу,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Monotype Corsiva" pitchFamily="66" charset="0"/>
              </a:rPr>
              <a:t>крім речей  індивідуального користування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31840" y="1106261"/>
            <a:ext cx="0" cy="5045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3" idx="1"/>
          </p:cNvCxnSpPr>
          <p:nvPr/>
        </p:nvCxnSpPr>
        <p:spPr>
          <a:xfrm>
            <a:off x="3131840" y="2023609"/>
            <a:ext cx="561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1"/>
          </p:cNvCxnSpPr>
          <p:nvPr/>
        </p:nvCxnSpPr>
        <p:spPr>
          <a:xfrm>
            <a:off x="3131840" y="4775654"/>
            <a:ext cx="561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>
            <a:off x="3131840" y="6151676"/>
            <a:ext cx="561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2"/>
            <a:endCxn id="4" idx="0"/>
          </p:cNvCxnSpPr>
          <p:nvPr/>
        </p:nvCxnSpPr>
        <p:spPr>
          <a:xfrm>
            <a:off x="6329046" y="2482283"/>
            <a:ext cx="0" cy="458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1" y="1196751"/>
            <a:ext cx="8446680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0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728" y="98072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Запитання до фільму:</a:t>
            </a:r>
            <a:endParaRPr lang="ru-RU" sz="2800" dirty="0"/>
          </a:p>
          <a:p>
            <a:pPr lvl="0"/>
            <a:r>
              <a:rPr lang="uk-UA" sz="2800" dirty="0" smtClean="0"/>
              <a:t>1. З </a:t>
            </a:r>
            <a:r>
              <a:rPr lang="uk-UA" sz="2800" dirty="0"/>
              <a:t>якою метою укладається шлюбний договір?</a:t>
            </a:r>
            <a:endParaRPr lang="ru-RU" sz="2800" dirty="0"/>
          </a:p>
          <a:p>
            <a:pPr lvl="0"/>
            <a:r>
              <a:rPr lang="uk-UA" sz="2800" dirty="0" smtClean="0"/>
              <a:t>2. Назвіть </a:t>
            </a:r>
            <a:r>
              <a:rPr lang="uk-UA" sz="2800" dirty="0"/>
              <a:t>причини розлучень в Україні у більшості випадків.</a:t>
            </a:r>
            <a:endParaRPr lang="ru-RU" sz="2800" dirty="0"/>
          </a:p>
          <a:p>
            <a:pPr lvl="0"/>
            <a:r>
              <a:rPr lang="uk-UA" sz="2800" dirty="0" smtClean="0"/>
              <a:t>3. Який </a:t>
            </a:r>
            <a:r>
              <a:rPr lang="uk-UA" sz="2800" dirty="0"/>
              <a:t>державний орган може розлучити подружжя, якщо у них не має неповнолітніх дітей?</a:t>
            </a:r>
            <a:endParaRPr lang="ru-RU" sz="2800" dirty="0"/>
          </a:p>
          <a:p>
            <a:pPr lvl="0"/>
            <a:r>
              <a:rPr lang="uk-UA" sz="2800" dirty="0" smtClean="0"/>
              <a:t>4. Що </a:t>
            </a:r>
            <a:r>
              <a:rPr lang="uk-UA" sz="2800" dirty="0"/>
              <a:t>відноситься до особистої приватної власності подружжя?</a:t>
            </a:r>
            <a:endParaRPr lang="ru-RU" sz="2800" dirty="0"/>
          </a:p>
          <a:p>
            <a:pPr lvl="0"/>
            <a:r>
              <a:rPr lang="uk-UA" sz="2800" dirty="0" smtClean="0"/>
              <a:t>5. Що </a:t>
            </a:r>
            <a:r>
              <a:rPr lang="uk-UA" sz="2800" dirty="0"/>
              <a:t>таке аліменти і які особливості та терміни виплати  передбачені законодавством?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91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u="sng" dirty="0"/>
              <a:t>До особистих немайнових обов’язків батьків і дітей належать: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6039" y="1628800"/>
            <a:ext cx="8796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Забрати </a:t>
            </a:r>
            <a:r>
              <a:rPr lang="uk-UA" sz="2000" b="1" dirty="0"/>
              <a:t>дитину з пологового будинку або з іншого закладу охорони здоров’я </a:t>
            </a:r>
            <a:endParaRPr lang="uk-UA" sz="20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Невідкладно</a:t>
            </a:r>
            <a:r>
              <a:rPr lang="uk-UA" sz="2000" b="1" dirty="0"/>
              <a:t>, але не пізніше одного місяця від дня народження дитини, зареєструвати народження дитини в державному органі реєстрації актів цивільного </a:t>
            </a:r>
            <a:r>
              <a:rPr lang="uk-UA" sz="2000" b="1" dirty="0" smtClean="0"/>
              <a:t>стану.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Виховувати </a:t>
            </a:r>
            <a:r>
              <a:rPr lang="uk-UA" sz="2000" b="1" dirty="0"/>
              <a:t>дитину в дусі поваги до прав та свобод інших людей, любові до своєї сім’ї та родини, свого народу, </a:t>
            </a:r>
            <a:r>
              <a:rPr lang="uk-UA" sz="2000" b="1" dirty="0" smtClean="0"/>
              <a:t>Батьківщини.</a:t>
            </a:r>
            <a:endParaRPr lang="ru-RU" sz="20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Піклуватися </a:t>
            </a:r>
            <a:r>
              <a:rPr lang="uk-UA" sz="2000" b="1" dirty="0"/>
              <a:t>про здоров’я дитини, її фізичний, духовний та моральний </a:t>
            </a:r>
            <a:r>
              <a:rPr lang="uk-UA" sz="2000" b="1" dirty="0" smtClean="0"/>
              <a:t>розвиток.</a:t>
            </a:r>
            <a:endParaRPr lang="ru-RU" sz="20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Забезпечити </a:t>
            </a:r>
            <a:r>
              <a:rPr lang="uk-UA" sz="2000" b="1" dirty="0"/>
              <a:t>здобуття дитиною повної загальної середньої </a:t>
            </a:r>
            <a:r>
              <a:rPr lang="uk-UA" sz="2000" b="1" dirty="0" smtClean="0"/>
              <a:t>освіти.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Поважати дитину.</a:t>
            </a:r>
            <a:endParaRPr lang="ru-RU" sz="20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uk-UA" sz="2000" b="1" dirty="0" smtClean="0"/>
              <a:t>Повнолітні </a:t>
            </a:r>
            <a:r>
              <a:rPr lang="uk-UA" sz="2000" b="1" dirty="0"/>
              <a:t>діти зобов’язані піклуватися про батьків, проявляти про них турботу та надавати </a:t>
            </a:r>
            <a:r>
              <a:rPr lang="uk-UA" sz="2000" b="1" dirty="0" smtClean="0"/>
              <a:t>допомогу.</a:t>
            </a:r>
            <a:endParaRPr lang="ru-RU" sz="2000" b="1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dirty="0" err="1" smtClean="0"/>
              <a:t>Забороняються</a:t>
            </a:r>
            <a:r>
              <a:rPr lang="ru-RU" sz="2000" b="1" dirty="0" smtClean="0"/>
              <a:t> </a:t>
            </a:r>
            <a:r>
              <a:rPr lang="ru-RU" sz="2000" b="1" dirty="0"/>
              <a:t>будь-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експлуатації</a:t>
            </a:r>
            <a:r>
              <a:rPr lang="ru-RU" sz="2000" b="1" dirty="0"/>
              <a:t> батьками </a:t>
            </a:r>
            <a:r>
              <a:rPr lang="ru-RU" sz="2000" b="1" dirty="0" err="1"/>
              <a:t>своєї</a:t>
            </a:r>
            <a:r>
              <a:rPr lang="ru-RU" sz="2000" b="1" dirty="0"/>
              <a:t> </a:t>
            </a:r>
            <a:r>
              <a:rPr lang="ru-RU" sz="2000" b="1" dirty="0" err="1" smtClean="0"/>
              <a:t>дитини</a:t>
            </a:r>
            <a:r>
              <a:rPr lang="ru-RU" sz="2000" b="1" dirty="0" smtClean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ru-RU" sz="2000" b="1" dirty="0" err="1" smtClean="0"/>
              <a:t>Забороняються</a:t>
            </a:r>
            <a:r>
              <a:rPr lang="ru-RU" sz="2000" b="1" dirty="0" smtClean="0"/>
              <a:t> </a:t>
            </a:r>
            <a:r>
              <a:rPr lang="ru-RU" sz="2000" b="1" dirty="0" err="1"/>
              <a:t>фізичні</a:t>
            </a:r>
            <a:r>
              <a:rPr lang="ru-RU" sz="2000" b="1" dirty="0"/>
              <a:t> </a:t>
            </a:r>
            <a:r>
              <a:rPr lang="ru-RU" sz="2000" b="1" dirty="0" err="1"/>
              <a:t>покарання</a:t>
            </a:r>
            <a:r>
              <a:rPr lang="ru-RU" sz="2000" b="1" dirty="0"/>
              <a:t> </a:t>
            </a:r>
            <a:r>
              <a:rPr lang="ru-RU" sz="2000" b="1" dirty="0" err="1"/>
              <a:t>дитини</a:t>
            </a:r>
            <a:r>
              <a:rPr lang="ru-RU" sz="2000" b="1" dirty="0"/>
              <a:t> </a:t>
            </a:r>
            <a:r>
              <a:rPr lang="ru-RU" sz="2000" b="1" dirty="0" smtClean="0"/>
              <a:t>батьками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27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Autofit/>
          </a:bodyPr>
          <a:lstStyle/>
          <a:p>
            <a:r>
              <a:rPr lang="uk-UA" sz="3200" b="1" u="sng" dirty="0"/>
              <a:t>До особистих немайнових прав батьків та дітей належать: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/>
              <a:t>Переважне право батьків перед іншими особами на особисте виховання </a:t>
            </a:r>
            <a:r>
              <a:rPr lang="uk-UA" sz="2000" b="1" dirty="0" smtClean="0"/>
              <a:t>дитини.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батьків залучати до виховання дитини інших </a:t>
            </a:r>
            <a:r>
              <a:rPr lang="uk-UA" sz="2000" b="1" dirty="0" smtClean="0"/>
              <a:t>осіб.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батьків обирати форми та методи </a:t>
            </a:r>
            <a:r>
              <a:rPr lang="uk-UA" sz="2000" b="1" dirty="0" smtClean="0"/>
              <a:t>виховання.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дитини противитися неналежному виконанню батьками обов’язків</a:t>
            </a:r>
            <a:br>
              <a:rPr lang="uk-UA" sz="2000" b="1" dirty="0"/>
            </a:br>
            <a:r>
              <a:rPr lang="uk-UA" sz="2000" b="1" dirty="0"/>
              <a:t>щодо неї, звернутися за захистом своїх прав та інтересів до органу опіки </a:t>
            </a:r>
            <a:r>
              <a:rPr lang="uk-UA" sz="2000" b="1" dirty="0" smtClean="0"/>
              <a:t>та піклування</a:t>
            </a:r>
            <a:r>
              <a:rPr lang="uk-UA" sz="2000" b="1" dirty="0"/>
              <a:t>, інших органів державної влади, а після досягнення 14-ти років - і до </a:t>
            </a:r>
            <a:r>
              <a:rPr lang="uk-UA" sz="2000" b="1" dirty="0" smtClean="0"/>
              <a:t>суду.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батьків та дитини на безперешкодне </a:t>
            </a:r>
            <a:r>
              <a:rPr lang="uk-UA" sz="2000" b="1" dirty="0" smtClean="0"/>
              <a:t>спілкування.</a:t>
            </a:r>
            <a:endParaRPr lang="ru-RU" sz="2000" b="1" dirty="0" smtClean="0"/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батьків на самозахист своєї дитини, повнолітніх дочки та сина, право звертатися за захистом прав та інтересів своїх дітей до суду, органів держаної влади тощо. </a:t>
            </a:r>
            <a:endParaRPr lang="uk-UA" sz="2000" b="1" dirty="0" smtClean="0"/>
          </a:p>
          <a:p>
            <a:pPr marL="342900" lvl="0" indent="-342900">
              <a:buFont typeface="Wingdings" pitchFamily="2" charset="2"/>
              <a:buChar char="§"/>
            </a:pPr>
            <a:r>
              <a:rPr lang="uk-UA" sz="2000" b="1" dirty="0" smtClean="0"/>
              <a:t>Право </a:t>
            </a:r>
            <a:r>
              <a:rPr lang="uk-UA" sz="2000" b="1" dirty="0"/>
              <a:t>батьків на визначення місця проживання своєї </a:t>
            </a:r>
            <a:r>
              <a:rPr lang="uk-UA" sz="2000" b="1" dirty="0" smtClean="0"/>
              <a:t>дитини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000" b="1" dirty="0" err="1" smtClean="0"/>
              <a:t>Питання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виховання</a:t>
            </a:r>
            <a:r>
              <a:rPr lang="ru-RU" sz="2000" b="1" dirty="0"/>
              <a:t> </a:t>
            </a:r>
            <a:r>
              <a:rPr lang="ru-RU" sz="2000" b="1" dirty="0" err="1"/>
              <a:t>дитини</a:t>
            </a:r>
            <a:r>
              <a:rPr lang="ru-RU" sz="2000" b="1" dirty="0"/>
              <a:t> </a:t>
            </a:r>
            <a:r>
              <a:rPr lang="ru-RU" sz="2000" b="1" dirty="0" err="1"/>
              <a:t>вирішується</a:t>
            </a:r>
            <a:r>
              <a:rPr lang="ru-RU" sz="2000" b="1" dirty="0"/>
              <a:t> батьками </a:t>
            </a:r>
            <a:r>
              <a:rPr lang="ru-RU" sz="2000" b="1" dirty="0" err="1"/>
              <a:t>спільно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0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зображено на малюнку?</a:t>
            </a:r>
            <a:endParaRPr lang="ru-RU" dirty="0"/>
          </a:p>
        </p:txBody>
      </p:sp>
      <p:pic>
        <p:nvPicPr>
          <p:cNvPr id="4" name="Объект 3" descr="Картинки по запросу &quot;малюнок сім'я&quot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1206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4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Урок ПРАВО\р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4780384" cy="47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8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96434" cy="49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3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25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/>
              <a:t>Розв’язування правових ситуацій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201" y="980728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1. Дмитренко </a:t>
            </a:r>
            <a:r>
              <a:rPr lang="uk-UA" sz="2800" dirty="0"/>
              <a:t>М. вирішив одружитися з </a:t>
            </a:r>
            <a:r>
              <a:rPr lang="uk-UA" sz="2800" dirty="0" err="1"/>
              <a:t>Дідик</a:t>
            </a:r>
            <a:r>
              <a:rPr lang="uk-UA" sz="2800" dirty="0"/>
              <a:t> С., але через надзвичайні обставини він не встиг на весілля, тому попрохав свого брата бути присутнім на весілля в ролі нареченого. Чи дозволяє законодавство України одруження через представника?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5201" y="3890665"/>
            <a:ext cx="80592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2. Чи </a:t>
            </a:r>
            <a:r>
              <a:rPr lang="uk-UA" sz="2800" dirty="0"/>
              <a:t>можемо ми вважати релігійний обряд підставою для виникнення у жінки та чоловіка прав та обов’язків подружжя.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54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422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3. Перебуваючи </a:t>
            </a:r>
            <a:r>
              <a:rPr lang="uk-UA" sz="2400" dirty="0"/>
              <a:t>у шлюбі, Станіслав заснував приватну фірму. У судовому засіданні щодо поділу майна після розлучення його дружина Світлана наполягала на поділі всього майна, зокрема й майна цієї фірми. Михайло заперечував, бо фір­ма розвивалася завдяки його зусиллям і здібностям, а Світлана не мала до діяльно­сті фірми жодного стосунку. Що вирішить суд?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1703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До </a:t>
            </a:r>
            <a:r>
              <a:rPr lang="ru-RU" sz="2400" dirty="0"/>
              <a:t>органу </a:t>
            </a:r>
            <a:r>
              <a:rPr lang="ru-RU" sz="2400" dirty="0" err="1"/>
              <a:t>РАЦСу</a:t>
            </a:r>
            <a:r>
              <a:rPr lang="ru-RU" sz="2400" dirty="0"/>
              <a:t> звернулись19 </a:t>
            </a:r>
            <a:r>
              <a:rPr lang="ru-RU" sz="2400" dirty="0" err="1"/>
              <a:t>річний</a:t>
            </a:r>
            <a:r>
              <a:rPr lang="ru-RU" sz="2400" dirty="0"/>
              <a:t> Антон,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працює</a:t>
            </a:r>
            <a:r>
              <a:rPr lang="ru-RU" sz="2400" dirty="0"/>
              <a:t> </a:t>
            </a:r>
            <a:r>
              <a:rPr lang="ru-RU" sz="2400" dirty="0" err="1"/>
              <a:t>водієм</a:t>
            </a:r>
            <a:r>
              <a:rPr lang="ru-RU" sz="2400" dirty="0"/>
              <a:t>, та 1</a:t>
            </a:r>
            <a:r>
              <a:rPr lang="uk-UA" sz="2400" dirty="0"/>
              <a:t>6</a:t>
            </a:r>
            <a:r>
              <a:rPr lang="ru-RU" sz="2400" dirty="0"/>
              <a:t>-</a:t>
            </a:r>
            <a:r>
              <a:rPr lang="ru-RU" sz="2400" dirty="0" err="1"/>
              <a:t>річна</a:t>
            </a:r>
            <a:r>
              <a:rPr lang="ru-RU" sz="2400" dirty="0"/>
              <a:t> Марина, студентка </a:t>
            </a:r>
            <a:r>
              <a:rPr lang="ru-RU" sz="2400" dirty="0" err="1"/>
              <a:t>коледжу</a:t>
            </a:r>
            <a:r>
              <a:rPr lang="ru-RU" sz="2400" dirty="0"/>
              <a:t>,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заявою</a:t>
            </a:r>
            <a:r>
              <a:rPr lang="ru-RU" sz="2400" dirty="0"/>
              <a:t> про </a:t>
            </a:r>
            <a:r>
              <a:rPr lang="ru-RU" sz="2400" dirty="0" err="1"/>
              <a:t>реєстрацію</a:t>
            </a:r>
            <a:r>
              <a:rPr lang="ru-RU" sz="2400" dirty="0"/>
              <a:t> </a:t>
            </a:r>
            <a:r>
              <a:rPr lang="ru-RU" sz="2400" dirty="0" err="1"/>
              <a:t>шлюбу</a:t>
            </a:r>
            <a:r>
              <a:rPr lang="ru-RU" sz="2400" dirty="0"/>
              <a:t>. До заяви Марина додала </a:t>
            </a:r>
            <a:r>
              <a:rPr lang="ru-RU" sz="2400" dirty="0" err="1"/>
              <a:t>довідку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вона </a:t>
            </a:r>
            <a:r>
              <a:rPr lang="ru-RU" sz="2400" dirty="0" err="1"/>
              <a:t>вагітна</a:t>
            </a:r>
            <a:r>
              <a:rPr lang="ru-RU" sz="2400" dirty="0"/>
              <a:t>. </a:t>
            </a:r>
            <a:r>
              <a:rPr lang="ru-RU" sz="2400" dirty="0" err="1"/>
              <a:t>Чи</a:t>
            </a:r>
            <a:r>
              <a:rPr lang="ru-RU" sz="2400" dirty="0"/>
              <a:t> буде порушено </a:t>
            </a:r>
            <a:r>
              <a:rPr lang="ru-RU" sz="2400" dirty="0" err="1"/>
              <a:t>законодавство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РАЦСу</a:t>
            </a:r>
            <a:r>
              <a:rPr lang="ru-RU" sz="2400" dirty="0"/>
              <a:t> </a:t>
            </a:r>
            <a:r>
              <a:rPr lang="ru-RU" sz="2400" dirty="0" err="1"/>
              <a:t>зареєструють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шлюб</a:t>
            </a:r>
            <a:r>
              <a:rPr lang="ru-RU" sz="2400" dirty="0"/>
              <a:t>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3403" y="260648"/>
            <a:ext cx="4737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Розв’язування правових ситуацій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72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Підсумки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97675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cs typeface="Times New Roman" pitchFamily="18" charset="0"/>
              </a:rPr>
              <a:t>Сім</a:t>
            </a:r>
            <a:r>
              <a:rPr lang="ru-RU" sz="2800" dirty="0" smtClean="0">
                <a:cs typeface="Times New Roman" pitchFamily="18" charset="0"/>
              </a:rPr>
              <a:t>’</a:t>
            </a:r>
            <a:r>
              <a:rPr lang="uk-UA" sz="2800" dirty="0" smtClean="0">
                <a:cs typeface="Times New Roman" pitchFamily="18" charset="0"/>
              </a:rPr>
              <a:t>я – це надзвичайно важлива ланка людського суспільства. Саме в ній продовжується людський рід, виховуються діти. Шлюб є підставою для створення сім’ї. Юридичні наслідки має лише шлюб, зареєстрований у державному органі реєстрації актів цивільного стану. </a:t>
            </a:r>
            <a:r>
              <a:rPr lang="ru-RU" sz="2800" dirty="0" err="1"/>
              <a:t>Сімейне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досить</a:t>
            </a:r>
            <a:r>
              <a:rPr lang="ru-RU" sz="2800" dirty="0"/>
              <a:t> складна наука. На жаль, </a:t>
            </a:r>
            <a:r>
              <a:rPr lang="ru-RU" sz="2800" dirty="0" err="1"/>
              <a:t>жоден</a:t>
            </a:r>
            <a:r>
              <a:rPr lang="ru-RU" sz="2800" dirty="0"/>
              <a:t> </a:t>
            </a:r>
            <a:r>
              <a:rPr lang="ru-RU" sz="2800" dirty="0" err="1"/>
              <a:t>підручник</a:t>
            </a:r>
            <a:r>
              <a:rPr lang="ru-RU" sz="2800" dirty="0"/>
              <a:t> не </a:t>
            </a:r>
            <a:r>
              <a:rPr lang="ru-RU" sz="2800" dirty="0" err="1"/>
              <a:t>дасть</a:t>
            </a:r>
            <a:r>
              <a:rPr lang="ru-RU" sz="2800" dirty="0"/>
              <a:t> нам </a:t>
            </a:r>
            <a:r>
              <a:rPr lang="ru-RU" sz="2800" dirty="0" err="1"/>
              <a:t>готових</a:t>
            </a:r>
            <a:r>
              <a:rPr lang="ru-RU" sz="2800" dirty="0"/>
              <a:t> </a:t>
            </a:r>
            <a:r>
              <a:rPr lang="ru-RU" sz="2800" dirty="0" err="1"/>
              <a:t>відповідей</a:t>
            </a:r>
            <a:r>
              <a:rPr lang="ru-RU" sz="2800" dirty="0"/>
              <a:t> на </a:t>
            </a:r>
            <a:r>
              <a:rPr lang="ru-RU" sz="2800" dirty="0" err="1"/>
              <a:t>запитання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поставити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. </a:t>
            </a:r>
            <a:r>
              <a:rPr lang="ru-RU" sz="2800" dirty="0" err="1"/>
              <a:t>Адже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– як</a:t>
            </a:r>
            <a:r>
              <a:rPr lang="uk-UA" sz="2800" dirty="0"/>
              <a:t> вистава </a:t>
            </a:r>
            <a:r>
              <a:rPr lang="ru-RU" sz="2800" dirty="0"/>
              <a:t>у </a:t>
            </a:r>
            <a:r>
              <a:rPr lang="ru-RU" sz="2800" dirty="0" err="1"/>
              <a:t>театрі</a:t>
            </a:r>
            <a:r>
              <a:rPr lang="ru-RU" sz="2800" dirty="0"/>
              <a:t>: </a:t>
            </a:r>
            <a:r>
              <a:rPr lang="ru-RU" sz="2800" dirty="0" err="1"/>
              <a:t>важливо</a:t>
            </a:r>
            <a:r>
              <a:rPr lang="ru-RU" sz="2800" dirty="0"/>
              <a:t> не те, </a:t>
            </a:r>
            <a:r>
              <a:rPr lang="ru-RU" sz="2800" dirty="0" err="1"/>
              <a:t>скільки</a:t>
            </a:r>
            <a:r>
              <a:rPr lang="ru-RU" sz="2800" dirty="0"/>
              <a:t> вона </a:t>
            </a:r>
            <a:r>
              <a:rPr lang="ru-RU" sz="2800" dirty="0" err="1"/>
              <a:t>триває</a:t>
            </a:r>
            <a:r>
              <a:rPr lang="ru-RU" sz="2800" dirty="0"/>
              <a:t>, а </a:t>
            </a:r>
            <a:r>
              <a:rPr lang="ru-RU" sz="2800" dirty="0" err="1"/>
              <a:t>настільки</a:t>
            </a:r>
            <a:r>
              <a:rPr lang="ru-RU" sz="2800" dirty="0"/>
              <a:t> </a:t>
            </a:r>
            <a:r>
              <a:rPr lang="ru-RU" sz="2800" dirty="0" err="1"/>
              <a:t>гарно</a:t>
            </a:r>
            <a:r>
              <a:rPr lang="ru-RU" sz="2800" dirty="0"/>
              <a:t> </a:t>
            </a:r>
            <a:r>
              <a:rPr lang="ru-RU" sz="2800" dirty="0" err="1"/>
              <a:t>зіграна</a:t>
            </a:r>
            <a:r>
              <a:rPr lang="uk-UA" sz="2800" dirty="0"/>
              <a:t>. Б</a:t>
            </a:r>
            <a:r>
              <a:rPr lang="ru-RU" sz="2800" dirty="0" err="1"/>
              <a:t>ажаю</a:t>
            </a:r>
            <a:r>
              <a:rPr lang="ru-RU" sz="2800" dirty="0"/>
              <a:t> </a:t>
            </a:r>
            <a:r>
              <a:rPr lang="ru-RU" sz="2800" dirty="0" err="1"/>
              <a:t>щастя</a:t>
            </a:r>
            <a:r>
              <a:rPr lang="uk-UA" sz="2800" dirty="0"/>
              <a:t> теперішнім і </a:t>
            </a:r>
            <a:r>
              <a:rPr lang="ru-RU" sz="2800" dirty="0" err="1"/>
              <a:t>майб</a:t>
            </a:r>
            <a:r>
              <a:rPr lang="uk-UA" sz="2800" dirty="0" err="1"/>
              <a:t>утнім</a:t>
            </a:r>
            <a:r>
              <a:rPr lang="uk-UA" sz="2800" dirty="0"/>
              <a:t> вашим родинам.</a:t>
            </a:r>
            <a:endParaRPr lang="ru-RU" sz="2800" dirty="0"/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Рефлексія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74674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На шляху до успіху</a:t>
            </a:r>
            <a:endParaRPr lang="ru-RU" sz="2800" dirty="0"/>
          </a:p>
          <a:p>
            <a:pPr lvl="0"/>
            <a:r>
              <a:rPr lang="uk-UA" sz="2800" dirty="0"/>
              <a:t>Від сьогоднішнього уроку я очікував…… </a:t>
            </a:r>
            <a:endParaRPr lang="ru-RU" sz="2800" dirty="0"/>
          </a:p>
          <a:p>
            <a:pPr lvl="0"/>
            <a:r>
              <a:rPr lang="uk-UA" sz="2800" dirty="0"/>
              <a:t>На уроці почув і дізнався……. </a:t>
            </a:r>
            <a:endParaRPr lang="ru-RU" sz="2800" dirty="0"/>
          </a:p>
          <a:p>
            <a:pPr lvl="0"/>
            <a:r>
              <a:rPr lang="uk-UA" sz="2800" dirty="0"/>
              <a:t>Мені цікаво було з’ясувати……… </a:t>
            </a:r>
            <a:endParaRPr lang="ru-RU" sz="2800" dirty="0"/>
          </a:p>
          <a:p>
            <a:pPr lvl="0"/>
            <a:r>
              <a:rPr lang="uk-UA" sz="2800" dirty="0"/>
              <a:t>Навчився правильно визначати…… </a:t>
            </a:r>
            <a:endParaRPr lang="ru-RU" sz="2800" dirty="0"/>
          </a:p>
          <a:p>
            <a:pPr lvl="0"/>
            <a:r>
              <a:rPr lang="uk-UA" sz="2800" dirty="0"/>
              <a:t>Хочу поглибити свої знання……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5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30" y="659011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/>
              <a:t>Домашнє </a:t>
            </a:r>
            <a:r>
              <a:rPr lang="uk-UA" sz="3200" b="1" i="1" dirty="0" smtClean="0"/>
              <a:t>завдання</a:t>
            </a:r>
          </a:p>
          <a:p>
            <a:pPr algn="ctr"/>
            <a:endParaRPr lang="ru-RU" dirty="0"/>
          </a:p>
          <a:p>
            <a:pPr lvl="0"/>
            <a:r>
              <a:rPr lang="uk-UA" sz="3200" dirty="0" smtClean="0">
                <a:solidFill>
                  <a:srgbClr val="7030A0"/>
                </a:solidFill>
              </a:rPr>
              <a:t>1. Опрацювати </a:t>
            </a:r>
            <a:r>
              <a:rPr lang="uk-UA" sz="3200" dirty="0">
                <a:solidFill>
                  <a:srgbClr val="7030A0"/>
                </a:solidFill>
              </a:rPr>
              <a:t>матеріал параграфу 18 підручника.</a:t>
            </a:r>
            <a:endParaRPr lang="ru-RU" sz="3200" dirty="0">
              <a:solidFill>
                <a:srgbClr val="7030A0"/>
              </a:solidFill>
            </a:endParaRPr>
          </a:p>
          <a:p>
            <a:pPr lvl="0"/>
            <a:r>
              <a:rPr lang="uk-UA" sz="3200" dirty="0" smtClean="0">
                <a:solidFill>
                  <a:srgbClr val="7030A0"/>
                </a:solidFill>
              </a:rPr>
              <a:t>2. Підготувати </a:t>
            </a:r>
            <a:r>
              <a:rPr lang="uk-UA" sz="3200" dirty="0">
                <a:solidFill>
                  <a:srgbClr val="7030A0"/>
                </a:solidFill>
              </a:rPr>
              <a:t>для практичної роботи вирізки із газет, журналів або з </a:t>
            </a:r>
            <a:r>
              <a:rPr lang="uk-UA" sz="3200" dirty="0" err="1">
                <a:solidFill>
                  <a:srgbClr val="7030A0"/>
                </a:solidFill>
              </a:rPr>
              <a:t>інтернет-ресурсів</a:t>
            </a:r>
            <a:r>
              <a:rPr lang="uk-UA" sz="3200" dirty="0">
                <a:solidFill>
                  <a:srgbClr val="7030A0"/>
                </a:solidFill>
              </a:rPr>
              <a:t> на тему: «Діти, позбавлені батьківського піклування»</a:t>
            </a:r>
            <a:endParaRPr lang="ru-RU" sz="3200" dirty="0">
              <a:solidFill>
                <a:srgbClr val="7030A0"/>
              </a:solidFill>
            </a:endParaRPr>
          </a:p>
          <a:p>
            <a:pPr lvl="0"/>
            <a:r>
              <a:rPr lang="uk-UA" sz="3200" dirty="0" smtClean="0">
                <a:solidFill>
                  <a:srgbClr val="7030A0"/>
                </a:solidFill>
              </a:rPr>
              <a:t>3. Написати </a:t>
            </a:r>
            <a:r>
              <a:rPr lang="uk-UA" sz="3200" dirty="0">
                <a:solidFill>
                  <a:srgbClr val="7030A0"/>
                </a:solidFill>
              </a:rPr>
              <a:t>твір-есе на запропоновану тему: «Як створити справжню сім</a:t>
            </a:r>
            <a:r>
              <a:rPr lang="ru-RU" sz="3200" dirty="0">
                <a:solidFill>
                  <a:srgbClr val="7030A0"/>
                </a:solidFill>
              </a:rPr>
              <a:t>’</a:t>
            </a:r>
            <a:r>
              <a:rPr lang="uk-UA" sz="3200" dirty="0">
                <a:solidFill>
                  <a:srgbClr val="7030A0"/>
                </a:solidFill>
              </a:rPr>
              <a:t>ю?».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524000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Сім’ю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обирають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. Вони є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Божим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даром для тебе, а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ти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для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них</a:t>
            </a:r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</a:rPr>
              <a:t>» </a:t>
            </a:r>
            <a:br>
              <a:rPr lang="uk-UA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600" b="1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Щоб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зрозуміти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любов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ваших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батьків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до вас,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потрібно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самим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виростити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виховати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власну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</a:rPr>
              <a:t>дитину</a:t>
            </a:r>
            <a:r>
              <a:rPr lang="uk-UA" sz="36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br>
              <a:rPr lang="uk-UA" sz="36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uk-UA" sz="3600" b="1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Хто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б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не говорив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чи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робив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немає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нічого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важливішого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сім'ю</a:t>
            </a:r>
            <a:r>
              <a:rPr lang="uk-UA" sz="3600" b="1" i="1" dirty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772400" cy="1524000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С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ім'</a:t>
            </a:r>
            <a:r>
              <a:rPr lang="uk-UA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я</a:t>
            </a:r>
            <a:r>
              <a:rPr lang="vi-VN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 </a:t>
            </a:r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-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це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юридичний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зв’язок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між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фізичними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особами,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заснований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на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шлюбі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відносинах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родинності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усиновленні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та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інших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підставах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передбачених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 у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законі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01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Работа\Підготовка до уроків історії\9 клас\Правознавство\Шлюб і сімя. Взаємні права й обовзяки батьків і дітей\Рисунок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3285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000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259397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8038"/>
            <a:ext cx="8634117" cy="52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9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46666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1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129614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Конституція </a:t>
            </a:r>
            <a:r>
              <a:rPr lang="uk-UA" sz="3600" b="1" dirty="0">
                <a:solidFill>
                  <a:srgbClr val="002060"/>
                </a:solidFill>
              </a:rPr>
              <a:t>України, </a:t>
            </a:r>
            <a:r>
              <a:rPr lang="uk-UA" sz="3600" b="1" dirty="0" smtClean="0">
                <a:solidFill>
                  <a:srgbClr val="002060"/>
                </a:solidFill>
              </a:rPr>
              <a:t>стаття </a:t>
            </a:r>
            <a:r>
              <a:rPr lang="uk-UA" sz="3600" b="1" dirty="0">
                <a:solidFill>
                  <a:srgbClr val="002060"/>
                </a:solidFill>
              </a:rPr>
              <a:t>51</a:t>
            </a:r>
            <a:r>
              <a:rPr lang="uk-UA" sz="3600" dirty="0">
                <a:solidFill>
                  <a:srgbClr val="002060"/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/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i="1" dirty="0" smtClean="0">
                <a:solidFill>
                  <a:srgbClr val="FF0000"/>
                </a:solidFill>
              </a:rPr>
              <a:t>«</a:t>
            </a:r>
            <a:r>
              <a:rPr lang="uk-UA" sz="3600" i="1" dirty="0">
                <a:solidFill>
                  <a:srgbClr val="FF0000"/>
                </a:solidFill>
              </a:rPr>
              <a:t>Шлюб добровільний, рівноправний сімейний союз жінки і чоловіка. Кожний з подружжя має рівні права та обов’язки в шлюбі та сім’ї»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14499" y="692696"/>
            <a:ext cx="5857875" cy="18573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Умови укладання шлюбу: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2500313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cs typeface="Times New Roman" pitchFamily="18" charset="0"/>
              </a:rPr>
              <a:t>Взаємна вільна згода осіб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4717" y="2550071"/>
            <a:ext cx="2357438" cy="2214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cs typeface="Times New Roman" pitchFamily="18" charset="0"/>
              </a:rPr>
              <a:t>Досягнення шлюбного віку </a:t>
            </a:r>
            <a:r>
              <a:rPr lang="uk-UA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cs typeface="Times New Roman" pitchFamily="18" charset="0"/>
              </a:rPr>
              <a:t>(ж.-18р. ч.-18р.)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4331" y="2215392"/>
            <a:ext cx="2357438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rgbClr val="002060"/>
                </a:solidFill>
                <a:cs typeface="Times New Roman" pitchFamily="18" charset="0"/>
              </a:rPr>
              <a:t>Реєстрація шлюбу в державному органі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D:\Tanya\БЛОКИ право\17ШЛЮБ\61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4" y="4787082"/>
            <a:ext cx="1139955" cy="17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795" y="4764634"/>
            <a:ext cx="2393158" cy="159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4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392</TotalTime>
  <Words>853</Words>
  <Application>Microsoft Office PowerPoint</Application>
  <PresentationFormat>Экран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Тема: «Сімя. Шлюб.  Взаємні права й обов’язки батьків і дітей» </vt:lpstr>
      <vt:lpstr>Що зображено на малюнку?</vt:lpstr>
      <vt:lpstr>«Сім’ю не обирають. Вони є Божим даром для тебе, а ти для них»   «Щоб зрозуміти любов ваших батьків до вас, потрібно самим виростити і виховати власну дитину»  «Хто б що не говорив чи не робив, немає нічого важливішого за сім'ю»</vt:lpstr>
      <vt:lpstr>Сім'я - це юридичний зв’язок між фізичними особами, заснований на шлюбі, відносинах родинності, усиновленні та інших підставах, передбачених у законі. </vt:lpstr>
      <vt:lpstr>Презентация PowerPoint</vt:lpstr>
      <vt:lpstr>Презентация PowerPoint</vt:lpstr>
      <vt:lpstr>Презентация PowerPoint</vt:lpstr>
      <vt:lpstr>Конституція України, стаття 51   «Шлюб добровільний, рівноправний сімейний союз жінки і чоловіка. Кожний з подружжя має рівні права та обов’язки в шлюбі та сім’ї»</vt:lpstr>
      <vt:lpstr>Презентация PowerPoint</vt:lpstr>
      <vt:lpstr>Презентация PowerPoint</vt:lpstr>
      <vt:lpstr>Презентация PowerPoint</vt:lpstr>
      <vt:lpstr>Права та обов’язки подружжя</vt:lpstr>
      <vt:lpstr>Презентация PowerPoint</vt:lpstr>
      <vt:lpstr>Особиста приватна власність дружини та чоловіка:</vt:lpstr>
      <vt:lpstr>Презентация PowerPoint</vt:lpstr>
      <vt:lpstr>Презентация PowerPoint</vt:lpstr>
      <vt:lpstr>Презентация PowerPoint</vt:lpstr>
      <vt:lpstr>До особистих немайнових обов’язків батьків і дітей належать:</vt:lpstr>
      <vt:lpstr>До особистих немайнових прав батьків та дітей належать: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Підсумки</vt:lpstr>
      <vt:lpstr>Рефлексія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Сімя. Шлюб.  Взаємні права й обов’язки батьків і дітей.    Державні органи з охорони прав дітей. </dc:title>
  <dc:creator>Admin</dc:creator>
  <cp:lastModifiedBy>Admin</cp:lastModifiedBy>
  <cp:revision>51</cp:revision>
  <dcterms:created xsi:type="dcterms:W3CDTF">2020-03-16T14:36:49Z</dcterms:created>
  <dcterms:modified xsi:type="dcterms:W3CDTF">2022-02-21T18:26:55Z</dcterms:modified>
</cp:coreProperties>
</file>