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917" r:id="rId2"/>
    <p:sldId id="1841" r:id="rId3"/>
    <p:sldId id="1878" r:id="rId4"/>
    <p:sldId id="1889" r:id="rId5"/>
    <p:sldId id="1890" r:id="rId6"/>
    <p:sldId id="1920" r:id="rId7"/>
    <p:sldId id="1921" r:id="rId8"/>
    <p:sldId id="1922" r:id="rId9"/>
    <p:sldId id="1923" r:id="rId10"/>
    <p:sldId id="1924" r:id="rId11"/>
    <p:sldId id="1925" r:id="rId12"/>
    <p:sldId id="1927" r:id="rId13"/>
    <p:sldId id="1886" r:id="rId14"/>
    <p:sldId id="1918" r:id="rId15"/>
    <p:sldId id="1919" r:id="rId16"/>
    <p:sldId id="1887" r:id="rId17"/>
    <p:sldId id="1891" r:id="rId18"/>
    <p:sldId id="1895" r:id="rId19"/>
    <p:sldId id="1894" r:id="rId20"/>
    <p:sldId id="1896" r:id="rId21"/>
    <p:sldId id="1898" r:id="rId22"/>
    <p:sldId id="1899" r:id="rId23"/>
    <p:sldId id="1892" r:id="rId24"/>
    <p:sldId id="1893" r:id="rId25"/>
    <p:sldId id="1926" r:id="rId26"/>
    <p:sldId id="1913" r:id="rId27"/>
    <p:sldId id="643" r:id="rId28"/>
    <p:sldId id="1928" r:id="rId2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66"/>
    <a:srgbClr val="008000"/>
    <a:srgbClr val="3467C0"/>
    <a:srgbClr val="27E94B"/>
    <a:srgbClr val="F8C200"/>
    <a:srgbClr val="FFC60C"/>
    <a:srgbClr val="AF2031"/>
    <a:srgbClr val="13B1C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63" autoAdjust="0"/>
    <p:restoredTop sz="88504" autoAdjust="0"/>
  </p:normalViewPr>
  <p:slideViewPr>
    <p:cSldViewPr snapToGrid="0">
      <p:cViewPr>
        <p:scale>
          <a:sx n="50" d="100"/>
          <a:sy n="50" d="100"/>
        </p:scale>
        <p:origin x="-1356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707EF6B-FC27-4EB2-B55F-3B4AF73ED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144"/>
          <a:stretch/>
        </p:blipFill>
        <p:spPr>
          <a:xfrm>
            <a:off x="0" y="0"/>
            <a:ext cx="4747751" cy="5275685"/>
          </a:xfrm>
          <a:prstGeom prst="rect">
            <a:avLst/>
          </a:prstGeom>
        </p:spPr>
      </p:pic>
      <p:sp>
        <p:nvSpPr>
          <p:cNvPr id="6" name="Rectangle 24">
            <a:extLst>
              <a:ext uri="{FF2B5EF4-FFF2-40B4-BE49-F238E27FC236}">
                <a16:creationId xmlns="" xmlns:a16="http://schemas.microsoft.com/office/drawing/2014/main" id="{A3E85801-EB32-49A7-8FEE-7A84AF4A2B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="" xmlns:a16="http://schemas.microsoft.com/office/drawing/2014/main" id="{4141E764-5524-443A-A319-AFF105F0AA2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Oval 25">
            <a:extLst>
              <a:ext uri="{FF2B5EF4-FFF2-40B4-BE49-F238E27FC236}">
                <a16:creationId xmlns="" xmlns:a16="http://schemas.microsoft.com/office/drawing/2014/main" id="{BB59EC56-F9EF-4254-AAFA-F1C9993E5A5C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9161A37E-6BC9-4F75-B972-F45D5334E64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="" xmlns:a16="http://schemas.microsoft.com/office/drawing/2014/main" id="{CDF2F6DE-EEB4-428F-9D80-FC0EFC9B05C2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Oval 18">
            <a:extLst>
              <a:ext uri="{FF2B5EF4-FFF2-40B4-BE49-F238E27FC236}">
                <a16:creationId xmlns="" xmlns:a16="http://schemas.microsoft.com/office/drawing/2014/main" id="{543DCD9E-8F56-47CB-A37D-A5185E1EE07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Freeform 21" descr="2">
            <a:extLst>
              <a:ext uri="{FF2B5EF4-FFF2-40B4-BE49-F238E27FC236}">
                <a16:creationId xmlns="" xmlns:a16="http://schemas.microsoft.com/office/drawing/2014/main" id="{CD61CF62-7A34-48C7-BF6A-C983556CBA2F}"/>
              </a:ext>
            </a:extLst>
          </p:cNvPr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4" name="Freeform 19" descr="4">
            <a:extLst>
              <a:ext uri="{FF2B5EF4-FFF2-40B4-BE49-F238E27FC236}">
                <a16:creationId xmlns="" xmlns:a16="http://schemas.microsoft.com/office/drawing/2014/main" id="{DD93AC76-D40B-4EFA-AF29-083D2F9871AA}"/>
              </a:ext>
            </a:extLst>
          </p:cNvPr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5" name="Freeform 20" descr="1">
            <a:extLst>
              <a:ext uri="{FF2B5EF4-FFF2-40B4-BE49-F238E27FC236}">
                <a16:creationId xmlns="" xmlns:a16="http://schemas.microsoft.com/office/drawing/2014/main" id="{477A4177-692F-4EAB-BE98-8C76CDFE7B00}"/>
              </a:ext>
            </a:extLst>
          </p:cNvPr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6" name="Freeform 22" descr="55282">
            <a:extLst>
              <a:ext uri="{FF2B5EF4-FFF2-40B4-BE49-F238E27FC236}">
                <a16:creationId xmlns="" xmlns:a16="http://schemas.microsoft.com/office/drawing/2014/main" id="{F678C36F-505F-4B38-B4F6-720F8CEF9782}"/>
              </a:ext>
            </a:extLst>
          </p:cNvPr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7" name="Oval 23">
            <a:extLst>
              <a:ext uri="{FF2B5EF4-FFF2-40B4-BE49-F238E27FC236}">
                <a16:creationId xmlns="" xmlns:a16="http://schemas.microsoft.com/office/drawing/2014/main" id="{B12B09F7-65F2-4FB0-8702-EE7FBA1250E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1A5015F-7017-41D2-9243-C67C1CD5C163}"/>
              </a:ext>
            </a:extLst>
          </p:cNvPr>
          <p:cNvSpPr txBox="1"/>
          <p:nvPr userDrawn="1"/>
        </p:nvSpPr>
        <p:spPr>
          <a:xfrm>
            <a:off x="1425702" y="315591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7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7D2DAB49-7FB2-44BB-8117-568A7ACBF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0" name="Підзаголовок 2">
            <a:extLst>
              <a:ext uri="{FF2B5EF4-FFF2-40B4-BE49-F238E27FC236}">
                <a16:creationId xmlns="" xmlns:a16="http://schemas.microsoft.com/office/drawing/2014/main" id="{EEAEC554-9464-4D55-8235-AFFE209340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1" name="Прямокутник 20">
            <a:hlinkClick r:id="rId7"/>
            <a:extLst>
              <a:ext uri="{FF2B5EF4-FFF2-40B4-BE49-F238E27FC236}">
                <a16:creationId xmlns="" xmlns:a16="http://schemas.microsoft.com/office/drawing/2014/main" id="{D8E34462-2A34-430D-899A-018AFCA3A363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gx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6599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7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23.02.2022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23.02.2022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23.02.2022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23.02.2022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23.02.2022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23.02.2022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23.02.2022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13.pn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play/29302/384/95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304035" y="586724"/>
            <a:ext cx="10744627" cy="3634364"/>
          </a:xfrm>
          <a:prstGeom prst="snip2DiagRect">
            <a:avLst/>
          </a:prstGeom>
          <a:gradFill flip="none" rotWithShape="1">
            <a:gsLst>
              <a:gs pos="0">
                <a:srgbClr val="CCFF66">
                  <a:shade val="30000"/>
                  <a:satMod val="115000"/>
                </a:srgbClr>
              </a:gs>
              <a:gs pos="23000">
                <a:srgbClr val="CCFF66">
                  <a:shade val="67500"/>
                  <a:satMod val="115000"/>
                  <a:lumMod val="23000"/>
                  <a:lumOff val="77000"/>
                </a:srgbClr>
              </a:gs>
              <a:gs pos="100000">
                <a:srgbClr val="CCFF66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4943872" y="61820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152" y="917047"/>
            <a:ext cx="1374377" cy="12074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288100" y="516213"/>
            <a:ext cx="10903900" cy="3767688"/>
          </a:xfrm>
          <a:prstGeom prst="snip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24 лютого</a:t>
            </a:r>
          </a:p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Класна робота</a:t>
            </a:r>
          </a:p>
          <a:p>
            <a:pPr algn="ctr"/>
            <a:r>
              <a:rPr lang="uk-UA" sz="7500" b="1" i="1" dirty="0" smtClean="0">
                <a:latin typeface="Times New Roman" pitchFamily="18" charset="0"/>
                <a:cs typeface="Times New Roman" pitchFamily="18" charset="0"/>
              </a:rPr>
              <a:t>Середовища програмування</a:t>
            </a:r>
            <a:endParaRPr lang="uk-UA" sz="75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2264939" y="352690"/>
            <a:ext cx="576064" cy="81609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9989179" y="454702"/>
            <a:ext cx="768085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35" y="5964561"/>
            <a:ext cx="1200151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81887" y="6003565"/>
            <a:ext cx="1043995" cy="7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Результат пошуку зображень за запитом &quot;Програмування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5727" y="4169562"/>
            <a:ext cx="6345108" cy="202590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4" y="65923"/>
            <a:ext cx="1200151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65405" y="104927"/>
            <a:ext cx="1043995" cy="7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701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3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7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688" y="63876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написати</a:t>
            </a:r>
            <a:r>
              <a:rPr lang="ru-RU" dirty="0" smtClean="0"/>
              <a:t> на </a:t>
            </a:r>
            <a:r>
              <a:rPr lang="ru-RU" dirty="0" err="1" smtClean="0"/>
              <a:t>даній</a:t>
            </a:r>
            <a:r>
              <a:rPr lang="ru-RU" dirty="0" smtClean="0"/>
              <a:t> </a:t>
            </a:r>
            <a:r>
              <a:rPr lang="ru-RU" dirty="0" err="1" smtClean="0"/>
              <a:t>мові</a:t>
            </a:r>
            <a:r>
              <a:rPr lang="ru-RU" dirty="0" smtClean="0"/>
              <a:t> 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1050" y="2019301"/>
            <a:ext cx="114109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Веб-розробка</a:t>
            </a:r>
            <a:endParaRPr lang="ru-RU" sz="3600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600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Десктопні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програми</a:t>
            </a:r>
            <a:endParaRPr lang="ru-RU" sz="3600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3600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Мобільні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додатки</a:t>
            </a:r>
            <a:endParaRPr lang="ru-RU" sz="3600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ru-RU" sz="3600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Штучний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інтелект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7209" y="2149966"/>
            <a:ext cx="4504791" cy="20791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098" y="4006974"/>
            <a:ext cx="2808312" cy="254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Яке середовище використовують</a:t>
            </a:r>
            <a:br>
              <a:rPr lang="uk-UA" dirty="0"/>
            </a:br>
            <a:r>
              <a:rPr lang="uk-UA" dirty="0"/>
              <a:t>для створення програм?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A2912D9-FD37-4D17-BFDA-3F74520DACBE}"/>
              </a:ext>
            </a:extLst>
          </p:cNvPr>
          <p:cNvSpPr txBox="1"/>
          <p:nvPr/>
        </p:nvSpPr>
        <p:spPr>
          <a:xfrm>
            <a:off x="72009" y="1196763"/>
            <a:ext cx="6765210" cy="216982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Для створення, редагування та налагодження програм, описаних </a:t>
            </a:r>
            <a:r>
              <a:rPr lang="uk-UA" sz="2700" b="1" i="1" kern="0" dirty="0" smtClean="0">
                <a:solidFill>
                  <a:schemeClr val="bg1"/>
                </a:solidFill>
              </a:rPr>
              <a:t>мовою </a:t>
            </a:r>
            <a:r>
              <a:rPr lang="uk-UA" sz="2700" b="1" i="1" kern="0" dirty="0">
                <a:solidFill>
                  <a:schemeClr val="bg1"/>
                </a:solidFill>
              </a:rPr>
              <a:t>програмування, використовують </a:t>
            </a:r>
            <a:r>
              <a:rPr lang="uk-UA" sz="2700" b="1" i="1" kern="0" dirty="0">
                <a:solidFill>
                  <a:srgbClr val="FFFF00"/>
                </a:solidFill>
              </a:rPr>
              <a:t>середовище програмування</a:t>
            </a:r>
            <a:r>
              <a:rPr lang="uk-UA" sz="2700" b="1" i="1" kern="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8DAA0D5-F4E1-4AF3-8BE2-B8687E6973B9}"/>
              </a:ext>
            </a:extLst>
          </p:cNvPr>
          <p:cNvSpPr txBox="1"/>
          <p:nvPr/>
        </p:nvSpPr>
        <p:spPr>
          <a:xfrm>
            <a:off x="72009" y="3516899"/>
            <a:ext cx="6765211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Для мови </a:t>
            </a:r>
            <a:r>
              <a:rPr lang="uk-UA" sz="2700" b="1" i="1" kern="0" dirty="0" err="1">
                <a:solidFill>
                  <a:srgbClr val="FFFF00"/>
                </a:solidFill>
              </a:rPr>
              <a:t>Python</a:t>
            </a:r>
            <a:r>
              <a:rPr lang="uk-UA" sz="2700" b="1" i="1" kern="0" dirty="0">
                <a:solidFill>
                  <a:schemeClr val="bg1"/>
                </a:solidFill>
              </a:rPr>
              <a:t>, як і для інших мов програмування, розроблено багато середовищ програмування. Розглянемо одне з них, середовище </a:t>
            </a:r>
            <a:r>
              <a:rPr lang="uk-UA" sz="2700" b="1" i="1" kern="0" dirty="0" err="1">
                <a:solidFill>
                  <a:srgbClr val="FFFF00"/>
                </a:solidFill>
              </a:rPr>
              <a:t>Thonny</a:t>
            </a:r>
            <a:r>
              <a:rPr lang="uk-UA" sz="2700" b="1" i="1" kern="0" dirty="0">
                <a:solidFill>
                  <a:schemeClr val="bg1"/>
                </a:solidFill>
              </a:rPr>
              <a:t>. </a:t>
            </a:r>
            <a:endParaRPr lang="en-US" sz="2700" b="1" i="1" kern="0" dirty="0">
              <a:solidFill>
                <a:schemeClr val="bg1"/>
              </a:solidFill>
            </a:endParaRPr>
          </a:p>
        </p:txBody>
      </p:sp>
      <p:pic>
        <p:nvPicPr>
          <p:cNvPr id="8" name="Picture 2" descr="Main screenshot">
            <a:extLst>
              <a:ext uri="{FF2B5EF4-FFF2-40B4-BE49-F238E27FC236}">
                <a16:creationId xmlns="" xmlns:a16="http://schemas.microsoft.com/office/drawing/2014/main" id="{F06005B9-E62B-4F7B-AFB5-15BA90453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43" y="1191990"/>
            <a:ext cx="5210549" cy="42944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707889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86573" y="1268760"/>
            <a:ext cx="5717407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4655840" y="628440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4943872" y="61820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252" y="130237"/>
            <a:ext cx="9541315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Основи подійно- та об'єктно-орієнтованого програмування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904" y="6151723"/>
            <a:ext cx="11621937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52466" y="6341257"/>
            <a:ext cx="10232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833" y="96185"/>
            <a:ext cx="63500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84631" y="96185"/>
            <a:ext cx="63500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9209" y="2258346"/>
            <a:ext cx="5525385" cy="1720215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Середовище </a:t>
            </a:r>
            <a:r>
              <a:rPr lang="uk-UA" sz="20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r>
              <a:rPr lang="uk-UA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- це комплекс програм, що містить засоби автоматизації процесів підготовки та виконання програм </a:t>
            </a:r>
            <a:r>
              <a:rPr lang="uk-UA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користувача</a:t>
            </a:r>
            <a:endParaRPr lang="uk-UA" sz="2000" b="1" kern="0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050418" y="1271973"/>
            <a:ext cx="5978423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Результат пошуку зображень за запитом &quot;Програмування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1050" y="1194613"/>
            <a:ext cx="2833900" cy="141695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Результат пошуку зображень за запитом &quot;Програмування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33146" y="4965598"/>
            <a:ext cx="2210468" cy="103406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931898" y="1087051"/>
            <a:ext cx="2273244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406899" y="741134"/>
            <a:ext cx="11482304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Середовище програмування</a:t>
            </a:r>
            <a:endParaRPr lang="uk-UA" sz="2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203753" y="346142"/>
            <a:ext cx="576064" cy="81609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10868739" y="366764"/>
            <a:ext cx="768085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2064" y="4721716"/>
            <a:ext cx="2768888" cy="12779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Результат пошуку зображень за запитом &quot;Середовище програмування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9213" y="4510180"/>
            <a:ext cx="2759224" cy="164260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олилиния 12"/>
          <p:cNvSpPr/>
          <p:nvPr/>
        </p:nvSpPr>
        <p:spPr>
          <a:xfrm>
            <a:off x="6204658" y="1453882"/>
            <a:ext cx="5684545" cy="4545782"/>
          </a:xfrm>
          <a:custGeom>
            <a:avLst/>
            <a:gdLst>
              <a:gd name="connsiteX0" fmla="*/ 0 w 4104456"/>
              <a:gd name="connsiteY0" fmla="*/ 2052228 h 4104456"/>
              <a:gd name="connsiteX1" fmla="*/ 2052228 w 4104456"/>
              <a:gd name="connsiteY1" fmla="*/ 0 h 4104456"/>
              <a:gd name="connsiteX2" fmla="*/ 4104456 w 4104456"/>
              <a:gd name="connsiteY2" fmla="*/ 2052228 h 4104456"/>
              <a:gd name="connsiteX3" fmla="*/ 2052228 w 4104456"/>
              <a:gd name="connsiteY3" fmla="*/ 4104456 h 4104456"/>
              <a:gd name="connsiteX4" fmla="*/ 0 w 4104456"/>
              <a:gd name="connsiteY4" fmla="*/ 2052228 h 410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4456" h="4104456">
                <a:moveTo>
                  <a:pt x="0" y="2052228"/>
                </a:moveTo>
                <a:cubicBezTo>
                  <a:pt x="0" y="918814"/>
                  <a:pt x="918814" y="0"/>
                  <a:pt x="2052228" y="0"/>
                </a:cubicBezTo>
                <a:cubicBezTo>
                  <a:pt x="3185642" y="0"/>
                  <a:pt x="4104456" y="918814"/>
                  <a:pt x="4104456" y="2052228"/>
                </a:cubicBezTo>
                <a:cubicBezTo>
                  <a:pt x="4104456" y="3185642"/>
                  <a:pt x="3185642" y="4104456"/>
                  <a:pt x="2052228" y="4104456"/>
                </a:cubicBezTo>
                <a:cubicBezTo>
                  <a:pt x="918814" y="4104456"/>
                  <a:pt x="0" y="3185642"/>
                  <a:pt x="0" y="2052228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alpha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80000"/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01084" tIns="601084" rIns="601084" bIns="601084" numCol="1" spcCol="1270" anchor="ctr" anchorCtr="1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uk-UA" sz="2000" b="1" kern="1200" dirty="0" smtClean="0">
                <a:latin typeface="Calibri" pitchFamily="34" charset="0"/>
                <a:cs typeface="Calibri" pitchFamily="34" charset="0"/>
              </a:rPr>
              <a:t>Середовище програмування містить:</a:t>
            </a:r>
            <a:endParaRPr lang="uk-UA" sz="2000" kern="1200" dirty="0">
              <a:latin typeface="Calibri" pitchFamily="34" charset="0"/>
              <a:cs typeface="Calibri" pitchFamily="34" charset="0"/>
            </a:endParaRPr>
          </a:p>
          <a:p>
            <a:pPr marL="171450" lvl="1" indent="-171450" algn="l" defTabSz="800100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•"/>
            </a:pPr>
            <a:r>
              <a:rPr lang="uk-UA" kern="1200" dirty="0" smtClean="0">
                <a:latin typeface="Calibri" pitchFamily="34" charset="0"/>
                <a:cs typeface="Calibri" pitchFamily="34" charset="0"/>
              </a:rPr>
              <a:t>редактор текстів програм;</a:t>
            </a:r>
            <a:endParaRPr lang="uk-UA" kern="1200" dirty="0">
              <a:latin typeface="Calibri" pitchFamily="34" charset="0"/>
              <a:cs typeface="Calibri" pitchFamily="34" charset="0"/>
            </a:endParaRPr>
          </a:p>
          <a:p>
            <a:pPr marL="171450" lvl="1" indent="-171450" algn="l" defTabSz="800100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•"/>
            </a:pPr>
            <a:r>
              <a:rPr lang="uk-UA" kern="1200" dirty="0" smtClean="0">
                <a:latin typeface="Calibri" pitchFamily="34" charset="0"/>
                <a:cs typeface="Calibri" pitchFamily="34" charset="0"/>
              </a:rPr>
              <a:t>довідково-інформаційну систему;</a:t>
            </a:r>
            <a:endParaRPr lang="uk-UA" kern="1200" dirty="0">
              <a:latin typeface="Calibri" pitchFamily="34" charset="0"/>
              <a:cs typeface="Calibri" pitchFamily="34" charset="0"/>
            </a:endParaRPr>
          </a:p>
          <a:p>
            <a:pPr marL="171450" lvl="1" indent="-171450" algn="l" defTabSz="800100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•"/>
            </a:pPr>
            <a:r>
              <a:rPr lang="uk-UA" kern="1200" dirty="0" smtClean="0">
                <a:latin typeface="Calibri" pitchFamily="34" charset="0"/>
                <a:cs typeface="Calibri" pitchFamily="34" charset="0"/>
              </a:rPr>
              <a:t>бібліотеки;</a:t>
            </a:r>
            <a:endParaRPr lang="uk-UA" kern="1200" dirty="0">
              <a:latin typeface="Calibri" pitchFamily="34" charset="0"/>
              <a:cs typeface="Calibri" pitchFamily="34" charset="0"/>
            </a:endParaRPr>
          </a:p>
          <a:p>
            <a:pPr marL="171450" lvl="1" indent="-171450" algn="l" defTabSz="800100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•"/>
            </a:pPr>
            <a:r>
              <a:rPr lang="uk-UA" kern="1200" dirty="0" smtClean="0">
                <a:latin typeface="Calibri" pitchFamily="34" charset="0"/>
                <a:cs typeface="Calibri" pitchFamily="34" charset="0"/>
              </a:rPr>
              <a:t>компілятор чи інтерпретатор;</a:t>
            </a:r>
            <a:endParaRPr lang="uk-UA" kern="1200" dirty="0">
              <a:latin typeface="Calibri" pitchFamily="34" charset="0"/>
              <a:cs typeface="Calibri" pitchFamily="34" charset="0"/>
            </a:endParaRPr>
          </a:p>
          <a:p>
            <a:pPr marL="171450" lvl="1" indent="-171450" algn="l" defTabSz="800100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•"/>
            </a:pPr>
            <a:r>
              <a:rPr lang="uk-UA" kern="1200" dirty="0" smtClean="0">
                <a:latin typeface="Calibri" pitchFamily="34" charset="0"/>
                <a:cs typeface="Calibri" pitchFamily="34" charset="0"/>
              </a:rPr>
              <a:t>покроковий «виконавець» програми.</a:t>
            </a:r>
            <a:endParaRPr lang="uk-UA" kern="1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1420" y="1511590"/>
            <a:ext cx="1043995" cy="7829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002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12192000" cy="535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Яке середовище використовують</a:t>
            </a:r>
            <a:br>
              <a:rPr lang="uk-UA" dirty="0"/>
            </a:br>
            <a:r>
              <a:rPr lang="uk-UA" dirty="0"/>
              <a:t>для створення програм?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A2912D9-FD37-4D17-BFDA-3F74520DACBE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Середовище </a:t>
            </a:r>
            <a:r>
              <a:rPr lang="uk-UA" sz="2800" b="1" i="1" kern="0" dirty="0" err="1">
                <a:solidFill>
                  <a:srgbClr val="FFFF00"/>
                </a:solidFill>
              </a:rPr>
              <a:t>Thonny</a:t>
            </a:r>
            <a:r>
              <a:rPr lang="uk-UA" sz="2800" b="1" i="1" kern="0" dirty="0">
                <a:solidFill>
                  <a:schemeClr val="bg1"/>
                </a:solidFill>
              </a:rPr>
              <a:t> можна завантажити для роботи на персональному комп’ютері з офіційного </a:t>
            </a:r>
            <a:r>
              <a:rPr lang="uk-UA" sz="2800" b="1" i="1" kern="0" dirty="0" err="1">
                <a:solidFill>
                  <a:schemeClr val="bg1"/>
                </a:solidFill>
              </a:rPr>
              <a:t>сайта</a:t>
            </a:r>
            <a:r>
              <a:rPr lang="uk-UA" sz="2800" b="1" i="1" kern="0" dirty="0">
                <a:solidFill>
                  <a:schemeClr val="bg1"/>
                </a:solidFill>
              </a:rPr>
              <a:t> (</a:t>
            </a:r>
            <a:r>
              <a:rPr lang="uk-UA" sz="2800" b="1" i="1" kern="0" dirty="0">
                <a:solidFill>
                  <a:srgbClr val="FFFF00"/>
                </a:solidFill>
              </a:rPr>
              <a:t>thonny.org</a:t>
            </a:r>
            <a:r>
              <a:rPr lang="uk-UA" sz="2800" b="1" i="1" kern="0" dirty="0">
                <a:solidFill>
                  <a:schemeClr val="bg1"/>
                </a:solidFill>
              </a:rPr>
              <a:t>), обравши інсталяційний пакет для відповідної операційної системи.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7D6C17A-C995-4E62-BE3E-DE50C2E714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2880" t="13154" r="12148" b="12057"/>
          <a:stretch/>
        </p:blipFill>
        <p:spPr>
          <a:xfrm>
            <a:off x="72008" y="3167972"/>
            <a:ext cx="3132547" cy="312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E89463C-B357-4CBB-9FAE-090AA915160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66655" y="3167972"/>
            <a:ext cx="8753338" cy="3125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кутник 11">
            <a:extLst>
              <a:ext uri="{FF2B5EF4-FFF2-40B4-BE49-F238E27FC236}">
                <a16:creationId xmlns="" xmlns:a16="http://schemas.microsoft.com/office/drawing/2014/main" id="{DC7E30DE-3A0B-4F2A-9333-2C99DA93A63C}"/>
              </a:ext>
            </a:extLst>
          </p:cNvPr>
          <p:cNvSpPr/>
          <p:nvPr/>
        </p:nvSpPr>
        <p:spPr>
          <a:xfrm>
            <a:off x="8409880" y="3721142"/>
            <a:ext cx="2882960" cy="39365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3" name="Стрілка вліво 20">
            <a:extLst>
              <a:ext uri="{FF2B5EF4-FFF2-40B4-BE49-F238E27FC236}">
                <a16:creationId xmlns="" xmlns:a16="http://schemas.microsoft.com/office/drawing/2014/main" id="{51C67852-D220-4304-ADF6-343022581F4B}"/>
              </a:ext>
            </a:extLst>
          </p:cNvPr>
          <p:cNvSpPr/>
          <p:nvPr/>
        </p:nvSpPr>
        <p:spPr>
          <a:xfrm rot="18900000">
            <a:off x="9498812" y="3013833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350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Яке середовище використовують</a:t>
            </a:r>
            <a:br>
              <a:rPr lang="uk-UA" dirty="0"/>
            </a:br>
            <a:r>
              <a:rPr lang="uk-UA" dirty="0"/>
              <a:t>для створення програм?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A2912D9-FD37-4D17-BFDA-3F74520DACBE}"/>
              </a:ext>
            </a:extLst>
          </p:cNvPr>
          <p:cNvSpPr txBox="1"/>
          <p:nvPr/>
        </p:nvSpPr>
        <p:spPr>
          <a:xfrm>
            <a:off x="72008" y="1196763"/>
            <a:ext cx="5653383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Після відкриття </a:t>
            </a:r>
            <a:r>
              <a:rPr lang="uk-UA" sz="2800" b="1" i="1" kern="0" dirty="0" err="1">
                <a:solidFill>
                  <a:schemeClr val="bg1"/>
                </a:solidFill>
              </a:rPr>
              <a:t>файла</a:t>
            </a:r>
            <a:r>
              <a:rPr lang="uk-UA" sz="2800" b="1" i="1" kern="0" dirty="0">
                <a:solidFill>
                  <a:schemeClr val="bg1"/>
                </a:solidFill>
              </a:rPr>
              <a:t> інсталяції потрібно виконати прості кроки для встановлення програми: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61F4E5A-455B-4DBB-9F98-CA7EC7A70571}"/>
              </a:ext>
            </a:extLst>
          </p:cNvPr>
          <p:cNvSpPr txBox="1"/>
          <p:nvPr/>
        </p:nvSpPr>
        <p:spPr>
          <a:xfrm>
            <a:off x="72008" y="3566537"/>
            <a:ext cx="5653383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ознайомитись із умовами ліцензійної угоди та прийняти їх;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1F5BB0D-C92D-40EA-885C-9084E81DCD9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8827" y="1196763"/>
            <a:ext cx="6271166" cy="5193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10B1B63F-B884-4522-84D0-560BAAAD9682}"/>
              </a:ext>
            </a:extLst>
          </p:cNvPr>
          <p:cNvSpPr/>
          <p:nvPr/>
        </p:nvSpPr>
        <p:spPr>
          <a:xfrm>
            <a:off x="6289790" y="5085079"/>
            <a:ext cx="1795030" cy="31176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="" xmlns:a16="http://schemas.microsoft.com/office/drawing/2014/main" id="{8A4E0291-7786-4F67-B4C5-F7940131FFB4}"/>
              </a:ext>
            </a:extLst>
          </p:cNvPr>
          <p:cNvSpPr/>
          <p:nvPr/>
        </p:nvSpPr>
        <p:spPr>
          <a:xfrm rot="18900000">
            <a:off x="6316656" y="4435916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EC55D77B-221A-475A-B810-22D21738D797}"/>
              </a:ext>
            </a:extLst>
          </p:cNvPr>
          <p:cNvSpPr/>
          <p:nvPr/>
        </p:nvSpPr>
        <p:spPr>
          <a:xfrm>
            <a:off x="9933985" y="5910812"/>
            <a:ext cx="993095" cy="35282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="" xmlns:a16="http://schemas.microsoft.com/office/drawing/2014/main" id="{B8569264-0F10-4338-8BF8-914067811DD7}"/>
              </a:ext>
            </a:extLst>
          </p:cNvPr>
          <p:cNvSpPr/>
          <p:nvPr/>
        </p:nvSpPr>
        <p:spPr>
          <a:xfrm rot="18900000">
            <a:off x="10284868" y="5264388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noProof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25552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A1AF6CA-3750-4769-8BDD-E1BEBDB268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8826" y="1196763"/>
            <a:ext cx="6271166" cy="5193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Яке середовище використовують</a:t>
            </a:r>
            <a:br>
              <a:rPr lang="uk-UA" dirty="0"/>
            </a:br>
            <a:r>
              <a:rPr lang="uk-UA" dirty="0"/>
              <a:t>для створення програм?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A2912D9-FD37-4D17-BFDA-3F74520DACBE}"/>
              </a:ext>
            </a:extLst>
          </p:cNvPr>
          <p:cNvSpPr txBox="1"/>
          <p:nvPr/>
        </p:nvSpPr>
        <p:spPr>
          <a:xfrm>
            <a:off x="72008" y="1196763"/>
            <a:ext cx="5694947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61F4E5A-455B-4DBB-9F98-CA7EC7A70571}"/>
              </a:ext>
            </a:extLst>
          </p:cNvPr>
          <p:cNvSpPr txBox="1"/>
          <p:nvPr/>
        </p:nvSpPr>
        <p:spPr>
          <a:xfrm>
            <a:off x="72008" y="1848280"/>
            <a:ext cx="5694947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вказати шлях для розміщення файлів установки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F2CB2A8-1DBF-4534-B21A-62DF90C0358A}"/>
              </a:ext>
            </a:extLst>
          </p:cNvPr>
          <p:cNvSpPr txBox="1"/>
          <p:nvPr/>
        </p:nvSpPr>
        <p:spPr>
          <a:xfrm>
            <a:off x="72007" y="3361572"/>
            <a:ext cx="5694947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завершити процес встановлення.</a:t>
            </a:r>
          </a:p>
        </p:txBody>
      </p:sp>
    </p:spTree>
    <p:extLst>
      <p:ext uri="{BB962C8B-B14F-4D97-AF65-F5344CB8AC3E}">
        <p14:creationId xmlns="" xmlns:p14="http://schemas.microsoft.com/office/powerpoint/2010/main" val="3045887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Яке середовище використовують</a:t>
            </a:r>
            <a:br>
              <a:rPr lang="uk-UA" dirty="0"/>
            </a:br>
            <a:r>
              <a:rPr lang="uk-UA" dirty="0"/>
              <a:t>для створення програм?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A2912D9-FD37-4D17-BFDA-3F74520DACBE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 першому запуску програми з головного меню чи створеного ярлика на Робочому столі у вікні налаштувань обирають мову та тип установлення.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3006B36-48C3-49CA-8FD7-5AA6B92929A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9233" y="2678180"/>
            <a:ext cx="7407852" cy="3631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F2EA99F1-416F-47D0-B58D-58F09E4A4541}"/>
              </a:ext>
            </a:extLst>
          </p:cNvPr>
          <p:cNvSpPr/>
          <p:nvPr/>
        </p:nvSpPr>
        <p:spPr>
          <a:xfrm>
            <a:off x="5971863" y="4064000"/>
            <a:ext cx="2375496" cy="45961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6E8D30E-B783-48FE-B44C-651459EDC08D}"/>
              </a:ext>
            </a:extLst>
          </p:cNvPr>
          <p:cNvSpPr txBox="1"/>
          <p:nvPr/>
        </p:nvSpPr>
        <p:spPr>
          <a:xfrm>
            <a:off x="8010822" y="3074270"/>
            <a:ext cx="3238487" cy="830997"/>
          </a:xfrm>
          <a:prstGeom prst="wedgeRectCallout">
            <a:avLst>
              <a:gd name="adj1" fmla="val -43946"/>
              <a:gd name="adj2" fmla="val 9488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Обрати із списку мову інтерфейсу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B0CD7BCC-AC78-4537-972C-13765C00136B}"/>
              </a:ext>
            </a:extLst>
          </p:cNvPr>
          <p:cNvSpPr/>
          <p:nvPr/>
        </p:nvSpPr>
        <p:spPr>
          <a:xfrm>
            <a:off x="7073996" y="5285988"/>
            <a:ext cx="1273364" cy="43663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0F09A24-5A9D-4FAD-8756-8CBE6F923A97}"/>
              </a:ext>
            </a:extLst>
          </p:cNvPr>
          <p:cNvSpPr txBox="1"/>
          <p:nvPr/>
        </p:nvSpPr>
        <p:spPr>
          <a:xfrm>
            <a:off x="8570321" y="4493711"/>
            <a:ext cx="2678988" cy="830997"/>
          </a:xfrm>
          <a:prstGeom prst="wedgeRectCallout">
            <a:avLst>
              <a:gd name="adj1" fmla="val -70713"/>
              <a:gd name="adj2" fmla="val 7238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Почати використання</a:t>
            </a:r>
          </a:p>
        </p:txBody>
      </p:sp>
    </p:spTree>
    <p:extLst>
      <p:ext uri="{BB962C8B-B14F-4D97-AF65-F5344CB8AC3E}">
        <p14:creationId xmlns="" xmlns:p14="http://schemas.microsoft.com/office/powerpoint/2010/main" val="2810963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мова програмування?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A2912D9-FD37-4D17-BFDA-3F74520DACBE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 вже знаєте, що алгоритми для виконавців описують різними способами та використовують різні форми їх подання. </a:t>
            </a:r>
          </a:p>
        </p:txBody>
      </p:sp>
      <p:pic>
        <p:nvPicPr>
          <p:cNvPr id="1026" name="Picture 2" descr="block, board, code, developer, development, diagram, programmer icon">
            <a:extLst>
              <a:ext uri="{FF2B5EF4-FFF2-40B4-BE49-F238E27FC236}">
                <a16:creationId xmlns="" xmlns:a16="http://schemas.microsoft.com/office/drawing/2014/main" id="{B790993D-8EA8-4B84-93D5-AA5195C03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873" y="2623322"/>
            <a:ext cx="4202119" cy="42021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DD0CF72-295D-46D2-930C-8226C606788A}"/>
              </a:ext>
            </a:extLst>
          </p:cNvPr>
          <p:cNvSpPr txBox="1"/>
          <p:nvPr/>
        </p:nvSpPr>
        <p:spPr>
          <a:xfrm>
            <a:off x="69849" y="2694938"/>
            <a:ext cx="7598641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алгоритм створюють для виконавця людини, то, як правило, його подають словесно або графічно.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64D07A8-977F-4D97-AF01-F20A4C2186A7}"/>
              </a:ext>
            </a:extLst>
          </p:cNvPr>
          <p:cNvSpPr txBox="1"/>
          <p:nvPr/>
        </p:nvSpPr>
        <p:spPr>
          <a:xfrm>
            <a:off x="69848" y="4620980"/>
            <a:ext cx="7598641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Графічний спосіб подання алгоритмів передбачає також використання спеціальних графічних позначок —  </a:t>
            </a:r>
            <a:r>
              <a:rPr lang="uk-UA" sz="2800" b="1" i="1" kern="0" dirty="0">
                <a:solidFill>
                  <a:srgbClr val="FFFF00"/>
                </a:solidFill>
              </a:rPr>
              <a:t>блок-схем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150284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Яке середовище використовують</a:t>
            </a:r>
            <a:br>
              <a:rPr lang="uk-UA" dirty="0"/>
            </a:br>
            <a:r>
              <a:rPr lang="uk-UA" dirty="0"/>
              <a:t>для створення програм?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A2912D9-FD37-4D17-BFDA-3F74520DACB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Натиснення кнопки </a:t>
            </a:r>
            <a:r>
              <a:rPr lang="en-AU" sz="2800" b="1" i="1" kern="0" dirty="0">
                <a:solidFill>
                  <a:srgbClr val="FFFF00"/>
                </a:solidFill>
              </a:rPr>
              <a:t>Let’s go! </a:t>
            </a:r>
            <a:r>
              <a:rPr lang="uk-UA" sz="2800" b="1" i="1" kern="0" dirty="0">
                <a:solidFill>
                  <a:schemeClr val="bg1"/>
                </a:solidFill>
              </a:rPr>
              <a:t>відкриває вікно середовища: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651072C-EF22-45A9-A594-716CEE2D41B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6475" y="2632367"/>
            <a:ext cx="763905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019BBFAB-E1F3-4F2F-831A-427AE4DDFAF5}"/>
              </a:ext>
            </a:extLst>
          </p:cNvPr>
          <p:cNvSpPr/>
          <p:nvPr/>
        </p:nvSpPr>
        <p:spPr>
          <a:xfrm>
            <a:off x="2301875" y="2911462"/>
            <a:ext cx="4632325" cy="32449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C401FEB-CBB0-4B8E-8575-D829ACD35D47}"/>
              </a:ext>
            </a:extLst>
          </p:cNvPr>
          <p:cNvSpPr txBox="1"/>
          <p:nvPr/>
        </p:nvSpPr>
        <p:spPr>
          <a:xfrm>
            <a:off x="72008" y="2240909"/>
            <a:ext cx="3606374" cy="461665"/>
          </a:xfrm>
          <a:prstGeom prst="wedgeRectCallout">
            <a:avLst>
              <a:gd name="adj1" fmla="val 51778"/>
              <a:gd name="adj2" fmla="val 11494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Меню середовища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FAFEB854-01F1-4ECB-9180-E36FF7BB6A20}"/>
              </a:ext>
            </a:extLst>
          </p:cNvPr>
          <p:cNvSpPr/>
          <p:nvPr/>
        </p:nvSpPr>
        <p:spPr>
          <a:xfrm>
            <a:off x="2301875" y="3239542"/>
            <a:ext cx="2569846" cy="32449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2264471-8259-4B82-8E81-84C617449506}"/>
              </a:ext>
            </a:extLst>
          </p:cNvPr>
          <p:cNvSpPr txBox="1"/>
          <p:nvPr/>
        </p:nvSpPr>
        <p:spPr>
          <a:xfrm>
            <a:off x="5084947" y="3326840"/>
            <a:ext cx="4309492" cy="461665"/>
          </a:xfrm>
          <a:prstGeom prst="wedgeRectCallout">
            <a:avLst>
              <a:gd name="adj1" fmla="val -56725"/>
              <a:gd name="adj2" fmla="val -3360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Панель інструментів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2034585B-718A-4AD1-B7A9-0650D2465BEF}"/>
              </a:ext>
            </a:extLst>
          </p:cNvPr>
          <p:cNvSpPr/>
          <p:nvPr/>
        </p:nvSpPr>
        <p:spPr>
          <a:xfrm>
            <a:off x="2301875" y="3565405"/>
            <a:ext cx="1119505" cy="32449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3033872-CBDF-4464-918A-080344BD03B5}"/>
              </a:ext>
            </a:extLst>
          </p:cNvPr>
          <p:cNvSpPr txBox="1"/>
          <p:nvPr/>
        </p:nvSpPr>
        <p:spPr>
          <a:xfrm>
            <a:off x="72008" y="3349096"/>
            <a:ext cx="1871092" cy="830997"/>
          </a:xfrm>
          <a:prstGeom prst="wedgeRectCallout">
            <a:avLst>
              <a:gd name="adj1" fmla="val 76861"/>
              <a:gd name="adj2" fmla="val -509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Назва </a:t>
            </a:r>
            <a:r>
              <a:rPr lang="uk-UA" sz="2400" b="1" i="1" kern="0" dirty="0" err="1">
                <a:solidFill>
                  <a:srgbClr val="FFFFFF"/>
                </a:solidFill>
              </a:rPr>
              <a:t>файла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="" xmlns:a16="http://schemas.microsoft.com/office/drawing/2014/main" id="{F84A4712-DB8E-4073-BC1E-0BD9681ED194}"/>
              </a:ext>
            </a:extLst>
          </p:cNvPr>
          <p:cNvSpPr/>
          <p:nvPr/>
        </p:nvSpPr>
        <p:spPr>
          <a:xfrm>
            <a:off x="2959100" y="3889902"/>
            <a:ext cx="6804659" cy="64653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AA4DE69-BD9A-4227-A0A8-AF2B071501C6}"/>
              </a:ext>
            </a:extLst>
          </p:cNvPr>
          <p:cNvSpPr txBox="1"/>
          <p:nvPr/>
        </p:nvSpPr>
        <p:spPr>
          <a:xfrm>
            <a:off x="9549815" y="2601901"/>
            <a:ext cx="2570177" cy="1200329"/>
          </a:xfrm>
          <a:prstGeom prst="wedgeRectCallout">
            <a:avLst>
              <a:gd name="adj1" fmla="val -70788"/>
              <a:gd name="adj2" fmla="val 8455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Редактор програмного коду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="" xmlns:a16="http://schemas.microsoft.com/office/drawing/2014/main" id="{5C1810DE-2EC0-49E9-896B-C1CD58FAA1C7}"/>
              </a:ext>
            </a:extLst>
          </p:cNvPr>
          <p:cNvSpPr/>
          <p:nvPr/>
        </p:nvSpPr>
        <p:spPr>
          <a:xfrm>
            <a:off x="2400300" y="4927897"/>
            <a:ext cx="7363459" cy="131034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0A7B704-9853-41BB-B065-EED12BBAC59C}"/>
              </a:ext>
            </a:extLst>
          </p:cNvPr>
          <p:cNvSpPr txBox="1"/>
          <p:nvPr/>
        </p:nvSpPr>
        <p:spPr>
          <a:xfrm>
            <a:off x="9549815" y="4382739"/>
            <a:ext cx="2570177" cy="1200329"/>
          </a:xfrm>
          <a:prstGeom prst="wedgeRectCallout">
            <a:avLst>
              <a:gd name="adj1" fmla="val -84624"/>
              <a:gd name="adj2" fmla="val 5069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Поле виконання програми</a:t>
            </a:r>
          </a:p>
        </p:txBody>
      </p:sp>
    </p:spTree>
    <p:extLst>
      <p:ext uri="{BB962C8B-B14F-4D97-AF65-F5344CB8AC3E}">
        <p14:creationId xmlns="" xmlns:p14="http://schemas.microsoft.com/office/powerpoint/2010/main" val="10955239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57696F4-595B-4C9A-930A-37E53B53394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8" y="1892083"/>
            <a:ext cx="7488310" cy="4154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Яке середовище використовують</a:t>
            </a:r>
            <a:br>
              <a:rPr lang="uk-UA" dirty="0"/>
            </a:br>
            <a:r>
              <a:rPr lang="uk-UA" dirty="0"/>
              <a:t>для створення програм?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A2912D9-FD37-4D17-BFDA-3F74520DACBE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Створення першої програми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9D328CE2-7D56-49C6-B68F-916F0FF05E64}"/>
              </a:ext>
            </a:extLst>
          </p:cNvPr>
          <p:cNvSpPr/>
          <p:nvPr/>
        </p:nvSpPr>
        <p:spPr>
          <a:xfrm>
            <a:off x="731809" y="3103706"/>
            <a:ext cx="2948651" cy="29862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E401E0B-0893-4D30-843E-5D4FF8343F4F}"/>
              </a:ext>
            </a:extLst>
          </p:cNvPr>
          <p:cNvSpPr txBox="1"/>
          <p:nvPr/>
        </p:nvSpPr>
        <p:spPr>
          <a:xfrm>
            <a:off x="5902960" y="1892084"/>
            <a:ext cx="6217032" cy="4154984"/>
          </a:xfrm>
          <a:prstGeom prst="wedgeRectCallout">
            <a:avLst>
              <a:gd name="adj1" fmla="val -86787"/>
              <a:gd name="adj2" fmla="val -1740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Рядок, що починається сим-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волом </a:t>
            </a:r>
            <a:r>
              <a:rPr lang="uk-UA" sz="2400" b="1" i="1" kern="0" dirty="0">
                <a:solidFill>
                  <a:srgbClr val="FFFF00"/>
                </a:solidFill>
              </a:rPr>
              <a:t>#</a:t>
            </a:r>
            <a:r>
              <a:rPr lang="uk-UA" sz="2400" b="1" i="1" kern="0" dirty="0">
                <a:solidFill>
                  <a:srgbClr val="FFFFFF"/>
                </a:solidFill>
              </a:rPr>
              <a:t>, — це коментар у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тексті програми. Коментарі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використовують, щоб допомогти тим, хто ознайомлюється з текстом програми.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Вони не впливають на хід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виконання програми. Багаторядкові коментарі відділяються від тексту програми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потрійними лапками.</a:t>
            </a:r>
          </a:p>
        </p:txBody>
      </p:sp>
    </p:spTree>
    <p:extLst>
      <p:ext uri="{BB962C8B-B14F-4D97-AF65-F5344CB8AC3E}">
        <p14:creationId xmlns="" xmlns:p14="http://schemas.microsoft.com/office/powerpoint/2010/main" val="2152100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Яке середовище використовують</a:t>
            </a:r>
            <a:br>
              <a:rPr lang="uk-UA" dirty="0"/>
            </a:br>
            <a:r>
              <a:rPr lang="uk-UA" dirty="0"/>
              <a:t>для створення програм?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A2912D9-FD37-4D17-BFDA-3F74520DACBE}"/>
              </a:ext>
            </a:extLst>
          </p:cNvPr>
          <p:cNvSpPr txBox="1"/>
          <p:nvPr/>
        </p:nvSpPr>
        <p:spPr>
          <a:xfrm>
            <a:off x="72009" y="1196763"/>
            <a:ext cx="3679110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збереження програми у меню </a:t>
            </a:r>
            <a:r>
              <a:rPr lang="uk-UA" sz="2800" b="1" i="1" kern="0" dirty="0">
                <a:solidFill>
                  <a:srgbClr val="FFFF00"/>
                </a:solidFill>
              </a:rPr>
              <a:t>Файл</a:t>
            </a:r>
            <a:r>
              <a:rPr lang="uk-UA" sz="2800" b="1" i="1" kern="0" dirty="0">
                <a:solidFill>
                  <a:schemeClr val="bg1"/>
                </a:solidFill>
              </a:rPr>
              <a:t> оберіть команду  </a:t>
            </a:r>
            <a:r>
              <a:rPr lang="uk-UA" sz="2800" b="1" i="1" kern="0" dirty="0">
                <a:solidFill>
                  <a:srgbClr val="FFFF00"/>
                </a:solidFill>
              </a:rPr>
              <a:t>Зберегти  як </a:t>
            </a:r>
            <a:r>
              <a:rPr lang="uk-UA" sz="2800" b="1" i="1" kern="0" dirty="0">
                <a:solidFill>
                  <a:schemeClr val="bg1"/>
                </a:solidFill>
              </a:rPr>
              <a:t>і збережіть у власній папці з іменем </a:t>
            </a:r>
            <a:r>
              <a:rPr lang="uk-UA" sz="2800" b="1" i="1" kern="0" dirty="0">
                <a:solidFill>
                  <a:srgbClr val="FFFF00"/>
                </a:solidFill>
              </a:rPr>
              <a:t>Перша програма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187B243-BE1E-43D3-B044-2FA1DBE777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13323"/>
          <a:stretch/>
        </p:blipFill>
        <p:spPr>
          <a:xfrm>
            <a:off x="3831809" y="1196763"/>
            <a:ext cx="8288183" cy="3970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99219F29-2A47-4CA4-A4A8-D036EB2B2A0C}"/>
              </a:ext>
            </a:extLst>
          </p:cNvPr>
          <p:cNvSpPr/>
          <p:nvPr/>
        </p:nvSpPr>
        <p:spPr>
          <a:xfrm>
            <a:off x="3832749" y="1576616"/>
            <a:ext cx="552561" cy="30552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="" xmlns:a16="http://schemas.microsoft.com/office/drawing/2014/main" id="{191400B5-5A57-448B-B42E-3A5884A6DDB8}"/>
              </a:ext>
            </a:extLst>
          </p:cNvPr>
          <p:cNvSpPr/>
          <p:nvPr/>
        </p:nvSpPr>
        <p:spPr>
          <a:xfrm rot="18900000">
            <a:off x="3945549" y="921211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D7539866-7566-4F1B-8FF5-811D0DD321A0}"/>
              </a:ext>
            </a:extLst>
          </p:cNvPr>
          <p:cNvSpPr/>
          <p:nvPr/>
        </p:nvSpPr>
        <p:spPr>
          <a:xfrm>
            <a:off x="3851799" y="3330460"/>
            <a:ext cx="2968101" cy="30552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="" xmlns:a16="http://schemas.microsoft.com/office/drawing/2014/main" id="{EB8F5BE6-5413-48AD-BF1F-ABECB83AFA98}"/>
              </a:ext>
            </a:extLst>
          </p:cNvPr>
          <p:cNvSpPr/>
          <p:nvPr/>
        </p:nvSpPr>
        <p:spPr>
          <a:xfrm rot="18900000">
            <a:off x="4646588" y="2675055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72204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Яке середовище використовують</a:t>
            </a:r>
            <a:br>
              <a:rPr lang="uk-UA" dirty="0"/>
            </a:br>
            <a:r>
              <a:rPr lang="uk-UA" dirty="0"/>
              <a:t>для створення програм?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A2912D9-FD37-4D17-BFDA-3F74520DACBE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Зверніть увагу на тип </a:t>
            </a:r>
            <a:r>
              <a:rPr lang="uk-UA" sz="2800" b="1" i="1" kern="0" dirty="0" err="1">
                <a:solidFill>
                  <a:schemeClr val="bg1"/>
                </a:solidFill>
              </a:rPr>
              <a:t>файла</a:t>
            </a:r>
            <a:r>
              <a:rPr lang="uk-UA" sz="2800" b="1" i="1" kern="0" dirty="0">
                <a:solidFill>
                  <a:schemeClr val="bg1"/>
                </a:solidFill>
              </a:rPr>
              <a:t> при його збереженні.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5B2ACF7-6116-4360-8B7B-CFBE1F7BD23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5060" y="1892084"/>
            <a:ext cx="10061880" cy="4252850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D071882F-71B2-4DED-A900-969932BF309B}"/>
              </a:ext>
            </a:extLst>
          </p:cNvPr>
          <p:cNvSpPr/>
          <p:nvPr/>
        </p:nvSpPr>
        <p:spPr>
          <a:xfrm>
            <a:off x="2702849" y="4930213"/>
            <a:ext cx="1919951" cy="39396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="" xmlns:a16="http://schemas.microsoft.com/office/drawing/2014/main" id="{4EE7A99A-14A4-449A-9825-C06138ED78FE}"/>
              </a:ext>
            </a:extLst>
          </p:cNvPr>
          <p:cNvSpPr/>
          <p:nvPr/>
        </p:nvSpPr>
        <p:spPr>
          <a:xfrm rot="18900000">
            <a:off x="3989554" y="4331366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01495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412" y="2653721"/>
            <a:ext cx="10220325" cy="40290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Яке середовище використовують</a:t>
            </a:r>
            <a:br>
              <a:rPr lang="uk-UA" dirty="0"/>
            </a:br>
            <a:r>
              <a:rPr lang="uk-UA" dirty="0"/>
              <a:t>для створення програм?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A2912D9-FD37-4D17-BFDA-3F74520DACBE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 Для запуску програми на виконання в меню </a:t>
            </a:r>
            <a:r>
              <a:rPr lang="uk-UA" sz="2800" b="1" i="1" kern="0" dirty="0">
                <a:solidFill>
                  <a:srgbClr val="FFFF00"/>
                </a:solidFill>
              </a:rPr>
              <a:t>Виконати</a:t>
            </a:r>
            <a:r>
              <a:rPr lang="uk-UA" sz="2800" b="1" i="1" kern="0" dirty="0">
                <a:solidFill>
                  <a:schemeClr val="bg1"/>
                </a:solidFill>
              </a:rPr>
              <a:t> оберіть вказівку </a:t>
            </a:r>
            <a:r>
              <a:rPr lang="uk-UA" sz="2800" b="1" i="1" kern="0" dirty="0">
                <a:solidFill>
                  <a:srgbClr val="FFFF00"/>
                </a:solidFill>
              </a:rPr>
              <a:t>Запустити поточний скрипт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ru-RU" sz="2800" b="1" i="1" kern="0" dirty="0">
                <a:solidFill>
                  <a:schemeClr val="bg1"/>
                </a:solidFill>
              </a:rPr>
              <a:t>а</a:t>
            </a:r>
            <a:r>
              <a:rPr lang="uk-UA" sz="2800" b="1" i="1" kern="0" dirty="0">
                <a:solidFill>
                  <a:schemeClr val="bg1"/>
                </a:solidFill>
              </a:rPr>
              <a:t>бо натисніть клавішу </a:t>
            </a:r>
            <a:r>
              <a:rPr lang="en-US" sz="2800" b="1" i="1" kern="0" dirty="0">
                <a:solidFill>
                  <a:srgbClr val="FFFF00"/>
                </a:solidFill>
              </a:rPr>
              <a:t>F5</a:t>
            </a:r>
            <a:r>
              <a:rPr lang="ru-RU" sz="2800" b="1" i="1" kern="0" dirty="0">
                <a:solidFill>
                  <a:schemeClr val="bg1"/>
                </a:solidFill>
              </a:rPr>
              <a:t>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F05C7DE2-AF41-4B79-9A16-F5F149BF5802}"/>
              </a:ext>
            </a:extLst>
          </p:cNvPr>
          <p:cNvSpPr/>
          <p:nvPr/>
        </p:nvSpPr>
        <p:spPr>
          <a:xfrm>
            <a:off x="3269717" y="3164068"/>
            <a:ext cx="1073683" cy="35256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="" xmlns:a16="http://schemas.microsoft.com/office/drawing/2014/main" id="{40E50C79-D6A3-4499-B12C-88EF06A8A70C}"/>
              </a:ext>
            </a:extLst>
          </p:cNvPr>
          <p:cNvSpPr/>
          <p:nvPr/>
        </p:nvSpPr>
        <p:spPr>
          <a:xfrm rot="18900000">
            <a:off x="3721682" y="2608475"/>
            <a:ext cx="982375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4D8CF776-C729-482F-8349-98BCD5841DD3}"/>
              </a:ext>
            </a:extLst>
          </p:cNvPr>
          <p:cNvSpPr/>
          <p:nvPr/>
        </p:nvSpPr>
        <p:spPr>
          <a:xfrm>
            <a:off x="3310121" y="3952152"/>
            <a:ext cx="6054859" cy="35256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="" xmlns:a16="http://schemas.microsoft.com/office/drawing/2014/main" id="{9E7B8AEF-BE8B-450A-B70C-9D0FF39C4C43}"/>
              </a:ext>
            </a:extLst>
          </p:cNvPr>
          <p:cNvSpPr/>
          <p:nvPr/>
        </p:nvSpPr>
        <p:spPr>
          <a:xfrm rot="18900000">
            <a:off x="4403626" y="3296134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99219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7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Повторюємо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A2912D9-FD37-4D17-BFDA-3F74520DACB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Розгляньте схему та складіть розповідь, як пов’язані її складові.</a:t>
            </a:r>
          </a:p>
        </p:txBody>
      </p:sp>
      <p:grpSp>
        <p:nvGrpSpPr>
          <p:cNvPr id="31" name="Групувати 30">
            <a:extLst>
              <a:ext uri="{FF2B5EF4-FFF2-40B4-BE49-F238E27FC236}">
                <a16:creationId xmlns="" xmlns:a16="http://schemas.microsoft.com/office/drawing/2014/main" id="{AF778A4C-1873-4D20-A1BB-FCDB08AE1C91}"/>
              </a:ext>
            </a:extLst>
          </p:cNvPr>
          <p:cNvGrpSpPr/>
          <p:nvPr/>
        </p:nvGrpSpPr>
        <p:grpSpPr>
          <a:xfrm>
            <a:off x="72009" y="2388571"/>
            <a:ext cx="12047982" cy="3868860"/>
            <a:chOff x="72009" y="2388571"/>
            <a:chExt cx="12047982" cy="3868860"/>
          </a:xfrm>
        </p:grpSpPr>
        <p:sp>
          <p:nvSpPr>
            <p:cNvPr id="18" name="Овал 17">
              <a:extLst>
                <a:ext uri="{FF2B5EF4-FFF2-40B4-BE49-F238E27FC236}">
                  <a16:creationId xmlns="" xmlns:a16="http://schemas.microsoft.com/office/drawing/2014/main" id="{6F9D8D09-E159-420A-8E70-66595599D439}"/>
                </a:ext>
              </a:extLst>
            </p:cNvPr>
            <p:cNvSpPr/>
            <p:nvPr/>
          </p:nvSpPr>
          <p:spPr>
            <a:xfrm>
              <a:off x="8463966" y="2388571"/>
              <a:ext cx="2914663" cy="2914663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Овал 19">
              <a:extLst>
                <a:ext uri="{FF2B5EF4-FFF2-40B4-BE49-F238E27FC236}">
                  <a16:creationId xmlns="" xmlns:a16="http://schemas.microsoft.com/office/drawing/2014/main" id="{7A01BD60-5905-48D3-8EC9-A138BF08D7CE}"/>
                </a:ext>
              </a:extLst>
            </p:cNvPr>
            <p:cNvSpPr/>
            <p:nvPr/>
          </p:nvSpPr>
          <p:spPr>
            <a:xfrm>
              <a:off x="854941" y="2388571"/>
              <a:ext cx="2914663" cy="291466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кутник 7">
              <a:extLst>
                <a:ext uri="{FF2B5EF4-FFF2-40B4-BE49-F238E27FC236}">
                  <a16:creationId xmlns="" xmlns:a16="http://schemas.microsoft.com/office/drawing/2014/main" id="{6A6F80E7-1368-42AA-9005-111DC44C593E}"/>
                </a:ext>
              </a:extLst>
            </p:cNvPr>
            <p:cNvSpPr/>
            <p:nvPr/>
          </p:nvSpPr>
          <p:spPr>
            <a:xfrm>
              <a:off x="5077691" y="2704295"/>
              <a:ext cx="2036618" cy="85978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3200" b="1" i="1" kern="0" dirty="0">
                  <a:solidFill>
                    <a:srgbClr val="FFFFFF"/>
                  </a:solidFill>
                </a:rPr>
                <a:t>Мова</a:t>
              </a:r>
            </a:p>
          </p:txBody>
        </p:sp>
        <p:sp>
          <p:nvSpPr>
            <p:cNvPr id="9" name="Прямокутник 8">
              <a:extLst>
                <a:ext uri="{FF2B5EF4-FFF2-40B4-BE49-F238E27FC236}">
                  <a16:creationId xmlns="" xmlns:a16="http://schemas.microsoft.com/office/drawing/2014/main" id="{7D74109F-CC8F-4A67-83DB-03B2F786BC36}"/>
                </a:ext>
              </a:extLst>
            </p:cNvPr>
            <p:cNvSpPr/>
            <p:nvPr/>
          </p:nvSpPr>
          <p:spPr>
            <a:xfrm>
              <a:off x="516081" y="4055113"/>
              <a:ext cx="5136573" cy="8597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людського спілкування</a:t>
              </a:r>
            </a:p>
          </p:txBody>
        </p:sp>
        <p:sp>
          <p:nvSpPr>
            <p:cNvPr id="10" name="Прямокутник 9">
              <a:extLst>
                <a:ext uri="{FF2B5EF4-FFF2-40B4-BE49-F238E27FC236}">
                  <a16:creationId xmlns="" xmlns:a16="http://schemas.microsoft.com/office/drawing/2014/main" id="{94C8092C-A431-46E0-9F78-4C91ACAF70B5}"/>
                </a:ext>
              </a:extLst>
            </p:cNvPr>
            <p:cNvSpPr/>
            <p:nvPr/>
          </p:nvSpPr>
          <p:spPr>
            <a:xfrm>
              <a:off x="6646718" y="4028836"/>
              <a:ext cx="5136573" cy="85978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3200" b="1" i="1" kern="0" dirty="0">
                  <a:solidFill>
                    <a:srgbClr val="FFFFFF"/>
                  </a:solidFill>
                </a:rPr>
                <a:t>програмування</a:t>
              </a:r>
            </a:p>
          </p:txBody>
        </p:sp>
        <p:sp>
          <p:nvSpPr>
            <p:cNvPr id="14" name="Прямокутник 13">
              <a:extLst>
                <a:ext uri="{FF2B5EF4-FFF2-40B4-BE49-F238E27FC236}">
                  <a16:creationId xmlns="" xmlns:a16="http://schemas.microsoft.com/office/drawing/2014/main" id="{EFD8B40A-5381-4B2E-91BE-222742B9953C}"/>
                </a:ext>
              </a:extLst>
            </p:cNvPr>
            <p:cNvSpPr/>
            <p:nvPr/>
          </p:nvSpPr>
          <p:spPr>
            <a:xfrm>
              <a:off x="72009" y="5534361"/>
              <a:ext cx="2463374" cy="72307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Алфавіт</a:t>
              </a:r>
            </a:p>
          </p:txBody>
        </p:sp>
        <p:sp>
          <p:nvSpPr>
            <p:cNvPr id="15" name="Прямокутник 14">
              <a:extLst>
                <a:ext uri="{FF2B5EF4-FFF2-40B4-BE49-F238E27FC236}">
                  <a16:creationId xmlns="" xmlns:a16="http://schemas.microsoft.com/office/drawing/2014/main" id="{51FDD579-8832-46AC-B0C6-BC3DD2BE52DD}"/>
                </a:ext>
              </a:extLst>
            </p:cNvPr>
            <p:cNvSpPr/>
            <p:nvPr/>
          </p:nvSpPr>
          <p:spPr>
            <a:xfrm>
              <a:off x="2773645" y="5534361"/>
              <a:ext cx="2016564" cy="72307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Словник</a:t>
              </a:r>
            </a:p>
          </p:txBody>
        </p:sp>
        <p:sp>
          <p:nvSpPr>
            <p:cNvPr id="16" name="Прямокутник 15">
              <a:extLst>
                <a:ext uri="{FF2B5EF4-FFF2-40B4-BE49-F238E27FC236}">
                  <a16:creationId xmlns="" xmlns:a16="http://schemas.microsoft.com/office/drawing/2014/main" id="{8C663DAB-73C9-4740-8934-4130706ACC02}"/>
                </a:ext>
              </a:extLst>
            </p:cNvPr>
            <p:cNvSpPr/>
            <p:nvPr/>
          </p:nvSpPr>
          <p:spPr>
            <a:xfrm>
              <a:off x="5028471" y="5534361"/>
              <a:ext cx="2577674" cy="72307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Синтаксис</a:t>
              </a:r>
            </a:p>
          </p:txBody>
        </p:sp>
        <p:sp>
          <p:nvSpPr>
            <p:cNvPr id="17" name="Прямокутник 16">
              <a:extLst>
                <a:ext uri="{FF2B5EF4-FFF2-40B4-BE49-F238E27FC236}">
                  <a16:creationId xmlns="" xmlns:a16="http://schemas.microsoft.com/office/drawing/2014/main" id="{FFA8622E-F78A-482C-AFE9-6220AFBFF007}"/>
                </a:ext>
              </a:extLst>
            </p:cNvPr>
            <p:cNvSpPr/>
            <p:nvPr/>
          </p:nvSpPr>
          <p:spPr>
            <a:xfrm>
              <a:off x="7844407" y="5534361"/>
              <a:ext cx="4275584" cy="72307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Правила семантики</a:t>
              </a:r>
            </a:p>
          </p:txBody>
        </p:sp>
        <p:sp>
          <p:nvSpPr>
            <p:cNvPr id="19" name="Прямокутник 18">
              <a:extLst>
                <a:ext uri="{FF2B5EF4-FFF2-40B4-BE49-F238E27FC236}">
                  <a16:creationId xmlns="" xmlns:a16="http://schemas.microsoft.com/office/drawing/2014/main" id="{BF0A2640-8354-480C-B88E-8E40926CEA62}"/>
                </a:ext>
              </a:extLst>
            </p:cNvPr>
            <p:cNvSpPr/>
            <p:nvPr/>
          </p:nvSpPr>
          <p:spPr>
            <a:xfrm>
              <a:off x="7889874" y="3083444"/>
              <a:ext cx="4062846" cy="8597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chemeClr val="tx1"/>
                  </a:solidFill>
                </a:rPr>
                <a:t>середовище програмування</a:t>
              </a:r>
            </a:p>
          </p:txBody>
        </p:sp>
        <p:sp>
          <p:nvSpPr>
            <p:cNvPr id="21" name="Прямокутник 20">
              <a:extLst>
                <a:ext uri="{FF2B5EF4-FFF2-40B4-BE49-F238E27FC236}">
                  <a16:creationId xmlns="" xmlns:a16="http://schemas.microsoft.com/office/drawing/2014/main" id="{DE200281-AB47-4BCD-BC6F-F97B88C0D7C3}"/>
                </a:ext>
              </a:extLst>
            </p:cNvPr>
            <p:cNvSpPr/>
            <p:nvPr/>
          </p:nvSpPr>
          <p:spPr>
            <a:xfrm>
              <a:off x="280849" y="3083444"/>
              <a:ext cx="4062846" cy="8597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chemeClr val="tx1"/>
                  </a:solidFill>
                </a:rPr>
                <a:t>суспільство</a:t>
              </a:r>
            </a:p>
          </p:txBody>
        </p:sp>
        <p:cxnSp>
          <p:nvCxnSpPr>
            <p:cNvPr id="25" name="Сполучна лінія: уступом 24">
              <a:extLst>
                <a:ext uri="{FF2B5EF4-FFF2-40B4-BE49-F238E27FC236}">
                  <a16:creationId xmlns="" xmlns:a16="http://schemas.microsoft.com/office/drawing/2014/main" id="{5DD55003-5324-4470-B332-DB26976ACB04}"/>
                </a:ext>
              </a:extLst>
            </p:cNvPr>
            <p:cNvCxnSpPr>
              <a:stCxn id="8" idx="1"/>
            </p:cNvCxnSpPr>
            <p:nvPr/>
          </p:nvCxnSpPr>
          <p:spPr>
            <a:xfrm rot="10800000" flipV="1">
              <a:off x="4478483" y="3134188"/>
              <a:ext cx="599209" cy="894647"/>
            </a:xfrm>
            <a:prstGeom prst="bentConnector2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Сполучна лінія: уступом 28">
              <a:extLst>
                <a:ext uri="{FF2B5EF4-FFF2-40B4-BE49-F238E27FC236}">
                  <a16:creationId xmlns="" xmlns:a16="http://schemas.microsoft.com/office/drawing/2014/main" id="{48DC513C-A140-4130-9F2D-7C4CF7BA4392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7114309" y="3134189"/>
              <a:ext cx="615660" cy="855741"/>
            </a:xfrm>
            <a:prstGeom prst="bentConnector2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698489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0"/>
            <a:ext cx="4659626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5493496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i="1" kern="0" dirty="0" smtClean="0">
                <a:solidFill>
                  <a:srgbClr val="FFFFFF"/>
                </a:solidFill>
                <a:latin typeface="Verdana"/>
              </a:rPr>
              <a:t>Д/З: </a:t>
            </a:r>
            <a:r>
              <a:rPr kumimoji="0" lang="uk-UA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опрацювати</a:t>
            </a:r>
            <a:endParaRPr kumimoji="0" lang="uk-UA" sz="3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§12(п.3),ст.</a:t>
            </a:r>
            <a:r>
              <a:rPr lang="uk-UA" sz="3200" i="1" kern="0" noProof="0" dirty="0" smtClean="0">
                <a:solidFill>
                  <a:srgbClr val="FFFFFF"/>
                </a:solidFill>
                <a:latin typeface="Verdana"/>
              </a:rPr>
              <a:t>128-132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638" y="1667462"/>
            <a:ext cx="9706862" cy="3799888"/>
          </a:xfrm>
        </p:spPr>
        <p:txBody>
          <a:bodyPr>
            <a:normAutofit/>
          </a:bodyPr>
          <a:lstStyle/>
          <a:p>
            <a:r>
              <a:rPr lang="uk-UA" dirty="0" smtClean="0">
                <a:hlinkClick r:id="rId2"/>
              </a:rPr>
              <a:t/>
            </a:r>
            <a:br>
              <a:rPr lang="uk-UA" dirty="0" smtClean="0">
                <a:hlinkClick r:id="rId2"/>
              </a:rPr>
            </a:br>
            <a:r>
              <a:rPr lang="uk-UA" dirty="0" smtClean="0">
                <a:hlinkClick r:id="rId2"/>
              </a:rPr>
              <a:t/>
            </a:r>
            <a:br>
              <a:rPr lang="uk-UA" dirty="0" smtClean="0">
                <a:hlinkClick r:id="rId2"/>
              </a:rPr>
            </a:br>
            <a:r>
              <a:rPr lang="en-US" dirty="0" smtClean="0">
                <a:hlinkClick r:id="rId2"/>
              </a:rPr>
              <a:t>https://wordwall.net/play/29302/384/958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мова програмування?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385FB24-47A2-47F6-81FC-E4E6BB32223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Основні з цих блоків такі: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="" xmlns:a16="http://schemas.microsoft.com/office/drawing/2014/main" id="{544109ED-AED0-4CB3-A5B1-D94AF98FB440}"/>
              </a:ext>
            </a:extLst>
          </p:cNvPr>
          <p:cNvSpPr/>
          <p:nvPr/>
        </p:nvSpPr>
        <p:spPr>
          <a:xfrm>
            <a:off x="4876800" y="1816262"/>
            <a:ext cx="7245351" cy="104103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Початок або кінець алгоритму</a:t>
            </a:r>
          </a:p>
        </p:txBody>
      </p:sp>
      <p:sp>
        <p:nvSpPr>
          <p:cNvPr id="23" name="Прямокутник: округлені кути 22">
            <a:extLst>
              <a:ext uri="{FF2B5EF4-FFF2-40B4-BE49-F238E27FC236}">
                <a16:creationId xmlns="" xmlns:a16="http://schemas.microsoft.com/office/drawing/2014/main" id="{45907496-2DA5-41DF-81BE-547B48DCE953}"/>
              </a:ext>
            </a:extLst>
          </p:cNvPr>
          <p:cNvSpPr/>
          <p:nvPr/>
        </p:nvSpPr>
        <p:spPr>
          <a:xfrm>
            <a:off x="350982" y="1865153"/>
            <a:ext cx="4211782" cy="943252"/>
          </a:xfrm>
          <a:prstGeom prst="roundRect">
            <a:avLst/>
          </a:prstGeom>
          <a:solidFill>
            <a:srgbClr val="7030A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 23">
            <a:extLst>
              <a:ext uri="{FF2B5EF4-FFF2-40B4-BE49-F238E27FC236}">
                <a16:creationId xmlns="" xmlns:a16="http://schemas.microsoft.com/office/drawing/2014/main" id="{AD1DA6BE-1240-4D63-8C9C-3FEA0A54CF76}"/>
              </a:ext>
            </a:extLst>
          </p:cNvPr>
          <p:cNvSpPr/>
          <p:nvPr/>
        </p:nvSpPr>
        <p:spPr>
          <a:xfrm>
            <a:off x="4876800" y="2976788"/>
            <a:ext cx="7245351" cy="104103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Блок введення-виведення даних</a:t>
            </a:r>
          </a:p>
        </p:txBody>
      </p:sp>
      <p:sp>
        <p:nvSpPr>
          <p:cNvPr id="25" name="Паралелограм 24">
            <a:extLst>
              <a:ext uri="{FF2B5EF4-FFF2-40B4-BE49-F238E27FC236}">
                <a16:creationId xmlns="" xmlns:a16="http://schemas.microsoft.com/office/drawing/2014/main" id="{F343A3FF-56F3-4E29-90E7-95BAB91B4A40}"/>
              </a:ext>
            </a:extLst>
          </p:cNvPr>
          <p:cNvSpPr/>
          <p:nvPr/>
        </p:nvSpPr>
        <p:spPr>
          <a:xfrm>
            <a:off x="350982" y="3025679"/>
            <a:ext cx="4211782" cy="943252"/>
          </a:xfrm>
          <a:prstGeom prst="parallelogram">
            <a:avLst/>
          </a:prstGeom>
          <a:solidFill>
            <a:srgbClr val="7030A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b="1" i="1" dirty="0"/>
          </a:p>
        </p:txBody>
      </p:sp>
      <p:sp>
        <p:nvSpPr>
          <p:cNvPr id="26" name="Прямокутник 25">
            <a:extLst>
              <a:ext uri="{FF2B5EF4-FFF2-40B4-BE49-F238E27FC236}">
                <a16:creationId xmlns="" xmlns:a16="http://schemas.microsoft.com/office/drawing/2014/main" id="{585CAF08-E566-40F2-B5CD-D5822E85C376}"/>
              </a:ext>
            </a:extLst>
          </p:cNvPr>
          <p:cNvSpPr/>
          <p:nvPr/>
        </p:nvSpPr>
        <p:spPr>
          <a:xfrm>
            <a:off x="4876799" y="4127096"/>
            <a:ext cx="7245351" cy="133159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Блок умовного переходу (розгалуження)</a:t>
            </a:r>
          </a:p>
        </p:txBody>
      </p:sp>
      <p:sp>
        <p:nvSpPr>
          <p:cNvPr id="27" name="Прямокутник 26">
            <a:extLst>
              <a:ext uri="{FF2B5EF4-FFF2-40B4-BE49-F238E27FC236}">
                <a16:creationId xmlns="" xmlns:a16="http://schemas.microsoft.com/office/drawing/2014/main" id="{F8028B2A-AA0E-4C44-AFFA-B05973943121}"/>
              </a:ext>
            </a:extLst>
          </p:cNvPr>
          <p:cNvSpPr/>
          <p:nvPr/>
        </p:nvSpPr>
        <p:spPr>
          <a:xfrm>
            <a:off x="4876799" y="5584162"/>
            <a:ext cx="7245351" cy="104103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Командний блок</a:t>
            </a:r>
          </a:p>
        </p:txBody>
      </p:sp>
      <p:sp>
        <p:nvSpPr>
          <p:cNvPr id="28" name="Прямокутник 27">
            <a:extLst>
              <a:ext uri="{FF2B5EF4-FFF2-40B4-BE49-F238E27FC236}">
                <a16:creationId xmlns="" xmlns:a16="http://schemas.microsoft.com/office/drawing/2014/main" id="{5159017F-B3A9-447B-B0D8-093EDF16B3B5}"/>
              </a:ext>
            </a:extLst>
          </p:cNvPr>
          <p:cNvSpPr/>
          <p:nvPr/>
        </p:nvSpPr>
        <p:spPr>
          <a:xfrm>
            <a:off x="350982" y="5633053"/>
            <a:ext cx="4211782" cy="943252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/>
              <a:t>Команда</a:t>
            </a:r>
          </a:p>
        </p:txBody>
      </p:sp>
      <p:grpSp>
        <p:nvGrpSpPr>
          <p:cNvPr id="36" name="Групувати 35">
            <a:extLst>
              <a:ext uri="{FF2B5EF4-FFF2-40B4-BE49-F238E27FC236}">
                <a16:creationId xmlns="" xmlns:a16="http://schemas.microsoft.com/office/drawing/2014/main" id="{37B4C996-0C35-43D2-AE25-CE06F690BC9E}"/>
              </a:ext>
            </a:extLst>
          </p:cNvPr>
          <p:cNvGrpSpPr/>
          <p:nvPr/>
        </p:nvGrpSpPr>
        <p:grpSpPr>
          <a:xfrm>
            <a:off x="230948" y="4096074"/>
            <a:ext cx="4447270" cy="1362616"/>
            <a:chOff x="230948" y="4096074"/>
            <a:chExt cx="4447270" cy="1362616"/>
          </a:xfrm>
        </p:grpSpPr>
        <p:grpSp>
          <p:nvGrpSpPr>
            <p:cNvPr id="29" name="Групувати 28">
              <a:extLst>
                <a:ext uri="{FF2B5EF4-FFF2-40B4-BE49-F238E27FC236}">
                  <a16:creationId xmlns="" xmlns:a16="http://schemas.microsoft.com/office/drawing/2014/main" id="{314DE6E3-BD6D-4421-A515-548EA5796797}"/>
                </a:ext>
              </a:extLst>
            </p:cNvPr>
            <p:cNvGrpSpPr/>
            <p:nvPr/>
          </p:nvGrpSpPr>
          <p:grpSpPr>
            <a:xfrm>
              <a:off x="230948" y="4127095"/>
              <a:ext cx="4447270" cy="1331595"/>
              <a:chOff x="230948" y="4127095"/>
              <a:chExt cx="4447270" cy="1331595"/>
            </a:xfrm>
            <a:solidFill>
              <a:srgbClr val="7030A0"/>
            </a:solidFill>
          </p:grpSpPr>
          <p:sp>
            <p:nvSpPr>
              <p:cNvPr id="30" name="Блок-схема: рішення 29">
                <a:extLst>
                  <a:ext uri="{FF2B5EF4-FFF2-40B4-BE49-F238E27FC236}">
                    <a16:creationId xmlns="" xmlns:a16="http://schemas.microsoft.com/office/drawing/2014/main" id="{44A14931-E10D-4431-93BE-BFC8F4B4D5B8}"/>
                  </a:ext>
                </a:extLst>
              </p:cNvPr>
              <p:cNvSpPr/>
              <p:nvPr/>
            </p:nvSpPr>
            <p:spPr>
              <a:xfrm>
                <a:off x="1469006" y="4127095"/>
                <a:ext cx="1987455" cy="1331595"/>
              </a:xfrm>
              <a:prstGeom prst="flowChartDecision">
                <a:avLst/>
              </a:prstGeom>
              <a:grpFill/>
              <a:ln w="571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uk-UA" dirty="0"/>
              </a:p>
            </p:txBody>
          </p:sp>
          <p:cxnSp>
            <p:nvCxnSpPr>
              <p:cNvPr id="31" name="Сполучна лінія: уступом 30">
                <a:extLst>
                  <a:ext uri="{FF2B5EF4-FFF2-40B4-BE49-F238E27FC236}">
                    <a16:creationId xmlns="" xmlns:a16="http://schemas.microsoft.com/office/drawing/2014/main" id="{E21C2E63-2266-47B3-89CC-192C3EE1FE42}"/>
                  </a:ext>
                </a:extLst>
              </p:cNvPr>
              <p:cNvCxnSpPr>
                <a:cxnSpLocks/>
                <a:stCxn id="30" idx="3"/>
              </p:cNvCxnSpPr>
              <p:nvPr/>
            </p:nvCxnSpPr>
            <p:spPr>
              <a:xfrm>
                <a:off x="3456461" y="4792893"/>
                <a:ext cx="1023175" cy="665797"/>
              </a:xfrm>
              <a:prstGeom prst="bentConnector3">
                <a:avLst>
                  <a:gd name="adj1" fmla="val 99649"/>
                </a:avLst>
              </a:prstGeom>
              <a:grpFill/>
              <a:ln w="57150"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2" name="Сполучна лінія: уступом 31">
                <a:extLst>
                  <a:ext uri="{FF2B5EF4-FFF2-40B4-BE49-F238E27FC236}">
                    <a16:creationId xmlns="" xmlns:a16="http://schemas.microsoft.com/office/drawing/2014/main" id="{0E77D1D1-D240-4A99-8300-C3E0969691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5831" y="4792892"/>
                <a:ext cx="1023175" cy="665797"/>
              </a:xfrm>
              <a:prstGeom prst="bentConnector3">
                <a:avLst>
                  <a:gd name="adj1" fmla="val 99649"/>
                </a:avLst>
              </a:prstGeom>
              <a:grpFill/>
              <a:ln w="57150"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3" name="Прямокутник 32">
                <a:extLst>
                  <a:ext uri="{FF2B5EF4-FFF2-40B4-BE49-F238E27FC236}">
                    <a16:creationId xmlns="" xmlns:a16="http://schemas.microsoft.com/office/drawing/2014/main" id="{110D5C34-C138-43D0-9C95-60BBE5704F5D}"/>
                  </a:ext>
                </a:extLst>
              </p:cNvPr>
              <p:cNvSpPr/>
              <p:nvPr/>
            </p:nvSpPr>
            <p:spPr>
              <a:xfrm>
                <a:off x="3440160" y="4143594"/>
                <a:ext cx="1238058" cy="52652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uk-UA" sz="2600" b="1" i="1" kern="0" dirty="0">
                    <a:solidFill>
                      <a:srgbClr val="FFFFFF"/>
                    </a:solidFill>
                  </a:rPr>
                  <a:t>Так</a:t>
                </a:r>
              </a:p>
            </p:txBody>
          </p:sp>
          <p:sp>
            <p:nvSpPr>
              <p:cNvPr id="34" name="Прямокутник 33">
                <a:extLst>
                  <a:ext uri="{FF2B5EF4-FFF2-40B4-BE49-F238E27FC236}">
                    <a16:creationId xmlns="" xmlns:a16="http://schemas.microsoft.com/office/drawing/2014/main" id="{A1C067F4-DF45-41FC-AB38-84F4BA66FBF4}"/>
                  </a:ext>
                </a:extLst>
              </p:cNvPr>
              <p:cNvSpPr/>
              <p:nvPr/>
            </p:nvSpPr>
            <p:spPr>
              <a:xfrm>
                <a:off x="230948" y="4143594"/>
                <a:ext cx="1238058" cy="52652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uk-UA" sz="2600" b="1" i="1" kern="0" dirty="0">
                    <a:solidFill>
                      <a:srgbClr val="FFFFFF"/>
                    </a:solidFill>
                  </a:rPr>
                  <a:t>Ні</a:t>
                </a:r>
              </a:p>
            </p:txBody>
          </p:sp>
        </p:grpSp>
        <p:sp>
          <p:nvSpPr>
            <p:cNvPr id="35" name="Прямокутник 34">
              <a:extLst>
                <a:ext uri="{FF2B5EF4-FFF2-40B4-BE49-F238E27FC236}">
                  <a16:creationId xmlns="" xmlns:a16="http://schemas.microsoft.com/office/drawing/2014/main" id="{7BC1B426-B35A-4BC6-A880-A23E59A0EED2}"/>
                </a:ext>
              </a:extLst>
            </p:cNvPr>
            <p:cNvSpPr/>
            <p:nvPr/>
          </p:nvSpPr>
          <p:spPr>
            <a:xfrm>
              <a:off x="1762260" y="4096074"/>
              <a:ext cx="1592351" cy="13315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600" b="1" i="1" kern="0" dirty="0">
                  <a:solidFill>
                    <a:srgbClr val="FFFFFF"/>
                  </a:solidFill>
                </a:rPr>
                <a:t>Умова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655456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Яке середовище використовують</a:t>
            </a:r>
            <a:br>
              <a:rPr lang="uk-UA" dirty="0"/>
            </a:br>
            <a:r>
              <a:rPr lang="uk-UA" dirty="0"/>
              <a:t>для створення програм?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1B2C306-AF86-488C-9B9D-784C9569F6B7}"/>
              </a:ext>
            </a:extLst>
          </p:cNvPr>
          <p:cNvSpPr txBox="1"/>
          <p:nvPr/>
        </p:nvSpPr>
        <p:spPr>
          <a:xfrm>
            <a:off x="72009" y="1196763"/>
            <a:ext cx="10516328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Починаємо знайомство з популярною сучасною мовою програмування  </a:t>
            </a:r>
            <a:r>
              <a:rPr lang="uk-UA" sz="2800" b="1" i="1" kern="0" dirty="0" err="1">
                <a:solidFill>
                  <a:srgbClr val="FFFF00"/>
                </a:solidFill>
              </a:rPr>
              <a:t>Python</a:t>
            </a:r>
            <a:r>
              <a:rPr lang="uk-UA" sz="2800" b="1" i="1" kern="0" dirty="0">
                <a:solidFill>
                  <a:srgbClr val="FFFFFF"/>
                </a:solidFill>
              </a:rPr>
              <a:t>, яка застосовується для розв’язування різних задач: 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D4335AF9-979F-464B-8D36-D3AB409B2E1F}"/>
              </a:ext>
            </a:extLst>
          </p:cNvPr>
          <p:cNvSpPr/>
          <p:nvPr/>
        </p:nvSpPr>
        <p:spPr>
          <a:xfrm>
            <a:off x="72008" y="2699899"/>
            <a:ext cx="3973050" cy="13849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написання прикладних програм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A45B1C38-D535-410D-8B92-BACDFD812BDE}"/>
              </a:ext>
            </a:extLst>
          </p:cNvPr>
          <p:cNvSpPr/>
          <p:nvPr/>
        </p:nvSpPr>
        <p:spPr>
          <a:xfrm>
            <a:off x="4110553" y="2699899"/>
            <a:ext cx="3973050" cy="13849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створення ігор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C163EB68-2A42-43D4-B970-A744B840C943}"/>
              </a:ext>
            </a:extLst>
          </p:cNvPr>
          <p:cNvSpPr/>
          <p:nvPr/>
        </p:nvSpPr>
        <p:spPr>
          <a:xfrm>
            <a:off x="8149101" y="2699899"/>
            <a:ext cx="3973050" cy="13849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розробки веб-сайтів</a:t>
            </a:r>
          </a:p>
        </p:txBody>
      </p:sp>
      <p:pic>
        <p:nvPicPr>
          <p:cNvPr id="11" name="Picture 2" descr="coding, laptop, programming icon">
            <a:extLst>
              <a:ext uri="{FF2B5EF4-FFF2-40B4-BE49-F238E27FC236}">
                <a16:creationId xmlns="" xmlns:a16="http://schemas.microsoft.com/office/drawing/2014/main" id="{12AF64AC-7150-46DE-83F9-731F53983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65" y="4172556"/>
            <a:ext cx="2296936" cy="2296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ode, development, game, program, programming icon">
            <a:extLst>
              <a:ext uri="{FF2B5EF4-FFF2-40B4-BE49-F238E27FC236}">
                <a16:creationId xmlns="" xmlns:a16="http://schemas.microsoft.com/office/drawing/2014/main" id="{8F738098-6837-4CB0-BCDC-E57FD1841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532" y="4172556"/>
            <a:ext cx="2296936" cy="2296936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Web Design Icon - free download, PNG and vector">
            <a:extLst>
              <a:ext uri="{FF2B5EF4-FFF2-40B4-BE49-F238E27FC236}">
                <a16:creationId xmlns="" xmlns:a16="http://schemas.microsoft.com/office/drawing/2014/main" id="{302E7BC4-B583-4545-AD1B-DB3A44984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999" y="4172556"/>
            <a:ext cx="2296936" cy="2296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увати 2">
            <a:extLst>
              <a:ext uri="{FF2B5EF4-FFF2-40B4-BE49-F238E27FC236}">
                <a16:creationId xmlns="" xmlns:a16="http://schemas.microsoft.com/office/drawing/2014/main" id="{1C1E9729-8134-4437-AE82-15F7FDF6F1BE}"/>
              </a:ext>
            </a:extLst>
          </p:cNvPr>
          <p:cNvGrpSpPr/>
          <p:nvPr/>
        </p:nvGrpSpPr>
        <p:grpSpPr>
          <a:xfrm>
            <a:off x="10593417" y="1196762"/>
            <a:ext cx="1456013" cy="1384996"/>
            <a:chOff x="10663979" y="1196762"/>
            <a:chExt cx="1456013" cy="1384996"/>
          </a:xfrm>
        </p:grpSpPr>
        <p:sp>
          <p:nvSpPr>
            <p:cNvPr id="14" name="Прямокутник 13">
              <a:extLst>
                <a:ext uri="{FF2B5EF4-FFF2-40B4-BE49-F238E27FC236}">
                  <a16:creationId xmlns="" xmlns:a16="http://schemas.microsoft.com/office/drawing/2014/main" id="{FED8F82B-B06E-449E-BD05-B9169B010DBC}"/>
                </a:ext>
              </a:extLst>
            </p:cNvPr>
            <p:cNvSpPr/>
            <p:nvPr/>
          </p:nvSpPr>
          <p:spPr>
            <a:xfrm>
              <a:off x="10663979" y="1196762"/>
              <a:ext cx="1456012" cy="13849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6146" name="Picture 2" descr="Python — Википедия">
              <a:extLst>
                <a:ext uri="{FF2B5EF4-FFF2-40B4-BE49-F238E27FC236}">
                  <a16:creationId xmlns="" xmlns:a16="http://schemas.microsoft.com/office/drawing/2014/main" id="{27A05500-618D-404E-BD4A-D70092ABDD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4997" y="1196763"/>
              <a:ext cx="1384995" cy="138499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9766195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Яке середовище використовують</a:t>
            </a:r>
            <a:br>
              <a:rPr lang="uk-UA" dirty="0"/>
            </a:br>
            <a:r>
              <a:rPr lang="uk-UA" dirty="0"/>
              <a:t>для створення програм?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6293FBF-57A3-432E-98D5-3CBCF013D7A9}"/>
              </a:ext>
            </a:extLst>
          </p:cNvPr>
          <p:cNvSpPr txBox="1"/>
          <p:nvPr/>
        </p:nvSpPr>
        <p:spPr>
          <a:xfrm>
            <a:off x="72008" y="1196763"/>
            <a:ext cx="6760871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Мова програмування  </a:t>
            </a:r>
            <a:r>
              <a:rPr lang="en-US" sz="2800" b="1" i="1" kern="0" dirty="0">
                <a:solidFill>
                  <a:srgbClr val="FFFF00"/>
                </a:solidFill>
              </a:rPr>
              <a:t>Python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була створена в 1991 році нідерландським програмістом  </a:t>
            </a:r>
            <a:r>
              <a:rPr lang="uk-UA" sz="2800" b="1" i="1" kern="0" dirty="0" err="1">
                <a:solidFill>
                  <a:srgbClr val="FFFF00"/>
                </a:solidFill>
              </a:rPr>
              <a:t>Гвідо</a:t>
            </a:r>
            <a:r>
              <a:rPr lang="uk-UA" sz="2800" b="1" i="1" kern="0" dirty="0">
                <a:solidFill>
                  <a:srgbClr val="FFFF00"/>
                </a:solidFill>
              </a:rPr>
              <a:t> ван </a:t>
            </a:r>
            <a:r>
              <a:rPr lang="uk-UA" sz="2800" b="1" i="1" kern="0" dirty="0" err="1">
                <a:solidFill>
                  <a:srgbClr val="FFFF00"/>
                </a:solidFill>
              </a:rPr>
              <a:t>Россумом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і названа ним на честь скетч-серіалу «Літаючий цирк </a:t>
            </a:r>
            <a:r>
              <a:rPr lang="uk-UA" sz="2800" b="1" i="1" kern="0" dirty="0" err="1">
                <a:solidFill>
                  <a:srgbClr val="FFFFFF"/>
                </a:solidFill>
              </a:rPr>
              <a:t>Монті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 err="1">
                <a:solidFill>
                  <a:srgbClr val="FFFFFF"/>
                </a:solidFill>
              </a:rPr>
              <a:t>Пайтона</a:t>
            </a:r>
            <a:r>
              <a:rPr lang="uk-UA" sz="2800" b="1" i="1" kern="0" dirty="0">
                <a:solidFill>
                  <a:srgbClr val="FFFFFF"/>
                </a:solidFill>
              </a:rPr>
              <a:t>»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FF"/>
                </a:solidFill>
              </a:rPr>
              <a:t>Monty Python’s Flying Circus).</a:t>
            </a:r>
          </a:p>
        </p:txBody>
      </p:sp>
      <p:pic>
        <p:nvPicPr>
          <p:cNvPr id="8" name="Picture 2" descr="ÐÐ¾Ð²âÑÐ·Ð°Ð½Ðµ Ð·Ð¾Ð±ÑÐ°Ð¶ÐµÐ½Ð½Ñ">
            <a:extLst>
              <a:ext uri="{FF2B5EF4-FFF2-40B4-BE49-F238E27FC236}">
                <a16:creationId xmlns="" xmlns:a16="http://schemas.microsoft.com/office/drawing/2014/main" id="{AE71D456-02B6-47F9-B3E5-A00A1C7A15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87" t="7511" r="14139"/>
          <a:stretch/>
        </p:blipFill>
        <p:spPr bwMode="auto">
          <a:xfrm>
            <a:off x="6930426" y="1196763"/>
            <a:ext cx="5185182" cy="48793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134C73A-1B0E-4D35-A19C-ACDEC6269525}"/>
              </a:ext>
            </a:extLst>
          </p:cNvPr>
          <p:cNvSpPr txBox="1"/>
          <p:nvPr/>
        </p:nvSpPr>
        <p:spPr>
          <a:xfrm>
            <a:off x="72008" y="4900249"/>
            <a:ext cx="6760871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Існують версії для: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D47B087-33C2-4945-A13E-7EE1CA345333}"/>
              </a:ext>
            </a:extLst>
          </p:cNvPr>
          <p:cNvSpPr txBox="1"/>
          <p:nvPr/>
        </p:nvSpPr>
        <p:spPr>
          <a:xfrm>
            <a:off x="76392" y="5552877"/>
            <a:ext cx="218859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Windows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5CAC39D-8C18-4975-A44A-114CA5E8344B}"/>
              </a:ext>
            </a:extLst>
          </p:cNvPr>
          <p:cNvSpPr txBox="1"/>
          <p:nvPr/>
        </p:nvSpPr>
        <p:spPr>
          <a:xfrm>
            <a:off x="2362531" y="5552877"/>
            <a:ext cx="218859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Linux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6B12F1-17B7-4ED6-AEFA-61EBDD23711E}"/>
              </a:ext>
            </a:extLst>
          </p:cNvPr>
          <p:cNvSpPr txBox="1"/>
          <p:nvPr/>
        </p:nvSpPr>
        <p:spPr>
          <a:xfrm>
            <a:off x="4648671" y="5552877"/>
            <a:ext cx="218859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MacOS</a:t>
            </a:r>
          </a:p>
        </p:txBody>
      </p:sp>
    </p:spTree>
    <p:extLst>
      <p:ext uri="{BB962C8B-B14F-4D97-AF65-F5344CB8AC3E}">
        <p14:creationId xmlns="" xmlns:p14="http://schemas.microsoft.com/office/powerpoint/2010/main" val="41379090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91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32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501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292748</TotalTime>
  <Words>622</Words>
  <Application>Microsoft Office PowerPoint</Application>
  <PresentationFormat>Произвольный</PresentationFormat>
  <Paragraphs>126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Що таке мова програмування?</vt:lpstr>
      <vt:lpstr>Що таке мова програмування?</vt:lpstr>
      <vt:lpstr>Яке середовище використовують для створення програм?</vt:lpstr>
      <vt:lpstr>Яке середовище використовують для створення програм?</vt:lpstr>
      <vt:lpstr>Слайд 6</vt:lpstr>
      <vt:lpstr>Слайд 7</vt:lpstr>
      <vt:lpstr>Слайд 8</vt:lpstr>
      <vt:lpstr>Слайд 9</vt:lpstr>
      <vt:lpstr>Слайд 10</vt:lpstr>
      <vt:lpstr>Слайд 11</vt:lpstr>
      <vt:lpstr>Що можна написати на даній мові ?  </vt:lpstr>
      <vt:lpstr>Яке середовище використовують для створення програм?</vt:lpstr>
      <vt:lpstr>Слайд 14</vt:lpstr>
      <vt:lpstr>Слайд 15</vt:lpstr>
      <vt:lpstr>Яке середовище використовують для створення програм?</vt:lpstr>
      <vt:lpstr>Яке середовище використовують для створення програм?</vt:lpstr>
      <vt:lpstr>Яке середовище використовують для створення програм?</vt:lpstr>
      <vt:lpstr>Яке середовище використовують для створення програм?</vt:lpstr>
      <vt:lpstr>Яке середовище використовують для створення програм?</vt:lpstr>
      <vt:lpstr>Яке середовище використовують для створення програм?</vt:lpstr>
      <vt:lpstr>Яке середовище використовують для створення програм?</vt:lpstr>
      <vt:lpstr>Яке середовище використовують для створення програм?</vt:lpstr>
      <vt:lpstr>Яке середовище використовують для створення програм?</vt:lpstr>
      <vt:lpstr>Слайд 25</vt:lpstr>
      <vt:lpstr>Повторюємо</vt:lpstr>
      <vt:lpstr>Домашнє завдання</vt:lpstr>
      <vt:lpstr>  https://wordwall.net/play/29302/384/958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Ihor</cp:lastModifiedBy>
  <cp:revision>709</cp:revision>
  <dcterms:created xsi:type="dcterms:W3CDTF">2016-06-06T19:48:43Z</dcterms:created>
  <dcterms:modified xsi:type="dcterms:W3CDTF">2022-02-23T18:35:57Z</dcterms:modified>
</cp:coreProperties>
</file>