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14" roundtripDataSignature="AMtx7migj6W35vowLeQH7Q/Y8dbDw2Q8s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4" Type="http://customschemas.google.com/relationships/presentationmetadata" Target="meta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1163cb9d7b1_0_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1163cb9d7b1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1163cb9d7b1_0_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1163cb9d7b1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1163cb9d7b1_0_1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1163cb9d7b1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1163cb9d7b1_0_2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1163cb9d7b1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54"/>
          <p:cNvSpPr txBox="1"/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54"/>
          <p:cNvSpPr txBox="1"/>
          <p:nvPr>
            <p:ph idx="1" type="subTitle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4" name="Google Shape;14;p54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54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54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вертикальный текст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63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63"/>
          <p:cNvSpPr txBox="1"/>
          <p:nvPr>
            <p:ph idx="1" type="body"/>
          </p:nvPr>
        </p:nvSpPr>
        <p:spPr>
          <a:xfrm rot="5400000">
            <a:off x="2396331" y="57944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63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63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63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Вертикальный заголовок и текст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64"/>
          <p:cNvSpPr txBox="1"/>
          <p:nvPr>
            <p:ph type="title"/>
          </p:nvPr>
        </p:nvSpPr>
        <p:spPr>
          <a:xfrm rot="5400000">
            <a:off x="4623594" y="2285207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64"/>
          <p:cNvSpPr txBox="1"/>
          <p:nvPr>
            <p:ph idx="1" type="body"/>
          </p:nvPr>
        </p:nvSpPr>
        <p:spPr>
          <a:xfrm rot="5400000">
            <a:off x="623094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64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64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64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" type="blank">
  <p:cSld name="BLANK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55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55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55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объект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6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56"/>
          <p:cNvSpPr txBox="1"/>
          <p:nvPr>
            <p:ph idx="1" type="body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56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56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56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раздела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7"/>
          <p:cNvSpPr txBox="1"/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57"/>
          <p:cNvSpPr txBox="1"/>
          <p:nvPr>
            <p:ph idx="1" type="body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57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7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7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ва объекта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8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58"/>
          <p:cNvSpPr txBox="1"/>
          <p:nvPr>
            <p:ph idx="1" type="body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58"/>
          <p:cNvSpPr txBox="1"/>
          <p:nvPr>
            <p:ph idx="2" type="body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58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58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58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равнение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59"/>
          <p:cNvSpPr txBox="1"/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59"/>
          <p:cNvSpPr txBox="1"/>
          <p:nvPr>
            <p:ph idx="1" type="body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59"/>
          <p:cNvSpPr txBox="1"/>
          <p:nvPr>
            <p:ph idx="2" type="body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59"/>
          <p:cNvSpPr txBox="1"/>
          <p:nvPr>
            <p:ph idx="3" type="body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59"/>
          <p:cNvSpPr txBox="1"/>
          <p:nvPr>
            <p:ph idx="4" type="body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59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59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59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олько заголовок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60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60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60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60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ъект с подписью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61"/>
          <p:cNvSpPr txBox="1"/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61"/>
          <p:cNvSpPr txBox="1"/>
          <p:nvPr>
            <p:ph idx="1" type="body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61"/>
          <p:cNvSpPr txBox="1"/>
          <p:nvPr>
            <p:ph idx="2" type="body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61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61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61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Рисунок с подписью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62"/>
          <p:cNvSpPr txBox="1"/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62"/>
          <p:cNvSpPr/>
          <p:nvPr>
            <p:ph idx="2" type="pic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62"/>
          <p:cNvSpPr txBox="1"/>
          <p:nvPr>
            <p:ph idx="1" type="body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62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62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62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53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53"/>
          <p:cNvSpPr txBox="1"/>
          <p:nvPr>
            <p:ph idx="1" type="body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53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53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53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>
    <mc:Choice Requires="p14">
      <p:transition spd="slow" p14:dur="1000">
        <p:fade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jpg"/><Relationship Id="rId4" Type="http://schemas.openxmlformats.org/officeDocument/2006/relationships/image" Target="../media/image25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7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6.jpg"/><Relationship Id="rId4" Type="http://schemas.openxmlformats.org/officeDocument/2006/relationships/image" Target="../media/image7.jpg"/><Relationship Id="rId5" Type="http://schemas.openxmlformats.org/officeDocument/2006/relationships/image" Target="../media/image9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jpg"/><Relationship Id="rId4" Type="http://schemas.openxmlformats.org/officeDocument/2006/relationships/image" Target="../media/image3.jpg"/><Relationship Id="rId5" Type="http://schemas.openxmlformats.org/officeDocument/2006/relationships/image" Target="../media/image5.jpg"/><Relationship Id="rId6" Type="http://schemas.openxmlformats.org/officeDocument/2006/relationships/image" Target="../media/image10.jpg"/><Relationship Id="rId7" Type="http://schemas.openxmlformats.org/officeDocument/2006/relationships/image" Target="../media/image4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jpg"/><Relationship Id="rId4" Type="http://schemas.openxmlformats.org/officeDocument/2006/relationships/image" Target="../media/image15.jpg"/><Relationship Id="rId5" Type="http://schemas.openxmlformats.org/officeDocument/2006/relationships/image" Target="../media/image14.jpg"/></Relationships>
</file>

<file path=ppt/slides/_rels/slide9.xml.rels><?xml version="1.0" encoding="UTF-8" standalone="yes"?><Relationships xmlns="http://schemas.openxmlformats.org/package/2006/relationships"><Relationship Id="rId11" Type="http://schemas.openxmlformats.org/officeDocument/2006/relationships/image" Target="../media/image28.jpg"/><Relationship Id="rId10" Type="http://schemas.openxmlformats.org/officeDocument/2006/relationships/image" Target="../media/image26.jpg"/><Relationship Id="rId13" Type="http://schemas.openxmlformats.org/officeDocument/2006/relationships/image" Target="../media/image27.jpg"/><Relationship Id="rId1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3.jpg"/><Relationship Id="rId4" Type="http://schemas.openxmlformats.org/officeDocument/2006/relationships/image" Target="../media/image19.jpg"/><Relationship Id="rId9" Type="http://schemas.openxmlformats.org/officeDocument/2006/relationships/image" Target="../media/image22.jpg"/><Relationship Id="rId15" Type="http://schemas.openxmlformats.org/officeDocument/2006/relationships/image" Target="../media/image32.jpg"/><Relationship Id="rId14" Type="http://schemas.openxmlformats.org/officeDocument/2006/relationships/image" Target="../media/image29.jpg"/><Relationship Id="rId17" Type="http://schemas.openxmlformats.org/officeDocument/2006/relationships/image" Target="../media/image20.png"/><Relationship Id="rId16" Type="http://schemas.openxmlformats.org/officeDocument/2006/relationships/image" Target="../media/image31.jpg"/><Relationship Id="rId5" Type="http://schemas.openxmlformats.org/officeDocument/2006/relationships/image" Target="../media/image18.jpg"/><Relationship Id="rId6" Type="http://schemas.openxmlformats.org/officeDocument/2006/relationships/image" Target="../media/image23.jpg"/><Relationship Id="rId7" Type="http://schemas.openxmlformats.org/officeDocument/2006/relationships/image" Target="../media/image30.jpg"/><Relationship Id="rId8" Type="http://schemas.openxmlformats.org/officeDocument/2006/relationships/image" Target="../media/image21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"/>
          <p:cNvSpPr/>
          <p:nvPr/>
        </p:nvSpPr>
        <p:spPr>
          <a:xfrm>
            <a:off x="4537587" y="678425"/>
            <a:ext cx="3849386" cy="5078273"/>
          </a:xfrm>
          <a:prstGeom prst="rect">
            <a:avLst/>
          </a:prstGeom>
          <a:gradFill>
            <a:gsLst>
              <a:gs pos="0">
                <a:srgbClr val="FFA09D"/>
              </a:gs>
              <a:gs pos="35000">
                <a:srgbClr val="FFBCBC"/>
              </a:gs>
              <a:gs pos="100000">
                <a:srgbClr val="FFE2E2"/>
              </a:gs>
            </a:gsLst>
            <a:lin ang="16200000" scaled="0"/>
          </a:gradFill>
          <a:ln cap="flat" cmpd="sng" w="9525">
            <a:solidFill>
              <a:srgbClr val="BD4B48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254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A04400"/>
              </a:buClr>
              <a:buSzPts val="5400"/>
              <a:buFont typeface="Calibri"/>
              <a:buNone/>
            </a:pPr>
            <a:r>
              <a:rPr b="1" i="0" lang="ru-RU" sz="5400" u="none" cap="none" strike="noStrike">
                <a:solidFill>
                  <a:srgbClr val="A04400"/>
                </a:solidFill>
                <a:latin typeface="Calibri"/>
                <a:ea typeface="Calibri"/>
                <a:cs typeface="Calibri"/>
                <a:sym typeface="Calibri"/>
              </a:rPr>
              <a:t>ПІП</a:t>
            </a:r>
            <a:endParaRPr/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</a:pPr>
            <a:r>
              <a:t/>
            </a:r>
            <a:endParaRPr b="1" i="0" sz="5400" u="none" cap="none" strike="noStrike">
              <a:solidFill>
                <a:srgbClr val="A044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</a:pPr>
            <a:r>
              <a:t/>
            </a:r>
            <a:endParaRPr b="1" i="0" sz="5400" u="none" cap="none" strike="noStrike">
              <a:solidFill>
                <a:srgbClr val="A044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</a:pPr>
            <a:r>
              <a:t/>
            </a:r>
            <a:endParaRPr b="1" i="0" sz="5400" u="none" cap="none" strike="noStrike">
              <a:solidFill>
                <a:srgbClr val="A044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5" name="Google Shape;85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12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14900" y="557225"/>
            <a:ext cx="3572076" cy="5457824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2"/>
          <p:cNvSpPr txBox="1"/>
          <p:nvPr/>
        </p:nvSpPr>
        <p:spPr>
          <a:xfrm>
            <a:off x="557225" y="4554600"/>
            <a:ext cx="3686100" cy="180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-RU" sz="350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Матвіюк Валентини Капітонівни</a:t>
            </a:r>
            <a:endParaRPr b="1" i="1" sz="3500">
              <a:solidFill>
                <a:schemeClr val="accen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8" name="Google Shape;88;p2"/>
          <p:cNvSpPr txBox="1"/>
          <p:nvPr/>
        </p:nvSpPr>
        <p:spPr>
          <a:xfrm>
            <a:off x="557225" y="2153400"/>
            <a:ext cx="4172100" cy="24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-RU" sz="3600">
                <a:solidFill>
                  <a:srgbClr val="002DB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Портфоліо вчителя української мови і літератури</a:t>
            </a:r>
            <a:endParaRPr b="1" i="1" sz="3600">
              <a:solidFill>
                <a:srgbClr val="002DB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Красивый фон для текста природа - 46 фото" id="93" name="Google Shape;93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568" y="0"/>
            <a:ext cx="9144000" cy="7059561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3"/>
          <p:cNvSpPr/>
          <p:nvPr/>
        </p:nvSpPr>
        <p:spPr>
          <a:xfrm>
            <a:off x="1472200" y="239273"/>
            <a:ext cx="6228735" cy="14465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4400" u="none" cap="none" strike="noStrike">
                <a:solidFill>
                  <a:srgbClr val="002DBC"/>
                </a:solidFill>
                <a:latin typeface="Arial"/>
                <a:ea typeface="Arial"/>
                <a:cs typeface="Arial"/>
                <a:sym typeface="Arial"/>
              </a:rPr>
              <a:t>Загальні відомості про вчителя</a:t>
            </a:r>
            <a:endParaRPr>
              <a:solidFill>
                <a:srgbClr val="002DBC"/>
              </a:solidFill>
            </a:endParaRPr>
          </a:p>
        </p:txBody>
      </p:sp>
      <p:sp>
        <p:nvSpPr>
          <p:cNvPr id="95" name="Google Shape;95;p3"/>
          <p:cNvSpPr/>
          <p:nvPr/>
        </p:nvSpPr>
        <p:spPr>
          <a:xfrm>
            <a:off x="314274" y="1685823"/>
            <a:ext cx="8564255" cy="44134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2DBC"/>
              </a:buClr>
              <a:buSzPts val="1800"/>
              <a:buFont typeface="Times New Roman"/>
              <a:buChar char="•"/>
            </a:pPr>
            <a:r>
              <a:rPr b="1" i="1" lang="ru-RU" sz="2400" u="none" cap="none" strike="noStrike">
                <a:solidFill>
                  <a:srgbClr val="002DB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Дата народження</a:t>
            </a:r>
            <a:r>
              <a:rPr b="0" i="0" lang="ru-RU" sz="2400" u="none" cap="none" strike="noStrike">
                <a:solidFill>
                  <a:srgbClr val="002DB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29.07.1966</a:t>
            </a:r>
            <a:endParaRPr b="0" i="0" sz="2400" u="none" cap="none" strike="noStrike">
              <a:solidFill>
                <a:srgbClr val="002DB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100" lvl="0" marL="0" marR="0" rtl="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2DBC"/>
              </a:buClr>
              <a:buSzPts val="2400"/>
              <a:buFont typeface="Times New Roman"/>
              <a:buChar char="•"/>
            </a:pPr>
            <a:r>
              <a:rPr lang="ru-RU" sz="2400">
                <a:solidFill>
                  <a:srgbClr val="002DB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Закінчила Луцький державний педагогічний інститут ім. Лесі Українки у 1990 р.</a:t>
            </a:r>
            <a:endParaRPr sz="2400">
              <a:solidFill>
                <a:srgbClr val="002DB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marR="0" rtl="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2DBC"/>
              </a:buClr>
              <a:buSzPts val="1800"/>
              <a:buFont typeface="Times New Roman"/>
              <a:buChar char="•"/>
            </a:pPr>
            <a:r>
              <a:rPr b="1" i="1" lang="ru-RU" sz="2400" u="none" cap="none" strike="noStrike">
                <a:solidFill>
                  <a:srgbClr val="002DB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Спеціальність за дипломом</a:t>
            </a:r>
            <a:r>
              <a:rPr b="0" i="0" lang="ru-RU" sz="2400" u="none" cap="none" strike="noStrike">
                <a:solidFill>
                  <a:srgbClr val="002DB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</a:t>
            </a:r>
            <a:r>
              <a:rPr lang="ru-RU" sz="2400">
                <a:solidFill>
                  <a:srgbClr val="002DB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вчитель української мови та літератури</a:t>
            </a:r>
            <a:endParaRPr b="1" i="1" sz="2400">
              <a:solidFill>
                <a:srgbClr val="002DB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marR="0" rtl="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2DBC"/>
              </a:buClr>
              <a:buSzPts val="1800"/>
              <a:buFont typeface="Times New Roman"/>
              <a:buChar char="•"/>
            </a:pPr>
            <a:r>
              <a:rPr b="1" i="1" lang="ru-RU" sz="2400">
                <a:solidFill>
                  <a:srgbClr val="002DB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Місце роботи</a:t>
            </a:r>
            <a:r>
              <a:rPr lang="ru-RU" sz="2400">
                <a:solidFill>
                  <a:srgbClr val="002DB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ЗОШ І-ІІІ ст. с. Суськ</a:t>
            </a:r>
            <a:endParaRPr b="1" i="1" sz="2400">
              <a:solidFill>
                <a:srgbClr val="002DB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2DBC"/>
              </a:buClr>
              <a:buSzPts val="1800"/>
              <a:buFont typeface="Times New Roman"/>
              <a:buChar char="•"/>
            </a:pPr>
            <a:r>
              <a:rPr b="1" i="1" lang="ru-RU" sz="2400" u="none" cap="none" strike="noStrike">
                <a:solidFill>
                  <a:srgbClr val="002DB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Педагогічний стаж</a:t>
            </a:r>
            <a:r>
              <a:rPr b="0" i="0" lang="ru-RU" sz="2400" u="none" cap="none" strike="noStrike">
                <a:solidFill>
                  <a:srgbClr val="002DB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37 років</a:t>
            </a:r>
            <a:endParaRPr sz="2400">
              <a:solidFill>
                <a:srgbClr val="002DB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2DBC"/>
              </a:buClr>
              <a:buSzPts val="1800"/>
              <a:buFont typeface="Times New Roman"/>
              <a:buChar char="•"/>
            </a:pPr>
            <a:r>
              <a:rPr b="1" i="1" lang="ru-RU" sz="2400" u="none" cap="none" strike="noStrike">
                <a:solidFill>
                  <a:srgbClr val="002DB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Кваліфікаційна категорія</a:t>
            </a:r>
            <a:r>
              <a:rPr b="0" i="0" lang="ru-RU" sz="2400" u="none" cap="none" strike="noStrike">
                <a:solidFill>
                  <a:srgbClr val="002DB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</a:t>
            </a:r>
            <a:r>
              <a:rPr lang="ru-RU" sz="2400">
                <a:solidFill>
                  <a:srgbClr val="002DB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вища</a:t>
            </a:r>
            <a:endParaRPr b="0" i="0" sz="1800" u="none" cap="none" strike="noStrike">
              <a:solidFill>
                <a:srgbClr val="002DB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5400000">
            <a:off x="1047495" y="-1238508"/>
            <a:ext cx="6945430" cy="9247583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4"/>
          <p:cNvSpPr txBox="1"/>
          <p:nvPr/>
        </p:nvSpPr>
        <p:spPr>
          <a:xfrm>
            <a:off x="323528" y="357174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800"/>
              <a:buFont typeface="Arial"/>
              <a:buNone/>
            </a:pPr>
            <a:r>
              <a:rPr b="1" i="1" lang="ru-RU" sz="4800" u="none" cap="none" strike="noStrike">
                <a:solidFill>
                  <a:srgbClr val="002DBC"/>
                </a:solidFill>
                <a:latin typeface="Arial"/>
                <a:ea typeface="Arial"/>
                <a:cs typeface="Arial"/>
                <a:sym typeface="Arial"/>
              </a:rPr>
              <a:t>Педагогічне кредо</a:t>
            </a:r>
            <a:endParaRPr b="1" i="1" sz="4800" u="none" cap="none" strike="noStrike">
              <a:solidFill>
                <a:srgbClr val="002DB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4"/>
          <p:cNvSpPr/>
          <p:nvPr/>
        </p:nvSpPr>
        <p:spPr>
          <a:xfrm>
            <a:off x="923296" y="1291321"/>
            <a:ext cx="7030063" cy="3643338"/>
          </a:xfrm>
          <a:prstGeom prst="horizontalScroll">
            <a:avLst>
              <a:gd fmla="val 12500" name="adj"/>
            </a:avLst>
          </a:prstGeom>
          <a:solidFill>
            <a:srgbClr val="E1EFD8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2000" u="none" cap="none" strike="noStrike">
              <a:solidFill>
                <a:srgbClr val="6600C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-RU" sz="2000" u="none" cap="none" strike="noStrike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</a:t>
            </a:r>
            <a:r>
              <a:rPr b="1" i="1" lang="ru-RU" sz="3200" u="none" cap="none" strike="noStrike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ВІДКРИТИ В КОЖНІЙ ДИТИНІ ДУШУ ТВОРЦЯ. ДАТИ ЇЙ ЗМОГУ ПРОБУДИТИСЯ І РОЗКВІТНУТИ» </a:t>
            </a:r>
            <a:endParaRPr b="1" i="1" sz="3200" u="none" cap="none" strike="noStrike">
              <a:solidFill>
                <a:schemeClr val="accen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3200" u="none" cap="none" strike="noStrike">
              <a:solidFill>
                <a:schemeClr val="accen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-RU" sz="3200" u="none" cap="none" strike="noStrike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В.О.СУХОМЛИНСЬКИЙ.</a:t>
            </a:r>
            <a:endParaRPr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Фоны для презентаций powerpoint (81 фото)" id="107" name="Google Shape;107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774426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5"/>
          <p:cNvSpPr txBox="1"/>
          <p:nvPr/>
        </p:nvSpPr>
        <p:spPr>
          <a:xfrm>
            <a:off x="857224" y="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7200"/>
              <a:buFont typeface="Calibri"/>
              <a:buNone/>
            </a:pPr>
            <a:r>
              <a:rPr b="1" i="0" lang="ru-RU" sz="7200" u="none" cap="none" strike="noStrike">
                <a:solidFill>
                  <a:srgbClr val="002DBC"/>
                </a:solidFill>
                <a:latin typeface="Calibri"/>
                <a:ea typeface="Calibri"/>
                <a:cs typeface="Calibri"/>
                <a:sym typeface="Calibri"/>
              </a:rPr>
              <a:t>Життєве кредо</a:t>
            </a:r>
            <a:r>
              <a:rPr b="1" i="0" lang="ru-RU" sz="7200" u="none" cap="none" strike="noStrik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1" i="0" sz="7200" u="none" cap="none" strike="noStrike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5"/>
          <p:cNvSpPr txBox="1"/>
          <p:nvPr/>
        </p:nvSpPr>
        <p:spPr>
          <a:xfrm>
            <a:off x="717755" y="1063745"/>
            <a:ext cx="7911869" cy="41375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9593"/>
              </a:buClr>
              <a:buSzPts val="3200"/>
              <a:buFont typeface="Arial"/>
              <a:buNone/>
            </a:pPr>
            <a:r>
              <a:rPr b="1" i="0" lang="ru-RU" sz="3200" u="none" cap="none" strike="noStrike">
                <a:solidFill>
                  <a:srgbClr val="002DB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</a:t>
            </a:r>
            <a:r>
              <a:rPr b="1" i="0" lang="ru-RU" sz="5200" u="none" cap="none" strike="noStrike">
                <a:solidFill>
                  <a:srgbClr val="002DB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Любити життя і цінувати кожну його хвилину. Нести радість. У книгах шукати істину, у людях – мудрість.”</a:t>
            </a:r>
            <a:endParaRPr b="1" i="0" sz="5200" u="none" cap="none" strike="noStrike">
              <a:solidFill>
                <a:srgbClr val="002DB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0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Красивый фон для текста природа - 46 фото" id="114" name="Google Shape;114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7059561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6"/>
          <p:cNvSpPr/>
          <p:nvPr/>
        </p:nvSpPr>
        <p:spPr>
          <a:xfrm>
            <a:off x="651274" y="255639"/>
            <a:ext cx="8072284" cy="1553496"/>
          </a:xfrm>
          <a:prstGeom prst="ribbon">
            <a:avLst>
              <a:gd fmla="val 16667" name="adj1"/>
              <a:gd fmla="val 50000" name="adj2"/>
            </a:avLst>
          </a:prstGeom>
          <a:gradFill>
            <a:gsLst>
              <a:gs pos="0">
                <a:srgbClr val="3F6824"/>
              </a:gs>
              <a:gs pos="50000">
                <a:srgbClr val="5B9634"/>
              </a:gs>
              <a:gs pos="100000">
                <a:srgbClr val="6EB43F"/>
              </a:gs>
            </a:gsLst>
            <a:lin ang="2700000" scaled="0"/>
          </a:gradFill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4400" u="none" cap="none" strike="noStrike">
                <a:solidFill>
                  <a:srgbClr val="002DBC"/>
                </a:solidFill>
                <a:latin typeface="Georgia"/>
                <a:ea typeface="Georgia"/>
                <a:cs typeface="Georgia"/>
                <a:sym typeface="Georgia"/>
              </a:rPr>
              <a:t>Моє завдання</a:t>
            </a:r>
            <a:endParaRPr b="1" i="0" sz="4400" u="none" cap="none" strike="noStrike">
              <a:solidFill>
                <a:srgbClr val="002DBC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16" name="Google Shape;116;p6"/>
          <p:cNvSpPr txBox="1"/>
          <p:nvPr/>
        </p:nvSpPr>
        <p:spPr>
          <a:xfrm>
            <a:off x="216310" y="2064774"/>
            <a:ext cx="8691716" cy="3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62500" lnSpcReduction="20000"/>
          </a:bodyPr>
          <a:lstStyle/>
          <a:p>
            <a:pPr indent="-471519" lvl="0" marL="5143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DBC"/>
              </a:buClr>
              <a:buSzPct val="100000"/>
              <a:buFont typeface="Arial"/>
              <a:buChar char="•"/>
            </a:pPr>
            <a:r>
              <a:rPr b="1" i="0" lang="ru-RU" sz="4500" u="none" cap="none" strike="noStrike">
                <a:solidFill>
                  <a:srgbClr val="002DB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Зробити навчання продуктивним та цікавим.</a:t>
            </a:r>
            <a:endParaRPr>
              <a:solidFill>
                <a:srgbClr val="002DBC"/>
              </a:solidFill>
            </a:endParaRPr>
          </a:p>
          <a:p>
            <a:pPr indent="-471519" lvl="0" marL="514350" marR="0" rtl="0" algn="l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rgbClr val="002DBC"/>
              </a:buClr>
              <a:buSzPct val="100000"/>
              <a:buFont typeface="Arial"/>
              <a:buChar char="•"/>
            </a:pPr>
            <a:r>
              <a:rPr b="1" i="0" lang="ru-RU" sz="4500" u="none" cap="none" strike="noStrike">
                <a:solidFill>
                  <a:srgbClr val="002DB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Виростити дітей активними </a:t>
            </a:r>
            <a:br>
              <a:rPr b="1" i="0" lang="ru-RU" sz="4500" u="none" cap="none" strike="noStrike">
                <a:solidFill>
                  <a:srgbClr val="002DBC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1" i="0" lang="ru-RU" sz="4500" u="none" cap="none" strike="noStrike">
                <a:solidFill>
                  <a:srgbClr val="002DB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співбесідниками, впевненими </a:t>
            </a:r>
            <a:br>
              <a:rPr b="1" i="0" lang="ru-RU" sz="4500" u="none" cap="none" strike="noStrike">
                <a:solidFill>
                  <a:srgbClr val="002DBC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1" i="0" lang="ru-RU" sz="4500" u="none" cap="none" strike="noStrike">
                <a:solidFill>
                  <a:srgbClr val="002DB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 своїх силах та можливостях, вміти висловлювати власну думку та вирішувати складні життєві ситуації.</a:t>
            </a:r>
            <a:endParaRPr>
              <a:solidFill>
                <a:srgbClr val="002DBC"/>
              </a:solidFill>
            </a:endParaRPr>
          </a:p>
          <a:p>
            <a:pPr indent="-292925" lvl="0" marL="514350" marR="0" rtl="0" algn="l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1" i="0" sz="4500" u="none" cap="none" strike="noStrike">
              <a:solidFill>
                <a:srgbClr val="D9959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355600" lvl="0" marL="0" marR="0" rtl="0" algn="l">
              <a:lnSpc>
                <a:spcPct val="100000"/>
              </a:lnSpc>
              <a:spcBef>
                <a:spcPts val="496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1" i="1" sz="32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85420" lvl="0" marL="342900" marR="0" rtl="0" algn="l">
              <a:lnSpc>
                <a:spcPct val="100000"/>
              </a:lnSpc>
              <a:spcBef>
                <a:spcPts val="496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7" name="Google Shape;117;p6"/>
          <p:cNvSpPr/>
          <p:nvPr/>
        </p:nvSpPr>
        <p:spPr>
          <a:xfrm>
            <a:off x="447367" y="4559995"/>
            <a:ext cx="7880700" cy="15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b="1" i="1" lang="ru-RU" sz="3200" u="none" cap="none" strike="noStrike">
                <a:solidFill>
                  <a:srgbClr val="002DBC"/>
                </a:solidFill>
                <a:latin typeface="Calibri"/>
                <a:ea typeface="Calibri"/>
                <a:cs typeface="Calibri"/>
                <a:sym typeface="Calibri"/>
              </a:rPr>
              <a:t>Учень – це не посудина, яку потрібно заповнити, учень – факел, який треба запалити.</a:t>
            </a:r>
            <a:endParaRPr b="0" i="0" sz="3200" u="none" cap="none" strike="noStrike">
              <a:solidFill>
                <a:srgbClr val="002DB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g1163cb9d7b1_0_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g1163cb9d7b1_0_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5400000">
            <a:off x="836943" y="600756"/>
            <a:ext cx="3559011" cy="47453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g1163cb9d7b1_0_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241550" y="3043031"/>
            <a:ext cx="4420324" cy="3315243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g1163cb9d7b1_0_1"/>
          <p:cNvSpPr txBox="1"/>
          <p:nvPr/>
        </p:nvSpPr>
        <p:spPr>
          <a:xfrm>
            <a:off x="4989125" y="292500"/>
            <a:ext cx="3965400" cy="153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-RU" sz="4400">
                <a:solidFill>
                  <a:srgbClr val="00FFFF"/>
                </a:solidFill>
                <a:latin typeface="Calibri"/>
                <a:ea typeface="Calibri"/>
                <a:cs typeface="Calibri"/>
                <a:sym typeface="Calibri"/>
              </a:rPr>
              <a:t>Професійне зростання</a:t>
            </a:r>
            <a:endParaRPr b="1" i="1" sz="4400">
              <a:solidFill>
                <a:srgbClr val="00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130;g1163cb9d7b1_0_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36576"/>
            <a:ext cx="9144000" cy="68945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g1163cb9d7b1_0_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7525" y="845050"/>
            <a:ext cx="3347724" cy="2284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g1163cb9d7b1_0_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81375" y="1894875"/>
            <a:ext cx="3347724" cy="24214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g1163cb9d7b1_0_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372650" y="3032450"/>
            <a:ext cx="3721524" cy="24214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g1163cb9d7b1_0_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800475" y="4316300"/>
            <a:ext cx="3543300" cy="2107350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g1163cb9d7b1_0_9"/>
          <p:cNvSpPr txBox="1"/>
          <p:nvPr/>
        </p:nvSpPr>
        <p:spPr>
          <a:xfrm>
            <a:off x="4029025" y="559275"/>
            <a:ext cx="35433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-RU" sz="48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Самоосвіта</a:t>
            </a:r>
            <a:endParaRPr b="1" i="1" sz="48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Google Shape;140;g1163cb9d7b1_0_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g1163cb9d7b1_0_19"/>
          <p:cNvSpPr txBox="1"/>
          <p:nvPr/>
        </p:nvSpPr>
        <p:spPr>
          <a:xfrm>
            <a:off x="866700" y="243775"/>
            <a:ext cx="7410600" cy="150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-RU" sz="4300">
                <a:solidFill>
                  <a:srgbClr val="000066"/>
                </a:solidFill>
                <a:latin typeface="Calibri"/>
                <a:ea typeface="Calibri"/>
                <a:cs typeface="Calibri"/>
                <a:sym typeface="Calibri"/>
              </a:rPr>
              <a:t>Участь в конкурсі “Соняшник”</a:t>
            </a:r>
            <a:endParaRPr b="1" i="1" sz="4300">
              <a:solidFill>
                <a:srgbClr val="0000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2" name="Google Shape;142;g1163cb9d7b1_0_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5400000">
            <a:off x="4824601" y="2837649"/>
            <a:ext cx="3043050" cy="38623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g1163cb9d7b1_0_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37600" y="1740350"/>
            <a:ext cx="3672776" cy="33773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Google Shape;148;g1163cb9d7b1_0_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g1163cb9d7b1_0_26"/>
          <p:cNvSpPr txBox="1"/>
          <p:nvPr/>
        </p:nvSpPr>
        <p:spPr>
          <a:xfrm>
            <a:off x="1484250" y="0"/>
            <a:ext cx="61755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-RU" sz="4800">
                <a:solidFill>
                  <a:srgbClr val="002DBC"/>
                </a:solidFill>
                <a:latin typeface="Calibri"/>
                <a:ea typeface="Calibri"/>
                <a:cs typeface="Calibri"/>
                <a:sym typeface="Calibri"/>
              </a:rPr>
              <a:t>Дистанційне навчання</a:t>
            </a:r>
            <a:endParaRPr b="1" i="1" sz="4800">
              <a:solidFill>
                <a:srgbClr val="002DB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0" name="Google Shape;150;g1163cb9d7b1_0_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3800" y="763800"/>
            <a:ext cx="2106400" cy="2583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g1163cb9d7b1_0_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31275" y="1462625"/>
            <a:ext cx="1955599" cy="269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g1163cb9d7b1_0_2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355125" y="2210175"/>
            <a:ext cx="2106400" cy="269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g1163cb9d7b1_0_2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864250" y="763800"/>
            <a:ext cx="2106400" cy="2470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g1163cb9d7b1_0_2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587975" y="1462625"/>
            <a:ext cx="2106400" cy="269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g1163cb9d7b1_0_26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199625" y="2210175"/>
            <a:ext cx="2106400" cy="269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g1163cb9d7b1_0_26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3654675" y="1462625"/>
            <a:ext cx="2106374" cy="23726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g1163cb9d7b1_0_26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5954200" y="2990200"/>
            <a:ext cx="1955599" cy="2762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g1163cb9d7b1_0_26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3614663" y="2133600"/>
            <a:ext cx="2186401" cy="23726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g1163cb9d7b1_0_26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2021400" y="2990200"/>
            <a:ext cx="2106400" cy="2762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g1163cb9d7b1_0_26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4281563" y="2791150"/>
            <a:ext cx="1764301" cy="2230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g1163cb9d7b1_0_26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2686875" y="3721525"/>
            <a:ext cx="2025149" cy="2762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g1163cb9d7b1_0_26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5304150" y="3721525"/>
            <a:ext cx="2106400" cy="269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g1163cb9d7b1_0_26"/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3461525" y="4506250"/>
            <a:ext cx="3217723" cy="2230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Тема Office">
  <a:themeElements>
    <a:clrScheme name="Тема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2022-01-01T14:35:59Z</dcterms:created>
  <dc:creator>Asus</dc:creator>
</cp:coreProperties>
</file>