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embeddedFontLst>
    <p:embeddedFont>
      <p:font typeface="Corsiva"/>
      <p:regular r:id="rId35"/>
      <p:bold r:id="rId36"/>
      <p:italic r:id="rId37"/>
      <p:boldItalic r:id="rId38"/>
    </p:embeddedFont>
    <p:embeddedFont>
      <p:font typeface="Arial Narrow"/>
      <p:regular r:id="rId39"/>
      <p:bold r:id="rId40"/>
      <p:italic r:id="rId41"/>
      <p:boldItalic r:id="rId42"/>
    </p:embeddedFont>
    <p:embeddedFont>
      <p:font typeface="Tahoma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jx+M3skR7SVBrUY0XMXyCnkbm3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.fntdata"/><Relationship Id="rId20" Type="http://schemas.openxmlformats.org/officeDocument/2006/relationships/slide" Target="slides/slide16.xml"/><Relationship Id="rId42" Type="http://schemas.openxmlformats.org/officeDocument/2006/relationships/font" Target="fonts/ArialNarrow-boldItalic.fntdata"/><Relationship Id="rId41" Type="http://schemas.openxmlformats.org/officeDocument/2006/relationships/font" Target="fonts/ArialNarrow-italic.fntdata"/><Relationship Id="rId22" Type="http://schemas.openxmlformats.org/officeDocument/2006/relationships/slide" Target="slides/slide18.xml"/><Relationship Id="rId44" Type="http://schemas.openxmlformats.org/officeDocument/2006/relationships/font" Target="fonts/Tahoma-bold.fntdata"/><Relationship Id="rId21" Type="http://schemas.openxmlformats.org/officeDocument/2006/relationships/slide" Target="slides/slide17.xml"/><Relationship Id="rId43" Type="http://schemas.openxmlformats.org/officeDocument/2006/relationships/font" Target="fonts/Tahoma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Corsiva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orsiva-italic.fntdata"/><Relationship Id="rId14" Type="http://schemas.openxmlformats.org/officeDocument/2006/relationships/slide" Target="slides/slide10.xml"/><Relationship Id="rId36" Type="http://schemas.openxmlformats.org/officeDocument/2006/relationships/font" Target="fonts/Corsiva-bold.fntdata"/><Relationship Id="rId17" Type="http://schemas.openxmlformats.org/officeDocument/2006/relationships/slide" Target="slides/slide13.xml"/><Relationship Id="rId39" Type="http://schemas.openxmlformats.org/officeDocument/2006/relationships/font" Target="fonts/ArialNarrow-regular.fntdata"/><Relationship Id="rId16" Type="http://schemas.openxmlformats.org/officeDocument/2006/relationships/slide" Target="slides/slide12.xml"/><Relationship Id="rId38" Type="http://schemas.openxmlformats.org/officeDocument/2006/relationships/font" Target="fonts/Corsiva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6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6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6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6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Relationship Id="rId4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75174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4537587" y="678425"/>
            <a:ext cx="3849386" cy="5078273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5400"/>
              <a:buFont typeface="Calibri"/>
              <a:buNone/>
            </a:pPr>
            <a:r>
              <a:rPr b="1" lang="ru-RU" sz="5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Матвіюк Валентина Капітонівна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265471" y="678425"/>
            <a:ext cx="3657600" cy="476864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50" y="826138"/>
            <a:ext cx="2925225" cy="4473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/>
          <p:nvPr/>
        </p:nvSpPr>
        <p:spPr>
          <a:xfrm>
            <a:off x="948813" y="436712"/>
            <a:ext cx="7246374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Актуальність теми</a:t>
            </a:r>
            <a:br>
              <a:rPr b="1" i="1" lang="ru-RU" sz="32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1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Радикальні зміни, які відбуваються в сучасному освітньому середовищі акцентують увагу на необхідності:</a:t>
            </a:r>
            <a:br>
              <a:rPr b="1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1) виховання особистості мислячої, самостійної, творчої; </a:t>
            </a:r>
            <a:b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2) здатності працювати з інформацією впродовж життя: здобувати її, переробляти, застосовувати для свого розвитку і самовдосконалення, передавати її;</a:t>
            </a:r>
            <a:b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3) уміння спілкуватися повинно стати невід’ємною рисою кожної людини.</a:t>
            </a:r>
            <a:b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b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ru-RU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Технологія розвитку критичного мислення допомагає здобувачам освіти  не тільки засвоїти певний обсяг знань, а й сприяє розвитку його особистісних якостей.</a:t>
            </a: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155" name="Google Shape;1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2826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3"/>
          <p:cNvSpPr txBox="1"/>
          <p:nvPr/>
        </p:nvSpPr>
        <p:spPr>
          <a:xfrm>
            <a:off x="468313" y="3213100"/>
            <a:ext cx="8229600" cy="22336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280988" lvl="0" marL="28098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None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Наше завданя, як педагогів, полягає в тому, щоб дати дітям навички й вміння мислити критично для вирішення проблем і прийняття рішень</a:t>
            </a:r>
            <a:endParaRPr/>
          </a:p>
          <a:p>
            <a:pPr indent="-280988" lvl="0" marL="28098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468313" y="399061"/>
            <a:ext cx="848887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«Під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критичним мисленням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розуміють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здатність людини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(природну чи сформовану )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 самостійної оцінки: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явищ навколишньої дійсності; інформації, наукових знань, думок і тверджень інших людей; уміння бачити їх позитивні й негативні сторони, а також прагнення до кращого, більш оптимального розв’язку проблем, завдань, до перегляду існуючих догм, стереотипів, традицій».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Бєлкіна-КовальчукО.В</a:t>
            </a:r>
            <a:r>
              <a:rPr b="1" i="1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162" name="Google Shape;1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/>
          <p:nvPr/>
        </p:nvSpPr>
        <p:spPr>
          <a:xfrm>
            <a:off x="1602658" y="220726"/>
            <a:ext cx="64106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Tahoma"/>
              <a:buNone/>
            </a:pPr>
            <a:r>
              <a:rPr b="0" i="0" lang="ru-RU" sz="4000" u="none" cap="none" strike="noStrik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Критично мислити це: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909484" y="928612"/>
            <a:ext cx="7325032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988" lvl="0" marL="28098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Проявляти допитливість;</a:t>
            </a:r>
            <a:endParaRPr/>
          </a:p>
          <a:p>
            <a:pPr indent="-280988" lvl="0" marL="280988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Використовувати дослідницькі методи;</a:t>
            </a:r>
            <a:endParaRPr/>
          </a:p>
          <a:p>
            <a:pPr indent="-280988" lvl="0" marL="280988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Ставити перед собою питання;</a:t>
            </a:r>
            <a:endParaRPr/>
          </a:p>
          <a:p>
            <a:pPr indent="-280988" lvl="0" marL="280988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Здійснювати планомірний пошук відповідей;</a:t>
            </a:r>
            <a:endParaRPr/>
          </a:p>
          <a:p>
            <a:pPr indent="-280988" lvl="0" marL="280988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Розкривати причини і наслідки фактів;</a:t>
            </a:r>
            <a:endParaRPr/>
          </a:p>
          <a:p>
            <a:pPr indent="-280988" lvl="0" marL="280988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Сумніватися в загальноприйнятих істинах;</a:t>
            </a:r>
            <a:endParaRPr/>
          </a:p>
          <a:p>
            <a:pPr indent="-280988" lvl="0" marL="280988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Формулювати власну точку зору і відстоювати її логічними доказами;</a:t>
            </a:r>
            <a:endParaRPr/>
          </a:p>
          <a:p>
            <a:pPr indent="-280988" lvl="0" marL="280988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Дослухатися до аргументів опонента та логічно їх осмислювати.</a:t>
            </a:r>
            <a:endParaRPr b="0" i="0" sz="28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169" name="Google Shape;1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2826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/>
          <p:nvPr/>
        </p:nvSpPr>
        <p:spPr>
          <a:xfrm>
            <a:off x="1661652" y="185277"/>
            <a:ext cx="648929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Tahoma"/>
              <a:buNone/>
            </a:pPr>
            <a:r>
              <a:rPr b="0" i="0" lang="ru-RU" sz="4000" u="none" cap="none" strike="noStrik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Необхідні вміння для               критичного мислення: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1150374" y="1625153"/>
            <a:ext cx="751184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988" lvl="0" marL="280988" marR="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Застосовувати у суперечках аргументи;</a:t>
            </a:r>
            <a:endParaRPr/>
          </a:p>
          <a:p>
            <a:pPr indent="-280988" lvl="0" marL="280988" marR="0" rtl="0" algn="l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Дивитися на старі ідеї з нової точки зору;</a:t>
            </a:r>
            <a:endParaRPr/>
          </a:p>
          <a:p>
            <a:pPr indent="-280988" lvl="0" marL="280988" marR="0" rtl="0" algn="l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Відрізняти факти від припущень;</a:t>
            </a:r>
            <a:endParaRPr/>
          </a:p>
          <a:p>
            <a:pPr indent="-280988" lvl="0" marL="280988" marR="0" rtl="0" algn="l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Розрізняти обґрунтовані і необґрунтовані оцінки;</a:t>
            </a:r>
            <a:endParaRPr/>
          </a:p>
          <a:p>
            <a:pPr indent="-280988" lvl="0" marL="280988" marR="0" rtl="0" algn="l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Виділяти причинно-наслідкові зв'язки;</a:t>
            </a:r>
            <a:endParaRPr/>
          </a:p>
          <a:p>
            <a:pPr indent="-280988" lvl="0" marL="280988" marR="0" rtl="0" algn="l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100"/>
              <a:buFont typeface="Noto Sans Symbols"/>
              <a:buChar char="■"/>
            </a:pPr>
            <a:r>
              <a:rPr b="0" i="0" lang="ru-RU" sz="28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Бачити невідповідності і помилки в матеріалі, що вивчається.</a:t>
            </a:r>
            <a:endParaRPr b="0" i="0" sz="28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224473" y="-1151076"/>
            <a:ext cx="6945429" cy="92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570270" y="424851"/>
            <a:ext cx="81213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ОСНОВНІ ПРИЙОМИ РОЗВИТКУ ТЕХНОЛОГІЇ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КРИТИЧНОГО МИСЛЕННЯ</a:t>
            </a:r>
            <a:br>
              <a:rPr b="1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АБО МЕТОДИ ВІЗУАЛІЗАЦІЇ </a:t>
            </a:r>
            <a:endParaRPr b="1" i="0" sz="2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914399" y="1775965"/>
            <a:ext cx="74331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ГРАФИ НАВЧАЛЬНОЇ ІНФОРМАЦІЇ,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ПРОДУКЦІЙНІ МОДЕЛІ,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АСОЦІАТИВНІ ОПОРНІ СИГНАЛИ,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ГРАФ-СХЕМИ,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КОНСПЕКТИ-СХЕМИ,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КАРТИ ПАМ'ЯТІ,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МЕТАПЛАНИ,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ЛОГІКО-СМИСЛОВІ МОДЕЛІ,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КЛАСТЕРНІ КАРТИ,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КОНЦЕПТУАЛЬНІ ТАБЛИЦІ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143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6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88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1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3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7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898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224473" y="-1151076"/>
            <a:ext cx="6945430" cy="924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453" y="855406"/>
            <a:ext cx="7885470" cy="5564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189" name="Google Shape;1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2826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/>
          <p:nvPr/>
        </p:nvSpPr>
        <p:spPr>
          <a:xfrm>
            <a:off x="2267744" y="747057"/>
            <a:ext cx="41362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РОМАШКА БЛУМА</a:t>
            </a:r>
            <a:endParaRPr/>
          </a:p>
        </p:txBody>
      </p:sp>
      <p:pic>
        <p:nvPicPr>
          <p:cNvPr descr="Блог учителя : Ромашка Блума як прийом для розвитку критичного мислення" id="191" name="Google Shape;19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790" y="1449819"/>
            <a:ext cx="6594167" cy="486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457200" y="765175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>
                <a:solidFill>
                  <a:srgbClr val="3333CC"/>
                </a:solidFill>
                <a:latin typeface="Georgia"/>
                <a:ea typeface="Georgia"/>
                <a:cs typeface="Georgia"/>
                <a:sym typeface="Georgia"/>
              </a:rPr>
              <a:t>Асоціативний кущ</a:t>
            </a:r>
            <a:endParaRPr b="1" i="1" sz="4000">
              <a:solidFill>
                <a:srgbClr val="3333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2951956" y="2310735"/>
            <a:ext cx="3240087" cy="15113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КЛЮЧОВЕ ПОНЯТТЯ</a:t>
            </a:r>
            <a:endParaRPr b="1" sz="200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625885" y="1824601"/>
            <a:ext cx="2449513" cy="79216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асоціації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251222" y="3555103"/>
            <a:ext cx="2449513" cy="792163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асоціації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6192042" y="1845134"/>
            <a:ext cx="2449513" cy="792163"/>
          </a:xfrm>
          <a:prstGeom prst="ellipse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асоціації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3075398" y="4475472"/>
            <a:ext cx="2449513" cy="792163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асоціації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6109699" y="3951184"/>
            <a:ext cx="2449513" cy="792163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асоціації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26"/>
          <p:cNvCxnSpPr/>
          <p:nvPr/>
        </p:nvCxnSpPr>
        <p:spPr>
          <a:xfrm flipH="1" rot="10800000">
            <a:off x="2175132" y="3270200"/>
            <a:ext cx="900266" cy="33905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6"/>
          <p:cNvCxnSpPr/>
          <p:nvPr/>
        </p:nvCxnSpPr>
        <p:spPr>
          <a:xfrm flipH="1" rot="10800000">
            <a:off x="4385187" y="3862540"/>
            <a:ext cx="110972" cy="61293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6"/>
          <p:cNvCxnSpPr/>
          <p:nvPr/>
        </p:nvCxnSpPr>
        <p:spPr>
          <a:xfrm flipH="1" rot="10800000">
            <a:off x="5653548" y="2282210"/>
            <a:ext cx="538494" cy="16333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6"/>
          <p:cNvCxnSpPr/>
          <p:nvPr/>
        </p:nvCxnSpPr>
        <p:spPr>
          <a:xfrm>
            <a:off x="1837087" y="2596573"/>
            <a:ext cx="1238311" cy="21601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6"/>
          <p:cNvCxnSpPr/>
          <p:nvPr/>
        </p:nvCxnSpPr>
        <p:spPr>
          <a:xfrm>
            <a:off x="5993130" y="3454066"/>
            <a:ext cx="1263075" cy="49711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2826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/>
          <p:nvPr/>
        </p:nvSpPr>
        <p:spPr>
          <a:xfrm>
            <a:off x="897961" y="276558"/>
            <a:ext cx="74169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5D8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-RU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ШІСТЬ КАПЕЛЮХІВ МИСЛЕННЯ»</a:t>
            </a:r>
            <a:endParaRPr b="1"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60" y="1008818"/>
            <a:ext cx="8170151" cy="544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220" name="Google Shape;2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1854666" y="0"/>
            <a:ext cx="5931432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0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b="1" lang="ru-RU" sz="130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b="1" lang="ru-RU" sz="13000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b="1" lang="ru-RU" sz="13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b="1" lang="ru-RU" sz="13000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b="1" lang="ru-RU" sz="130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endParaRPr b="1" sz="13000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Цифра 1 ПНГ на Прозрачном Фоне • Скачать PNG Цифра 1" id="222" name="Google Shape;22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996" y="1638367"/>
            <a:ext cx="565120" cy="77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цифра 2 png | PNGWing" id="223" name="Google Shape;22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243" y="2355071"/>
            <a:ext cx="1085770" cy="1085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ия Пирогова похожа на Нину Дробышеву :: Забавные сходства" id="224" name="Google Shape;22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60341">
            <a:off x="343675" y="3689523"/>
            <a:ext cx="754480" cy="754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Аудиосказка Баниласка Буква Ч и цифра 4 слушать онлайн детям или скачать  бесплатно ~ Skazki.land" id="225" name="Google Shape;225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508" y="4269588"/>
            <a:ext cx="755608" cy="1134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Урок математика &amp;quot;Число 5, цифра 5, состав числа 5&amp;quot;" id="226" name="Google Shape;226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8844" y="5324244"/>
            <a:ext cx="1019169" cy="111052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1013324" y="1620988"/>
            <a:ext cx="8287590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lang="ru-RU" sz="4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тема(один іменник)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-опис теми (2 прикметника)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-дії, пов'язані з темою(3 дієслова)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-реччення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-синонім, висновок до теми.</a:t>
            </a:r>
            <a:endParaRPr b="0" sz="4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расивый фон для текста природа - 46 фото" id="92" name="Google Shape;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8" y="0"/>
            <a:ext cx="9144000" cy="70595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/>
          <p:nvPr/>
        </p:nvSpPr>
        <p:spPr>
          <a:xfrm>
            <a:off x="1472200" y="239273"/>
            <a:ext cx="622873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Загальні відомості про вчителя</a:t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314274" y="1685823"/>
            <a:ext cx="8564255" cy="4413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 народження</a:t>
            </a:r>
            <a:r>
              <a:rPr b="0" i="0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29.07.1966</a:t>
            </a:r>
            <a:endParaRPr b="0" i="0" sz="2400" u="none" cap="none" strike="noStrik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Спеціальність за дипломом</a:t>
            </a:r>
            <a:r>
              <a:rPr b="0" i="0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 української мови та літератури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Педагогічний стаж</a:t>
            </a:r>
            <a:r>
              <a:rPr b="0" i="0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 років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Місце роботи</a:t>
            </a:r>
            <a:r>
              <a:rPr b="0" i="0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ЗОШ І-ІІІ ст. с. Суськ</a:t>
            </a:r>
            <a:endParaRPr b="0" i="0" sz="2400" u="none" cap="none" strike="noStrik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Times New Roman"/>
              <a:buChar char="•"/>
            </a:pPr>
            <a:r>
              <a:rPr b="1" i="1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Кваліфікаційна категорія</a:t>
            </a:r>
            <a:r>
              <a:rPr b="0" i="0" lang="ru-RU" sz="24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вища</a:t>
            </a:r>
            <a:endParaRPr b="0" i="0" sz="1800" u="none" cap="none" strike="noStrik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лог вчителя початкових класів та інформатики Іщенко Аліни: НУШ" id="232" name="Google Shape;2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17" y="0"/>
            <a:ext cx="90670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расивый фон для текста природа - 46 фото" id="237" name="Google Shape;2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05956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1158388" y="255639"/>
            <a:ext cx="7287521" cy="2023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Georgia"/>
              <a:buNone/>
            </a:pPr>
            <a:r>
              <a:rPr b="1" lang="ru-RU" sz="4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Прийом «Кластер»</a:t>
            </a:r>
            <a:br>
              <a:rPr b="1" lang="ru-RU" sz="4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ru-RU" sz="4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або</a:t>
            </a:r>
            <a:br>
              <a:rPr b="1" lang="ru-RU" sz="4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ru-RU" sz="4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методика «гронування»</a:t>
            </a:r>
            <a:endParaRPr b="1" sz="4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51" y="2278891"/>
            <a:ext cx="4281291" cy="361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4493342" y="2056472"/>
            <a:ext cx="4758813" cy="4544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Arial"/>
              <a:buChar char="•"/>
            </a:pPr>
            <a:r>
              <a:rPr b="1"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Етапи гронування: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Написати центральне слово (словосполучення чи фразу) посередині аркуша, на слайді, на дошці).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Записати слова, фрази, які спадають на думку учням з обраної теми. Записати стільки ідей, скільки дозволить час, або доти, доки вони не будуть вичерпані.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Коли всі ідеї записані, встановити, там, де це можливо, зв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язки між поняттями.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245" name="Google Shape;24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7"/>
          <p:cNvSpPr txBox="1"/>
          <p:nvPr/>
        </p:nvSpPr>
        <p:spPr>
          <a:xfrm>
            <a:off x="698370" y="290017"/>
            <a:ext cx="79930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orsiva"/>
              <a:buNone/>
            </a:pPr>
            <a:r>
              <a:rPr lang="ru-RU" sz="5400" cap="none">
                <a:solidFill>
                  <a:srgbClr val="0C0C0C"/>
                </a:solidFill>
                <a:latin typeface="Corsiva"/>
                <a:ea typeface="Corsiva"/>
                <a:cs typeface="Corsiva"/>
                <a:sym typeface="Corsiva"/>
              </a:rPr>
              <a:t>ПАВУТИНКА ДИСКУСІЇ</a:t>
            </a:r>
            <a:endParaRPr sz="5400" cap="none">
              <a:solidFill>
                <a:srgbClr val="0C0C0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1981200" y="1109851"/>
            <a:ext cx="5943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Проблемне питання</a:t>
            </a:r>
            <a:endParaRPr b="1" i="1" sz="4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786581" y="2022453"/>
            <a:ext cx="2654710" cy="934065"/>
          </a:xfrm>
          <a:prstGeom prst="cloud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Так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5476800" y="1955551"/>
            <a:ext cx="2683741" cy="934065"/>
          </a:xfrm>
          <a:prstGeom prst="cloud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Ні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786581" y="3010596"/>
            <a:ext cx="2870737" cy="469286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Аргументи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/>
          <p:nvPr/>
        </p:nvSpPr>
        <p:spPr>
          <a:xfrm>
            <a:off x="5289804" y="2889616"/>
            <a:ext cx="2870737" cy="469286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Аргументи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452285" y="3720495"/>
            <a:ext cx="3057832" cy="2241755"/>
          </a:xfrm>
          <a:prstGeom prst="flowChartMultidocumen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5289754" y="3673061"/>
            <a:ext cx="3057832" cy="2241755"/>
          </a:xfrm>
          <a:prstGeom prst="flowChartMultidocumen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2881085" y="5272725"/>
            <a:ext cx="2369573" cy="776749"/>
          </a:xfrm>
          <a:prstGeom prst="flowChartMerge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Висновок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1386348" y="6049474"/>
            <a:ext cx="5632290" cy="568793"/>
          </a:xfrm>
          <a:prstGeom prst="doubleWave">
            <a:avLst>
              <a:gd fmla="val 6250" name="adj1"/>
              <a:gd fmla="val 0" name="adj2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ування та розвиток критичного мислення Вчитель початкових класів,  практичний психолог" id="260" name="Google Shape;26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406" y="0"/>
            <a:ext cx="8821277" cy="677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047493" y="-1238507"/>
            <a:ext cx="6945430" cy="92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3"/>
          <p:cNvSpPr txBox="1"/>
          <p:nvPr/>
        </p:nvSpPr>
        <p:spPr>
          <a:xfrm>
            <a:off x="468313" y="836613"/>
            <a:ext cx="8229600" cy="72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</a:pPr>
            <a:r>
              <a:rPr b="1" i="1" lang="ru-RU" sz="4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Читання з маркуванням</a:t>
            </a:r>
            <a:endParaRPr b="1" i="1" sz="40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Умовні позначки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“+”</a:t>
            </a: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відома інформація;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“!”</a:t>
            </a: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нова інформація;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“–”</a:t>
            </a: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інформація заперечує тому, що знаю;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“?”</a:t>
            </a: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інформація, що здивувала та викликала       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інтерес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ехнологія розвитку критичного мислення школярів на уроках зарубіжної  літератури - презентация онлайн" id="272" name="Google Shape;27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277" name="Google Shape;27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7"/>
          <p:cNvSpPr txBox="1"/>
          <p:nvPr/>
        </p:nvSpPr>
        <p:spPr>
          <a:xfrm>
            <a:off x="366459" y="98323"/>
            <a:ext cx="8411082" cy="11624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Georgia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МЕНТАЛЬНІ КАРТИ: «КАРТИ  РОЗУМУ» АБО «ІНТЕЛЕКТ – КАРТИ»)</a:t>
            </a:r>
            <a:endParaRPr b="1" i="0" sz="24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СТВОРЕННЯ МЕНТАЛЬНИХ КАРТ (ІНТЕЛЕКТ-КАРТ) НА УРОКАХ ХІМІЇ ЯК ЗАСІБ  ФОРМУВАННЯ КЛЮЧОВИХ ТА ПРЕДМЕТНИХ КОМПЕТЕНТНОСТЕЙ УЧНІВ - Генезум" id="279" name="Google Shape;27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171" y="1442883"/>
            <a:ext cx="7715657" cy="444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284" name="Google Shape;28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9"/>
          <p:cNvSpPr txBox="1"/>
          <p:nvPr/>
        </p:nvSpPr>
        <p:spPr>
          <a:xfrm>
            <a:off x="1295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CBC"/>
              </a:buClr>
              <a:buSzPts val="2400"/>
              <a:buFont typeface="Tahoma"/>
              <a:buNone/>
            </a:pPr>
            <a:r>
              <a:rPr b="1" i="0" lang="ru-RU" sz="2400" u="none" cap="none" strike="noStrike">
                <a:solidFill>
                  <a:srgbClr val="080CBC"/>
                </a:solidFill>
                <a:latin typeface="Tahoma"/>
                <a:ea typeface="Tahoma"/>
                <a:cs typeface="Tahoma"/>
                <a:sym typeface="Tahoma"/>
              </a:rPr>
              <a:t>Використання стратегій критичного мислення забезпечує такі позитивні зміни в здобувачів освіти:</a:t>
            </a:r>
            <a:endParaRPr b="0" i="0" sz="2400" u="none" cap="none" strike="noStrike">
              <a:solidFill>
                <a:srgbClr val="1A396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86" name="Google Shape;286;p49"/>
          <p:cNvGrpSpPr/>
          <p:nvPr/>
        </p:nvGrpSpPr>
        <p:grpSpPr>
          <a:xfrm>
            <a:off x="304800" y="1600200"/>
            <a:ext cx="8686799" cy="4525963"/>
            <a:chOff x="0" y="0"/>
            <a:chExt cx="8686799" cy="4525963"/>
          </a:xfrm>
        </p:grpSpPr>
        <p:sp>
          <p:nvSpPr>
            <p:cNvPr id="287" name="Google Shape;287;p49"/>
            <p:cNvSpPr/>
            <p:nvPr/>
          </p:nvSpPr>
          <p:spPr>
            <a:xfrm>
              <a:off x="0" y="0"/>
              <a:ext cx="4525963" cy="4525963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7030A0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9"/>
            <p:cNvSpPr/>
            <p:nvPr/>
          </p:nvSpPr>
          <p:spPr>
            <a:xfrm>
              <a:off x="2262981" y="0"/>
              <a:ext cx="6423818" cy="4525963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cap="flat" cmpd="sng" w="25400">
              <a:solidFill>
                <a:srgbClr val="FF98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9"/>
            <p:cNvSpPr txBox="1"/>
            <p:nvPr/>
          </p:nvSpPr>
          <p:spPr>
            <a:xfrm>
              <a:off x="2262981" y="0"/>
              <a:ext cx="6423818" cy="452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4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</a:t>
              </a:r>
              <a:r>
                <a:rPr b="1" i="1" lang="ru-RU" sz="22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підвищується інтерес до навчання;</a:t>
              </a:r>
              <a:endParaRPr b="1" i="1" sz="2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0" name="Google Shape;290;p49"/>
            <p:cNvSpPr/>
            <p:nvPr/>
          </p:nvSpPr>
          <p:spPr>
            <a:xfrm>
              <a:off x="339446" y="452595"/>
              <a:ext cx="3847069" cy="3847069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D966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9"/>
            <p:cNvSpPr/>
            <p:nvPr/>
          </p:nvSpPr>
          <p:spPr>
            <a:xfrm>
              <a:off x="2262981" y="452595"/>
              <a:ext cx="6423818" cy="3847069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cap="flat" cmpd="sng" w="25400">
              <a:solidFill>
                <a:srgbClr val="FF98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9"/>
            <p:cNvSpPr txBox="1"/>
            <p:nvPr/>
          </p:nvSpPr>
          <p:spPr>
            <a:xfrm>
              <a:off x="2262981" y="452595"/>
              <a:ext cx="6423818" cy="452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4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</a:t>
              </a:r>
              <a:r>
                <a:rPr b="1" i="1" lang="ru-RU" sz="22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розвивається пошукова спрямованість мислення;</a:t>
              </a:r>
              <a:endParaRPr b="1" i="1" sz="2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3" name="Google Shape;293;p49"/>
            <p:cNvSpPr/>
            <p:nvPr/>
          </p:nvSpPr>
          <p:spPr>
            <a:xfrm>
              <a:off x="678893" y="905191"/>
              <a:ext cx="3168175" cy="3168175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9865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9"/>
            <p:cNvSpPr/>
            <p:nvPr/>
          </p:nvSpPr>
          <p:spPr>
            <a:xfrm>
              <a:off x="2262981" y="905191"/>
              <a:ext cx="6423818" cy="3168175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cap="flat" cmpd="sng" w="25400">
              <a:solidFill>
                <a:srgbClr val="FF98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9"/>
            <p:cNvSpPr txBox="1"/>
            <p:nvPr/>
          </p:nvSpPr>
          <p:spPr>
            <a:xfrm>
              <a:off x="2262981" y="905191"/>
              <a:ext cx="6423818" cy="452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1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b="1" i="1" lang="ru-RU" sz="22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зникає боязнь зробити помилку;</a:t>
              </a:r>
              <a:endParaRPr b="1" i="1" sz="2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6" name="Google Shape;296;p49"/>
            <p:cNvSpPr/>
            <p:nvPr/>
          </p:nvSpPr>
          <p:spPr>
            <a:xfrm>
              <a:off x="1018340" y="1357786"/>
              <a:ext cx="2489281" cy="2489281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9865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9"/>
            <p:cNvSpPr/>
            <p:nvPr/>
          </p:nvSpPr>
          <p:spPr>
            <a:xfrm>
              <a:off x="2262981" y="1357786"/>
              <a:ext cx="6423818" cy="2489281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cap="flat" cmpd="sng" w="25400">
              <a:solidFill>
                <a:srgbClr val="FF98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9"/>
            <p:cNvSpPr txBox="1"/>
            <p:nvPr/>
          </p:nvSpPr>
          <p:spPr>
            <a:xfrm>
              <a:off x="2262981" y="1357786"/>
              <a:ext cx="6423818" cy="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1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b="1" i="1" lang="ru-RU" sz="22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виникає прагнення краще  зрозуміти інформацію;</a:t>
              </a:r>
              <a:endParaRPr b="1" i="1" sz="2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9" name="Google Shape;299;p49"/>
            <p:cNvSpPr/>
            <p:nvPr/>
          </p:nvSpPr>
          <p:spPr>
            <a:xfrm>
              <a:off x="1357789" y="1810387"/>
              <a:ext cx="1810383" cy="1810383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9865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9"/>
            <p:cNvSpPr/>
            <p:nvPr/>
          </p:nvSpPr>
          <p:spPr>
            <a:xfrm>
              <a:off x="2262981" y="1810387"/>
              <a:ext cx="6423818" cy="1810383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cap="flat" cmpd="sng" w="25400">
              <a:solidFill>
                <a:srgbClr val="FF98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9"/>
            <p:cNvSpPr txBox="1"/>
            <p:nvPr/>
          </p:nvSpPr>
          <p:spPr>
            <a:xfrm>
              <a:off x="2262981" y="1810387"/>
              <a:ext cx="6423818" cy="452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1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</a:t>
              </a:r>
              <a:r>
                <a:rPr b="1" i="1" lang="ru-RU" sz="22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беруть відповідальність за своє навчання на себе;</a:t>
              </a:r>
              <a:endParaRPr b="1" i="1" sz="2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2" name="Google Shape;302;p49"/>
            <p:cNvSpPr/>
            <p:nvPr/>
          </p:nvSpPr>
          <p:spPr>
            <a:xfrm>
              <a:off x="1697236" y="2262982"/>
              <a:ext cx="1131489" cy="1131489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9865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9"/>
            <p:cNvSpPr/>
            <p:nvPr/>
          </p:nvSpPr>
          <p:spPr>
            <a:xfrm>
              <a:off x="2262981" y="2262982"/>
              <a:ext cx="6423818" cy="1131489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cap="flat" cmpd="sng" w="25400">
              <a:solidFill>
                <a:srgbClr val="FF98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9"/>
            <p:cNvSpPr txBox="1"/>
            <p:nvPr/>
          </p:nvSpPr>
          <p:spPr>
            <a:xfrm>
              <a:off x="2262981" y="2262982"/>
              <a:ext cx="6423818" cy="452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2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прагнуть самостійно здобувати знання;</a:t>
              </a:r>
              <a:endParaRPr b="1" i="1" sz="2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5" name="Google Shape;305;p49"/>
            <p:cNvSpPr/>
            <p:nvPr/>
          </p:nvSpPr>
          <p:spPr>
            <a:xfrm>
              <a:off x="2036683" y="2715578"/>
              <a:ext cx="452595" cy="452595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F9865"/>
            </a:solidFill>
            <a:ln cap="flat" cmpd="sng" w="38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9"/>
            <p:cNvSpPr/>
            <p:nvPr/>
          </p:nvSpPr>
          <p:spPr>
            <a:xfrm>
              <a:off x="2262981" y="2715578"/>
              <a:ext cx="6423818" cy="452595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cap="flat" cmpd="sng" w="25400">
              <a:solidFill>
                <a:srgbClr val="FF986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9"/>
            <p:cNvSpPr txBox="1"/>
            <p:nvPr/>
          </p:nvSpPr>
          <p:spPr>
            <a:xfrm>
              <a:off x="2262981" y="2715578"/>
              <a:ext cx="6423818" cy="452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1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</a:t>
              </a:r>
              <a:r>
                <a:rPr b="1" i="1" lang="ru-RU" sz="22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вміють працювати в парі та в групі.</a:t>
              </a:r>
              <a:endParaRPr b="1" i="1" sz="2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312" name="Google Shape;31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/>
          <p:nvPr/>
        </p:nvSpPr>
        <p:spPr>
          <a:xfrm>
            <a:off x="2170533" y="341690"/>
            <a:ext cx="41777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Tahoma"/>
              <a:buNone/>
            </a:pPr>
            <a:r>
              <a:rPr b="0" i="0" lang="ru-RU" sz="4000" u="none" cap="none" strike="noStrik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Поради колегам: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>
            <a:off x="396875" y="1076716"/>
            <a:ext cx="8350250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280988" lvl="0" marL="2809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■"/>
            </a:pPr>
            <a:r>
              <a:rPr b="0" i="0" lang="ru-RU" sz="32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Не поспішайте пропонувати дітям способи розв’язання проблем;</a:t>
            </a:r>
            <a:endParaRPr/>
          </a:p>
          <a:p>
            <a:pPr indent="-280988" lvl="0" marL="280988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■"/>
            </a:pPr>
            <a:r>
              <a:rPr b="0" i="0" lang="ru-RU" sz="32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Завжди шукайте можливість організувати мозковий штурм;</a:t>
            </a:r>
            <a:endParaRPr/>
          </a:p>
          <a:p>
            <a:pPr indent="-280988" lvl="0" marL="280988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■"/>
            </a:pPr>
            <a:r>
              <a:rPr b="0" i="0" lang="ru-RU" sz="32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Порівнюйте все, що можна                          порівняти (ейдотехніка);</a:t>
            </a:r>
            <a:endParaRPr/>
          </a:p>
          <a:p>
            <a:pPr indent="-280988" lvl="0" marL="280988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■"/>
            </a:pPr>
            <a:r>
              <a:rPr b="0" i="0" lang="ru-RU" sz="32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Заохочуйте учнів до                                творчості;</a:t>
            </a:r>
            <a:endParaRPr/>
          </a:p>
          <a:p>
            <a:pPr indent="-280988" lvl="0" marL="280988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■"/>
            </a:pPr>
            <a:r>
              <a:rPr b="0" i="0" lang="ru-RU" sz="32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Заохочуйте учнів до                               критичного мислення.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66688" lvl="0" marL="280988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66688" lvl="0" marL="280988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9900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44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047493" y="-1238507"/>
            <a:ext cx="6945430" cy="92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1"/>
          <p:cNvSpPr txBox="1"/>
          <p:nvPr/>
        </p:nvSpPr>
        <p:spPr>
          <a:xfrm>
            <a:off x="2843808" y="476672"/>
            <a:ext cx="43003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Умотивований учитель</a:t>
            </a:r>
            <a:endParaRPr b="1"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1"/>
          <p:cNvSpPr txBox="1"/>
          <p:nvPr/>
        </p:nvSpPr>
        <p:spPr>
          <a:xfrm>
            <a:off x="1907704" y="1340768"/>
            <a:ext cx="65080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…роль учителя – не як єдиного наставника та джерело знань,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 як коуча, фасилітатора, тьютора, модератора в індивідуальній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освітній траєкторії дитини.</a:t>
            </a:r>
            <a:endParaRPr/>
          </a:p>
        </p:txBody>
      </p:sp>
      <p:sp>
        <p:nvSpPr>
          <p:cNvPr id="322" name="Google Shape;322;p51"/>
          <p:cNvSpPr txBox="1"/>
          <p:nvPr/>
        </p:nvSpPr>
        <p:spPr>
          <a:xfrm>
            <a:off x="405408" y="2724841"/>
            <a:ext cx="8229600" cy="367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i="1" lang="ru-RU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“Школа українська буде успішна, якщо до неї прийде успішний учитель. Він – успішний вчитель та фахівець – вирішить дуже багато питань щодо якості викладання, обсягу домашніх завдань, комунікації з дітьми та адміністрацією школи. До дітей має прийти людина-лідер, яка може вести за собою, яка любить свій предмет, яка його фахово викладає”.</a:t>
            </a:r>
            <a:r>
              <a:rPr b="1" lang="ru-RU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(Концепція нової української школи)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i="1" lang="ru-RU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047495" y="-1238508"/>
            <a:ext cx="6945430" cy="92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/>
          <p:nvPr/>
        </p:nvSpPr>
        <p:spPr>
          <a:xfrm>
            <a:off x="323528" y="3571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1" i="1" lang="ru-RU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Педагогічне кредо</a:t>
            </a:r>
            <a:endParaRPr b="1" i="1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923296" y="1291321"/>
            <a:ext cx="7030063" cy="3643338"/>
          </a:xfrm>
          <a:prstGeom prst="horizontalScroll">
            <a:avLst>
              <a:gd fmla="val 12500" name="adj"/>
            </a:avLst>
          </a:prstGeom>
          <a:solidFill>
            <a:srgbClr val="E1EFD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none" cap="none" strike="noStrik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i="1" lang="ru-RU" sz="3200" u="none" cap="none" strike="noStrik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ВІДКРИТИ В КОЖНІЙ ДИТИНІ ДУШУ ТВОРЦЯ. ДАТИ ЇЙ ЗМОГУ ПРОБУДИТИСЯ І РОЗКВІТНУТИ» </a:t>
            </a:r>
            <a:endParaRPr b="1" i="1" sz="3200" u="none" cap="none" strike="noStrike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 u="none" cap="none" strike="noStrik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В.О.СУХОМЛИНСЬКИЙ.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327" name="Google Shape;32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2826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2"/>
          <p:cNvSpPr/>
          <p:nvPr/>
        </p:nvSpPr>
        <p:spPr>
          <a:xfrm>
            <a:off x="457200" y="335846"/>
            <a:ext cx="8458200" cy="6340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використаної літератури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Бєлкіна-Ковальчук О. В. Формування критичного мислення учнів початкових класів у процесі навчання: теорія навчання. /Луцьк: Волин. держ. ун-т ім. Лесі Українки, 2006. – 215 с.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Вукіна Н.В., Дементієвська Н.П. Критичне мислення. Як цього навчати./ Харків: Основа, 2007. – С.7-9.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Пометун О., Сущенко І. Путівник з розвитку критичного мислення в учнів початкової школи.// Київ, 2018, 96с. 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Стіл Дж., Мередит К., Темпл Ч.</a:t>
            </a: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система “Розвиток критичного мислення у навчанні різних предметів. / Посібники I-VIII. – Науково-методичний центр розвитку критичного та образного мислення “Інтелект”, 1998.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Тягло О. В. Критичне мислення: навч. посіб.  / О. В. Тягло. – Х.: Вид. група «Основа», 2008. – 189 с.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(81 фото)"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857224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7200"/>
              <a:buFont typeface="Calibri"/>
              <a:buNone/>
            </a:pPr>
            <a:r>
              <a:rPr b="1" i="0" lang="ru-RU" sz="7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Життєве кредо </a:t>
            </a:r>
            <a:endParaRPr b="1" i="0" sz="7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717755" y="1063745"/>
            <a:ext cx="7911869" cy="413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i="0" lang="ru-RU" sz="52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Любити життя і цінувати кожну його хвилину. Нести радість. У книгах шукати істину, у людях – мудрість.”</a:t>
            </a:r>
            <a:endParaRPr b="1" i="0" sz="5200" u="none" cap="none" strike="noStrike">
              <a:solidFill>
                <a:srgbClr val="D995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расивый фон для текста природа - 46 фото"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05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/>
          <p:nvPr/>
        </p:nvSpPr>
        <p:spPr>
          <a:xfrm>
            <a:off x="651274" y="255639"/>
            <a:ext cx="8072284" cy="1553496"/>
          </a:xfrm>
          <a:prstGeom prst="ribbon">
            <a:avLst>
              <a:gd fmla="val 16667" name="adj1"/>
              <a:gd fmla="val 50000" name="adj2"/>
            </a:avLst>
          </a:prstGeom>
          <a:gradFill>
            <a:gsLst>
              <a:gs pos="0">
                <a:srgbClr val="3F6824"/>
              </a:gs>
              <a:gs pos="50000">
                <a:srgbClr val="5B9634"/>
              </a:gs>
              <a:gs pos="100000">
                <a:srgbClr val="6EB43F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Моє завдання</a:t>
            </a:r>
            <a:endParaRPr b="1" i="0" sz="4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216310" y="2064774"/>
            <a:ext cx="8691716" cy="3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14381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9593"/>
              </a:buClr>
              <a:buSzPct val="100000"/>
              <a:buFont typeface="Arial"/>
              <a:buChar char="•"/>
            </a:pPr>
            <a:r>
              <a:rPr b="1" i="0" lang="ru-RU" sz="45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Зробити навчання продуктивним та цікавим.</a:t>
            </a:r>
            <a:endParaRPr/>
          </a:p>
          <a:p>
            <a:pPr indent="-514381" lvl="0" marL="514350" marR="0" rtl="0" algn="l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D99593"/>
              </a:buClr>
              <a:buSzPct val="100000"/>
              <a:buFont typeface="Arial"/>
              <a:buChar char="•"/>
            </a:pPr>
            <a:r>
              <a:rPr b="1" i="0" lang="ru-RU" sz="45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Виростити дітей активними </a:t>
            </a:r>
            <a:br>
              <a:rPr b="1" i="0" lang="ru-RU" sz="45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45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співбесідниками, впевненими </a:t>
            </a:r>
            <a:br>
              <a:rPr b="1" i="0" lang="ru-RU" sz="45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4500" u="none" cap="none" strike="noStrike">
                <a:solidFill>
                  <a:srgbClr val="D995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своїх силах та можливостях, вміти висловлювати власну думку та вирішувати складні життєві ситуації.</a:t>
            </a:r>
            <a:endParaRPr/>
          </a:p>
          <a:p>
            <a:pPr indent="-292925" lvl="0" marL="514350" marR="0" rtl="0" algn="l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500" u="none" cap="none" strike="noStrike">
              <a:solidFill>
                <a:srgbClr val="D995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5600" lvl="0" marL="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5420" lvl="0" marL="34290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447367" y="5317245"/>
            <a:ext cx="78805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Учень – це не посудина, яку потрібно заповнити, учень – факел, який треба запалити.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75174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/>
          <p:nvPr/>
        </p:nvSpPr>
        <p:spPr>
          <a:xfrm>
            <a:off x="855406" y="307539"/>
            <a:ext cx="736436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Тема, </a:t>
            </a:r>
            <a:b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над якою працюю: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1130710" y="1924268"/>
            <a:ext cx="739385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«Розвиток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критичного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мислення </a:t>
            </a:r>
            <a:r>
              <a:rPr b="1" lang="ru-RU" sz="5400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на уроках української мови та літератури</a:t>
            </a:r>
            <a:r>
              <a:rPr b="1" i="0" lang="ru-RU" sz="5400" u="none" cap="none" strike="noStrike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расивый фон для текста природа - 46 фото"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05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/>
          <p:nvPr/>
        </p:nvSpPr>
        <p:spPr>
          <a:xfrm>
            <a:off x="707923" y="1221658"/>
            <a:ext cx="7010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None/>
            </a:pPr>
            <a:r>
              <a:rPr b="1" i="1" lang="ru-RU" sz="32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«Критичне мислення - модель для навчання й виховання громадян суспільства майбутнього»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None/>
            </a:pPr>
            <a:r>
              <a:rPr b="1" i="1" lang="ru-RU" sz="32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Н. Вукіна.</a:t>
            </a:r>
            <a:endParaRPr/>
          </a:p>
        </p:txBody>
      </p:sp>
      <p:pic>
        <p:nvPicPr>
          <p:cNvPr descr="Блог учителя української мови та літератури Оксани Савченко : Розвиваймо  критичне мислення!" id="130" name="Google Shape;1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036" y="3215598"/>
            <a:ext cx="3564524" cy="35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качать фон “Спорт” для презентаций PowerPoint, бесплатно"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75174" cy="67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254615" y="502419"/>
            <a:ext cx="8229600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0" i="0" lang="ru-RU" sz="36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Перед людиною є три шляхи до пізнання: </a:t>
            </a:r>
            <a:endParaRPr/>
          </a:p>
          <a:p>
            <a:pPr indent="0" lvl="0" marL="4572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шлях мислення — найбільш благородний, </a:t>
            </a:r>
            <a:endParaRPr/>
          </a:p>
          <a:p>
            <a:pPr indent="0" lvl="0" marL="4572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шлях наслідування — найбільш легкий</a:t>
            </a:r>
            <a:endParaRPr/>
          </a:p>
          <a:p>
            <a:pPr indent="0" lvl="0" marL="4572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і шлях особистого досвіду — найбільш важкий» </a:t>
            </a:r>
            <a:endParaRPr/>
          </a:p>
          <a:p>
            <a:pPr indent="0" lvl="0" marL="4572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					    Конфуцій</a:t>
            </a:r>
            <a:endParaRPr b="0" i="0" sz="36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онфуций — Википедия" id="137" name="Google Shape;13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6171" y="4022725"/>
            <a:ext cx="2186293" cy="237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047495" y="-1238508"/>
            <a:ext cx="6945430" cy="92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/>
          <p:nvPr/>
        </p:nvSpPr>
        <p:spPr>
          <a:xfrm>
            <a:off x="742336" y="872217"/>
            <a:ext cx="764458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Критичне мислення </a:t>
            </a:r>
            <a:r>
              <a:rPr b="0" i="0" lang="ru-RU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— це складний ментальний процес, який починається із залучення інформації і закінчується прийняттям рішення.</a:t>
            </a:r>
            <a:endParaRPr b="0" i="0" sz="4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Критичне мислення для освітян» — Навчально-науковий інститут фізичної  культури і здоров&amp;#39;я ДДПУ" id="144" name="Google Shape;1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5510" y="4042316"/>
            <a:ext cx="2803935" cy="234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2022-01-01T14:35:59Z</dcterms:created>
  <dc:creator>Asus</dc:creator>
</cp:coreProperties>
</file>