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4" r:id="rId20"/>
    <p:sldId id="312" r:id="rId21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Binka" initials="B" lastIdx="1" clrIdx="0"/>
  <p:cmAuthor id="2" name=" " initials="" lastIdx="1" clrIdx="1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931012"/>
    <a:srgbClr val="47627D"/>
    <a:srgbClr val="CCD5DE"/>
    <a:srgbClr val="04189E"/>
    <a:srgbClr val="ED1670"/>
    <a:srgbClr val="EA7A7F"/>
    <a:srgbClr val="312E25"/>
    <a:srgbClr val="268601"/>
    <a:srgbClr val="1D1606"/>
    <a:srgbClr val="FF91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8805" autoAdjust="0"/>
    <p:restoredTop sz="82319" autoAdjust="0"/>
  </p:normalViewPr>
  <p:slideViewPr>
    <p:cSldViewPr snapToGrid="0">
      <p:cViewPr varScale="1">
        <p:scale>
          <a:sx n="57" d="100"/>
          <a:sy n="57" d="100"/>
        </p:scale>
        <p:origin x="1020" y="84"/>
      </p:cViewPr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802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commentAuthors" Target="commentAuthor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00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EB7A15D-6C21-467B-9A7A-AC6378D0A4E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701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702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03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04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7452D35-B93C-4038-A80D-CA49185FD225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uk-UA"/>
          </a:p>
        </p:txBody>
      </p:sp>
      <p:sp>
        <p:nvSpPr>
          <p:cNvPr id="104858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452D35-B93C-4038-A80D-CA49185FD22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uk-UA"/>
          </a:p>
        </p:txBody>
      </p:sp>
      <p:sp>
        <p:nvSpPr>
          <p:cNvPr id="104859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452D35-B93C-4038-A80D-CA49185FD22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uk-UA"/>
          </a:p>
        </p:txBody>
      </p:sp>
      <p:sp>
        <p:nvSpPr>
          <p:cNvPr id="104859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452D35-B93C-4038-A80D-CA49185FD22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uk-UA"/>
          </a:p>
        </p:txBody>
      </p:sp>
      <p:sp>
        <p:nvSpPr>
          <p:cNvPr id="104860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452D35-B93C-4038-A80D-CA49185FD22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uk-UA"/>
          </a:p>
        </p:txBody>
      </p:sp>
      <p:sp>
        <p:nvSpPr>
          <p:cNvPr id="104860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452D35-B93C-4038-A80D-CA49185FD22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uk-UA"/>
          </a:p>
        </p:txBody>
      </p:sp>
      <p:sp>
        <p:nvSpPr>
          <p:cNvPr id="104861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452D35-B93C-4038-A80D-CA49185FD22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Образ слайда 1"/>
          <p:cNvSpPr>
            <a:spLocks noChangeAspect="1" noRot="1" noGrp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3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anchor="t" anchorCtr="0" compatLnSpc="1" numCol="1" wrap="square">
            <a:prstTxWarp prst="textNoShape"/>
          </a:bodyPr>
          <a:p>
            <a:endParaRPr altLang="uk-UA" dirty="0" lang="uk-UA" smtClean="0"/>
          </a:p>
        </p:txBody>
      </p:sp>
      <p:sp>
        <p:nvSpPr>
          <p:cNvPr id="104863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815EC-D1C6-4FC2-AE5E-D248BEA50DC9}" type="slidenum">
              <a:rPr altLang="uk-UA" lang="uk-UA" smtClean="0"/>
              <a:t>10</a:t>
            </a:fld>
            <a:endParaRPr altLang="uk-UA"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uk-UA"/>
          </a:p>
        </p:txBody>
      </p:sp>
      <p:sp>
        <p:nvSpPr>
          <p:cNvPr id="104864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452D35-B93C-4038-A80D-CA49185FD225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7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7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65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6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20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75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7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80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1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8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86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7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8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9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9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9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5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5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94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95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9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9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4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65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66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 t="-13000" b="-13000"/>
          </a:stretch>
        </a:blip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85B1-0E67-403E-A36B-442794947F4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7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pn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6" Type="http://schemas.openxmlformats.org/officeDocument/2006/relationships/image" Target="../media/image8.png"/><Relationship Id="rId17" Type="http://schemas.openxmlformats.org/officeDocument/2006/relationships/image" Target="../media/image23.jpeg"/><Relationship Id="rId18" Type="http://schemas.openxmlformats.org/officeDocument/2006/relationships/image" Target="../media/image9.jpeg"/><Relationship Id="rId19" Type="http://schemas.openxmlformats.org/officeDocument/2006/relationships/slideLayout" Target="../slideLayouts/slideLayout2.xml"/><Relationship Id="rId20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Прямоугольник 1"/>
          <p:cNvSpPr/>
          <p:nvPr/>
        </p:nvSpPr>
        <p:spPr>
          <a:xfrm>
            <a:off x="270933" y="1390420"/>
            <a:ext cx="6637866" cy="4358640"/>
          </a:xfrm>
          <a:prstGeom prst="rect"/>
        </p:spPr>
        <p:txBody>
          <a:bodyPr wrap="square">
            <a:spAutoFit/>
          </a:bodyPr>
          <a:p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Втеча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Остапа й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Соломії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кріпацької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неволі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протест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 –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повістю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«Дорогою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dirty="0" sz="3600"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М.Коцюбинського</a:t>
            </a:r>
            <a:r>
              <a:rPr dirty="0" sz="36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 sz="3600"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5" name="Прямоугольник 2"/>
          <p:cNvSpPr/>
          <p:nvPr/>
        </p:nvSpPr>
        <p:spPr>
          <a:xfrm>
            <a:off x="790584" y="179248"/>
            <a:ext cx="1529079" cy="688340"/>
          </a:xfrm>
          <a:prstGeom prst="rect"/>
        </p:spPr>
        <p:txBody>
          <a:bodyPr wrap="none">
            <a:spAutoFit/>
          </a:bodyPr>
          <a:p>
            <a:r>
              <a:rPr b="1" dirty="0" sz="4000" lang="uk-UA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</a:t>
            </a:r>
            <a:endParaRPr dirty="0" sz="4000" lang="uk-UA"/>
          </a:p>
        </p:txBody>
      </p:sp>
      <p:pic>
        <p:nvPicPr>
          <p:cNvPr id="2097152" name="Рисунок 6" descr="Результат пошуку зображень за запитом соломія дорогою ціною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908799" y="887134"/>
            <a:ext cx="5058611" cy="4663434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Прямоугольник 1"/>
          <p:cNvSpPr/>
          <p:nvPr/>
        </p:nvSpPr>
        <p:spPr>
          <a:xfrm>
            <a:off x="6096000" y="721360"/>
            <a:ext cx="6096000" cy="6136640"/>
          </a:xfrm>
          <a:prstGeom prst="rect"/>
        </p:spPr>
        <p:txBody>
          <a:bodyPr>
            <a:spAutoFit/>
          </a:bodyPr>
          <a:p>
            <a:pPr algn="just" lvl="0">
              <a:spcAft>
                <a:spcPts val="0"/>
              </a:spcAft>
            </a:pPr>
            <a:r>
              <a:rPr b="1" dirty="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b="1" dirty="0" sz="2400"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Діялось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в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тридцятих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роках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поспільство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поборене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класовій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ярмом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панщизняної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неволі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шиї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тягло свою долю з глухим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ремством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 не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віл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ярмі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господарський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віл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паша й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спочинок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щасливим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ярмо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накладене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шию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дикому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турові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загнаному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знесиленому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овіяному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степовим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вітром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втраченим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іще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смаком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широких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просторів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йшов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ярмі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скорившись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гніву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наливались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кров’ю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хвицав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ногами і наставляв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 sz="2400" lang="uk-UA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5" name="Прямоугольник 2"/>
          <p:cNvSpPr/>
          <p:nvPr/>
        </p:nvSpPr>
        <p:spPr>
          <a:xfrm>
            <a:off x="824481" y="37030"/>
            <a:ext cx="7777480" cy="688340"/>
          </a:xfrm>
          <a:prstGeom prst="rect"/>
        </p:spPr>
        <p:txBody>
          <a:bodyPr wrap="non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b="1" dirty="0" sz="4000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 з цитатним матеріалом. </a:t>
            </a:r>
            <a:endParaRPr dirty="0" sz="4000" lang="uk-UA">
              <a:solidFill>
                <a:srgbClr val="93101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8" name="Рисунок 3" descr="Результат пошуку зображень за запитом віл тварина зображення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26648" y="3689684"/>
            <a:ext cx="4619120" cy="3168316"/>
          </a:xfrm>
          <a:prstGeom prst="rect"/>
          <a:noFill/>
          <a:ln>
            <a:noFill/>
          </a:ln>
        </p:spPr>
      </p:pic>
      <p:pic>
        <p:nvPicPr>
          <p:cNvPr id="2097179" name="Picture 2" descr="Результат пошуку зображень за запитом тур тварин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26648" y="954012"/>
            <a:ext cx="4619120" cy="2735672"/>
          </a:xfrm>
          <a:prstGeom prst="rect"/>
          <a:noFill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Прямоугольник 1"/>
          <p:cNvSpPr/>
          <p:nvPr/>
        </p:nvSpPr>
        <p:spPr>
          <a:xfrm>
            <a:off x="6047874" y="1016078"/>
            <a:ext cx="5775158" cy="5184048"/>
          </a:xfrm>
          <a:prstGeom prst="rect"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dirty="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Вільний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дух народу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тлів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попелом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неволі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Свіжі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традиції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волі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свіжі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часом трудно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відрізнити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вчора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підтримували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жевріючу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попелом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іскру</a:t>
            </a:r>
            <a:r>
              <a:rPr dirty="0" sz="32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dirty="0" sz="3200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dirty="0" sz="3200" lang="uk-UA">
              <a:solidFill>
                <a:srgbClr val="931012"/>
              </a:solidFill>
            </a:endParaRPr>
          </a:p>
        </p:txBody>
      </p:sp>
      <p:pic>
        <p:nvPicPr>
          <p:cNvPr id="2097180" name="Picture 2" descr="Результат пошуку зображень за запитом тліючий попіл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0842" y="1016078"/>
            <a:ext cx="5390146" cy="5184048"/>
          </a:xfrm>
          <a:prstGeom prst="rect"/>
          <a:noFill/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Прямоугольник 1"/>
          <p:cNvSpPr/>
          <p:nvPr/>
        </p:nvSpPr>
        <p:spPr>
          <a:xfrm>
            <a:off x="5518485" y="681205"/>
            <a:ext cx="6096000" cy="5882640"/>
          </a:xfrm>
          <a:prstGeom prst="rect"/>
        </p:spPr>
        <p:txBody>
          <a:bodyPr>
            <a:spAutoFit/>
          </a:bodyPr>
          <a:p>
            <a:pPr algn="just" marL="228600">
              <a:lnSpc>
                <a:spcPct val="150000"/>
              </a:lnSpc>
              <a:spcAft>
                <a:spcPts val="0"/>
              </a:spcAft>
            </a:pPr>
            <a:r>
              <a:rPr dirty="0" sz="32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 б вони не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панським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товаром, то не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 пан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розлучити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Соломією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силою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оддати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їі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dirty="0" sz="32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dirty="0" sz="32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хурмана</a:t>
            </a:r>
            <a:r>
              <a:rPr dirty="0" sz="32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just" marL="228600">
              <a:lnSpc>
                <a:spcPct val="150000"/>
              </a:lnSpc>
              <a:spcAft>
                <a:spcPts val="0"/>
              </a:spcAft>
            </a:pPr>
            <a:r>
              <a:rPr dirty="0" sz="3200" lang="ru-RU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Прокоментуйте</a:t>
            </a:r>
            <a:r>
              <a:rPr dirty="0" sz="3200" lang="ru-RU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dirty="0" sz="3200" lang="ru-RU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Соломії</a:t>
            </a:r>
            <a:r>
              <a:rPr dirty="0" sz="3200" lang="ru-RU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3200" lang="ru-RU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dirty="0" sz="3200" lang="ru-RU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Остапом у </a:t>
            </a:r>
            <a:r>
              <a:rPr dirty="0" sz="3200" lang="ru-RU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Бесарабію</a:t>
            </a:r>
            <a:r>
              <a:rPr dirty="0" sz="3200" lang="ru-RU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 sz="3200" lang="uk-UA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1" name="Picture 10" descr="Два сердечк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21494" y="721895"/>
            <a:ext cx="4836570" cy="51816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Прямоугольник 1"/>
          <p:cNvSpPr/>
          <p:nvPr/>
        </p:nvSpPr>
        <p:spPr>
          <a:xfrm>
            <a:off x="5727033" y="379816"/>
            <a:ext cx="5839324" cy="5171440"/>
          </a:xfrm>
          <a:prstGeom prst="rect"/>
        </p:spPr>
        <p:txBody>
          <a:bodyPr wrap="square">
            <a:spAutoFit/>
          </a:bodyPr>
          <a:p>
            <a:pPr algn="just" lvl="0">
              <a:lnSpc>
                <a:spcPct val="150000"/>
              </a:lnSpc>
            </a:pPr>
            <a:r>
              <a:rPr dirty="0" sz="28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«Пісня волі  чаруючим акордом лунала в серцях молоді, поривала її туди, де ще не чуть кайданів, скованих на людей людьми. На широкі бессарабські степи, вільні, без пана й панщини, рвалась гаряча уява й тягла за собою сотки й тисячі…»</a:t>
            </a:r>
            <a:endParaRPr dirty="0" sz="2800" lang="uk-UA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97182" name="Рисунок 2" descr="Результат пошуку зображень за запитом Човен зображення"/>
          <p:cNvPicPr>
            <a:picLocks/>
          </p:cNvPicPr>
          <p:nvPr/>
        </p:nvPicPr>
        <p:blipFill>
          <a:blip xmlns:r="http://schemas.openxmlformats.org/officeDocument/2006/relationships" r:embed="rId1" cstate="hqprint"/>
          <a:srcRect/>
          <a:stretch>
            <a:fillRect/>
          </a:stretch>
        </p:blipFill>
        <p:spPr bwMode="auto">
          <a:xfrm>
            <a:off x="150145" y="379816"/>
            <a:ext cx="5191876" cy="5555763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Прямоугольник 1"/>
          <p:cNvSpPr/>
          <p:nvPr/>
        </p:nvSpPr>
        <p:spPr>
          <a:xfrm>
            <a:off x="7459579" y="1433173"/>
            <a:ext cx="4219074" cy="4434840"/>
          </a:xfrm>
          <a:prstGeom prst="rect"/>
        </p:spPr>
        <p:txBody>
          <a:bodyPr wrap="square">
            <a:spAutoFit/>
          </a:bodyPr>
          <a:p>
            <a:r>
              <a:rPr dirty="0" sz="32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3200" lang="uk-UA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«Соломія все йшла. Вона зібрала свою енергію, всю силу волі, всю міць тіла, і йшла уперто і завзято з вірою, що її широкі і високі груди  зламають усі перешкоди.»</a:t>
            </a:r>
            <a:endParaRPr dirty="0" sz="3200" lang="uk-UA"/>
          </a:p>
        </p:txBody>
      </p:sp>
      <p:pic>
        <p:nvPicPr>
          <p:cNvPr id="2097183" name="Рисунок 2" descr="Результат пошуку зображень за запитом пожежа у плавнях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30442" y="657726"/>
            <a:ext cx="5293895" cy="56147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Рисунок 2" descr="Результат пошуку зображень за запитом соломія дорогою ціною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8451" y="164307"/>
            <a:ext cx="4297928" cy="3252661"/>
          </a:xfrm>
          <a:prstGeom prst="rect"/>
          <a:noFill/>
          <a:ln>
            <a:noFill/>
          </a:ln>
        </p:spPr>
      </p:pic>
      <p:pic>
        <p:nvPicPr>
          <p:cNvPr id="2097185" name="Рисунок 3" descr="Результат пошуку зображень за запитом Дунай зображення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18451" y="3613196"/>
            <a:ext cx="4297928" cy="2919663"/>
          </a:xfrm>
          <a:prstGeom prst="rect"/>
          <a:noFill/>
          <a:ln>
            <a:noFill/>
          </a:ln>
        </p:spPr>
      </p:pic>
      <p:sp>
        <p:nvSpPr>
          <p:cNvPr id="1048640" name="Прямоугольник 4"/>
          <p:cNvSpPr/>
          <p:nvPr/>
        </p:nvSpPr>
        <p:spPr>
          <a:xfrm>
            <a:off x="6400798" y="1118443"/>
            <a:ext cx="5550569" cy="4892040"/>
          </a:xfrm>
          <a:prstGeom prst="rect"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dirty="0" sz="3600" lang="uk-UA" smtClean="0">
                <a:latin typeface="Times New Roman" panose="02020603050405020304" pitchFamily="18" charset="0"/>
              </a:rPr>
              <a:t>«Дорого заплатив я за волю, гірку ціну дав… Половина мене  лежить на дні  Дунаю, а друга чекає й не дочекається, коли злучиться з нею…»</a:t>
            </a:r>
            <a:endParaRPr dirty="0" sz="3600" lang="uk-UA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4" descr="nature angels | 2306-angelic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-149537"/>
            <a:ext cx="11935326" cy="6858000"/>
          </a:xfrm>
          <a:prstGeom prst="ellipse"/>
          <a:ln>
            <a:noFill/>
          </a:ln>
          <a:effectLst>
            <a:softEdge rad="317500"/>
          </a:effectLst>
        </p:spPr>
      </p:pic>
      <p:sp>
        <p:nvSpPr>
          <p:cNvPr id="1048641" name="Прямоугольник 5"/>
          <p:cNvSpPr/>
          <p:nvPr/>
        </p:nvSpPr>
        <p:spPr>
          <a:xfrm>
            <a:off x="256674" y="365760"/>
            <a:ext cx="7796463" cy="6492240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b="1" dirty="0" i="1"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b="1" dirty="0" sz="2400" i="1"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b="1" dirty="0" sz="2400" i="1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b="1" dirty="0" sz="2400" i="1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b="1" dirty="0" sz="2400" i="1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b="1" dirty="0" sz="2400" i="1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b="1" dirty="0" sz="2400" i="1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b="1" dirty="0" sz="2400" i="1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b="1" dirty="0" sz="2400" i="1"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але </a:t>
            </a:r>
            <a:r>
              <a:rPr b="1" dirty="0" sz="2400" i="1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воля </a:t>
            </a:r>
            <a:r>
              <a:rPr b="1" dirty="0" sz="2400" i="1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дорожча</a:t>
            </a:r>
            <a:r>
              <a:rPr b="1" dirty="0" sz="2400" i="1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b="1" dirty="0" sz="2400" i="1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b="1" dirty="0" sz="2400" i="1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слова — не просто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народної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мудрості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істина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вистраждана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dirty="0" sz="2400" i="1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сятками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поколінь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      С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учасні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люди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іноді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</a:t>
            </a:r>
            <a:r>
              <a:rPr dirty="0" sz="24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уть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зрозуміти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кінця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таких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простих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речей, як воля, 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Маючи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здоровий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глузд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зрозуміти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одна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продати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іншу</a:t>
            </a:r>
            <a:r>
              <a:rPr dirty="0" sz="2400"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заборонити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одружуватися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силоміць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одружити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позбавити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. І все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абсолютно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безкарно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того —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законно. І страшно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навіть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подумати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люди так жили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століть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Більшість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них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примирилис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своїм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ганебним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становищем, але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вище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за все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цінували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людську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гідність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. А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маєш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волі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dirty="0" sz="2400" lang="uk-UA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Прямоугольник 1"/>
          <p:cNvSpPr/>
          <p:nvPr/>
        </p:nvSpPr>
        <p:spPr>
          <a:xfrm>
            <a:off x="5332997" y="418442"/>
            <a:ext cx="6096000" cy="2249142"/>
          </a:xfrm>
          <a:prstGeom prst="rect"/>
        </p:spPr>
        <p:txBody>
          <a:bodyPr>
            <a:spAutoFit/>
          </a:bodyPr>
          <a:p>
            <a:pPr algn="just" indent="-342900" lvl="0" marL="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пролозі та розділі  І  автор кілька разів дорікає народові за його пасивність і покору. Прочитайте цитати на підтвердження цієї 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думки</a:t>
            </a:r>
            <a:endParaRPr dirty="0" sz="2400" lang="uk-UA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6" name="Прямоугольник 2"/>
          <p:cNvSpPr/>
          <p:nvPr/>
        </p:nvSpPr>
        <p:spPr>
          <a:xfrm>
            <a:off x="5332997" y="3359160"/>
            <a:ext cx="6096000" cy="2758440"/>
          </a:xfrm>
          <a:prstGeom prst="rect"/>
        </p:spPr>
        <p:txBody>
          <a:bodyPr>
            <a:spAutoFit/>
          </a:bodyPr>
          <a:p>
            <a:pPr algn="just" indent="-342900" lvl="0" marL="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dirty="0" sz="2400" lang="uk-UA" smtClean="0">
                <a:solidFill>
                  <a:srgbClr val="931012"/>
                </a:solidFill>
              </a:rPr>
              <a:t>«</a:t>
            </a:r>
            <a:r>
              <a:rPr dirty="0" sz="2400" lang="ru-RU">
                <a:solidFill>
                  <a:srgbClr val="931012"/>
                </a:solidFill>
              </a:rPr>
              <a:t>Не так </a:t>
            </a:r>
            <a:r>
              <a:rPr dirty="0" sz="2400" lang="ru-RU" err="1">
                <a:solidFill>
                  <a:srgbClr val="931012"/>
                </a:solidFill>
              </a:rPr>
              <a:t>мені</a:t>
            </a:r>
            <a:r>
              <a:rPr dirty="0" sz="2400" lang="ru-RU">
                <a:solidFill>
                  <a:srgbClr val="931012"/>
                </a:solidFill>
              </a:rPr>
              <a:t> страшно ляха, як </a:t>
            </a:r>
            <a:r>
              <a:rPr dirty="0" sz="2400" lang="ru-RU" err="1">
                <a:solidFill>
                  <a:srgbClr val="931012"/>
                </a:solidFill>
              </a:rPr>
              <a:t>злість</a:t>
            </a:r>
            <a:r>
              <a:rPr dirty="0" sz="2400" lang="ru-RU">
                <a:solidFill>
                  <a:srgbClr val="931012"/>
                </a:solidFill>
              </a:rPr>
              <a:t> </a:t>
            </a:r>
            <a:r>
              <a:rPr dirty="0" sz="2400" lang="ru-RU" err="1">
                <a:solidFill>
                  <a:srgbClr val="931012"/>
                </a:solidFill>
              </a:rPr>
              <a:t>бере</a:t>
            </a:r>
            <a:r>
              <a:rPr dirty="0" sz="2400" lang="ru-RU">
                <a:solidFill>
                  <a:srgbClr val="931012"/>
                </a:solidFill>
              </a:rPr>
              <a:t> на наших людей: </a:t>
            </a:r>
            <a:r>
              <a:rPr dirty="0" sz="2400" lang="ru-RU" err="1">
                <a:solidFill>
                  <a:srgbClr val="931012"/>
                </a:solidFill>
              </a:rPr>
              <a:t>застромив</a:t>
            </a:r>
            <a:r>
              <a:rPr dirty="0" sz="2400" lang="ru-RU">
                <a:solidFill>
                  <a:srgbClr val="931012"/>
                </a:solidFill>
              </a:rPr>
              <a:t> </a:t>
            </a:r>
            <a:r>
              <a:rPr dirty="0" sz="2400" lang="ru-RU" err="1">
                <a:solidFill>
                  <a:srgbClr val="931012"/>
                </a:solidFill>
              </a:rPr>
              <a:t>віл</a:t>
            </a:r>
            <a:r>
              <a:rPr dirty="0" sz="2400" lang="ru-RU">
                <a:solidFill>
                  <a:srgbClr val="931012"/>
                </a:solidFill>
              </a:rPr>
              <a:t> </a:t>
            </a:r>
            <a:r>
              <a:rPr dirty="0" sz="2400" lang="ru-RU" err="1">
                <a:solidFill>
                  <a:srgbClr val="931012"/>
                </a:solidFill>
              </a:rPr>
              <a:t>шию</a:t>
            </a:r>
            <a:r>
              <a:rPr dirty="0" sz="2400" lang="ru-RU">
                <a:solidFill>
                  <a:srgbClr val="931012"/>
                </a:solidFill>
              </a:rPr>
              <a:t> в ярмо та й </a:t>
            </a:r>
            <a:r>
              <a:rPr dirty="0" sz="2400" lang="ru-RU" err="1">
                <a:solidFill>
                  <a:srgbClr val="931012"/>
                </a:solidFill>
              </a:rPr>
              <a:t>байдуже</a:t>
            </a:r>
            <a:r>
              <a:rPr dirty="0" sz="2400" lang="ru-RU">
                <a:solidFill>
                  <a:srgbClr val="931012"/>
                </a:solidFill>
              </a:rPr>
              <a:t> </a:t>
            </a:r>
            <a:r>
              <a:rPr dirty="0" sz="2400" lang="ru-RU" err="1">
                <a:solidFill>
                  <a:srgbClr val="931012"/>
                </a:solidFill>
              </a:rPr>
              <a:t>йому</a:t>
            </a:r>
            <a:r>
              <a:rPr dirty="0" sz="2400" lang="ru-RU">
                <a:solidFill>
                  <a:srgbClr val="931012"/>
                </a:solidFill>
              </a:rPr>
              <a:t>, </a:t>
            </a:r>
            <a:r>
              <a:rPr dirty="0" sz="2400" lang="ru-RU" err="1">
                <a:solidFill>
                  <a:srgbClr val="931012"/>
                </a:solidFill>
              </a:rPr>
              <a:t>тягне</a:t>
            </a:r>
            <a:r>
              <a:rPr dirty="0" sz="2400" lang="ru-RU">
                <a:solidFill>
                  <a:srgbClr val="931012"/>
                </a:solidFill>
              </a:rPr>
              <a:t>, </a:t>
            </a:r>
            <a:r>
              <a:rPr dirty="0" sz="2400" lang="ru-RU" err="1">
                <a:solidFill>
                  <a:srgbClr val="931012"/>
                </a:solidFill>
              </a:rPr>
              <a:t>хоч</a:t>
            </a:r>
            <a:r>
              <a:rPr dirty="0" sz="2400" lang="ru-RU">
                <a:solidFill>
                  <a:srgbClr val="931012"/>
                </a:solidFill>
              </a:rPr>
              <a:t> </a:t>
            </a:r>
            <a:r>
              <a:rPr dirty="0" sz="2400" lang="ru-RU" err="1">
                <a:solidFill>
                  <a:srgbClr val="931012"/>
                </a:solidFill>
              </a:rPr>
              <a:t>ти</a:t>
            </a:r>
            <a:r>
              <a:rPr dirty="0" sz="2400" lang="ru-RU">
                <a:solidFill>
                  <a:srgbClr val="931012"/>
                </a:solidFill>
              </a:rPr>
              <a:t> </a:t>
            </a:r>
            <a:r>
              <a:rPr dirty="0" sz="2400" lang="ru-RU" err="1">
                <a:solidFill>
                  <a:srgbClr val="931012"/>
                </a:solidFill>
              </a:rPr>
              <a:t>що</a:t>
            </a:r>
            <a:r>
              <a:rPr dirty="0" sz="2400" lang="ru-RU">
                <a:solidFill>
                  <a:srgbClr val="931012"/>
                </a:solidFill>
              </a:rPr>
              <a:t>… </a:t>
            </a:r>
            <a:r>
              <a:rPr dirty="0" sz="2400" lang="ru-RU" err="1">
                <a:solidFill>
                  <a:srgbClr val="931012"/>
                </a:solidFill>
              </a:rPr>
              <a:t>Ех</a:t>
            </a:r>
            <a:r>
              <a:rPr dirty="0" sz="2400" lang="ru-RU">
                <a:solidFill>
                  <a:srgbClr val="931012"/>
                </a:solidFill>
              </a:rPr>
              <a:t>, </a:t>
            </a:r>
            <a:r>
              <a:rPr dirty="0" sz="2400" lang="ru-RU" err="1">
                <a:solidFill>
                  <a:srgbClr val="931012"/>
                </a:solidFill>
              </a:rPr>
              <a:t>піду</a:t>
            </a:r>
            <a:r>
              <a:rPr dirty="0" sz="2400" lang="ru-RU">
                <a:solidFill>
                  <a:srgbClr val="931012"/>
                </a:solidFill>
              </a:rPr>
              <a:t>, де воля, де </a:t>
            </a:r>
            <a:r>
              <a:rPr dirty="0" sz="2400" lang="ru-RU" err="1">
                <a:solidFill>
                  <a:srgbClr val="931012"/>
                </a:solidFill>
              </a:rPr>
              <a:t>інші</a:t>
            </a:r>
            <a:r>
              <a:rPr dirty="0" sz="2400" lang="ru-RU">
                <a:solidFill>
                  <a:srgbClr val="931012"/>
                </a:solidFill>
              </a:rPr>
              <a:t> люди…</a:t>
            </a:r>
            <a:r>
              <a:rPr dirty="0" sz="2400" lang="uk-UA">
                <a:solidFill>
                  <a:srgbClr val="931012"/>
                </a:solidFill>
              </a:rPr>
              <a:t>»</a:t>
            </a:r>
            <a:endParaRPr dirty="0" sz="2400" lang="uk-UA">
              <a:solidFill>
                <a:srgbClr val="93101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7" name="Рисунок 3" descr="Результат пошуку зображень за запитом дорогою ціною зображення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73769" y="479602"/>
            <a:ext cx="4659228" cy="5759116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Прямоугольник 1"/>
          <p:cNvSpPr/>
          <p:nvPr/>
        </p:nvSpPr>
        <p:spPr>
          <a:xfrm>
            <a:off x="160420" y="365759"/>
            <a:ext cx="11871158" cy="6492240"/>
          </a:xfrm>
          <a:prstGeom prst="rect"/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 Чарівним називає письменник слово „воля</a:t>
            </a:r>
            <a:r>
              <a:rPr dirty="0" sz="2400" lang="uk-UA" smtClean="0">
                <a:latin typeface="MS Mincho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передавало найкращу мрію народу, розпалювало кров і в Остапа. Він бунтував, нагадував й іншим кріпакам, що „пора вже висунути шию з панського ярма</a:t>
            </a:r>
            <a:r>
              <a:rPr dirty="0" sz="2400" lang="uk-UA" smtClean="0">
                <a:latin typeface="MS Mincho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Герой утікає на вільні землі.</a:t>
            </a:r>
            <a:endParaRPr dirty="0" sz="2400" lang="uk-UA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 Незважаючи на труднощі і поневіряння, Остап зберіг любов до волі. Щоб це підкреслити, Коцюбинський в </a:t>
            </a:r>
            <a:r>
              <a:rPr dirty="0" sz="2400" lang="uk-UA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епілозі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змальовує вітер, наділяючи його рисами живої істоти. </a:t>
            </a:r>
          </a:p>
          <a:p>
            <a:pPr algn="just">
              <a:lnSpc>
                <a:spcPct val="150000"/>
              </a:lnSpc>
            </a:pPr>
            <a:r>
              <a:rPr dirty="0" sz="2400" lang="uk-UA" smtClean="0"/>
              <a:t>	</a:t>
            </a:r>
            <a:r>
              <a:rPr dirty="0" sz="2400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до волі, самовіддана боротьба за неї, мужність, відвага ― найголовніші риси героїв твору. У цих образах втілено волелюбність українського народу, який ніколи не міг змиритися ні з пануванням іноземних загарбників, ні з пануванням „своїх‟ поміщиків.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dirty="0" sz="2400" lang="uk-UA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ru"/>
              <a:t>Д</a:t>
            </a:r>
            <a:r>
              <a:rPr altLang="ru" lang="en-US"/>
              <a:t>/</a:t>
            </a:r>
            <a:r>
              <a:rPr altLang="ru" lang="ru"/>
              <a:t>з</a:t>
            </a:r>
            <a:br>
              <a:rPr altLang="ru" lang="en-US"/>
            </a:br>
            <a:r>
              <a:rPr altLang="ru" lang="ru"/>
              <a:t>Дочитати</a:t>
            </a:r>
            <a:r>
              <a:rPr altLang="ru" lang="en-US"/>
              <a:t> </a:t>
            </a:r>
            <a:r>
              <a:rPr altLang="ru" lang="ru"/>
              <a:t>повністю</a:t>
            </a:r>
            <a:r>
              <a:rPr altLang="ru" lang="en-US"/>
              <a:t> </a:t>
            </a:r>
            <a:r>
              <a:rPr altLang="ru" lang="ru"/>
              <a:t>повість</a:t>
            </a:r>
            <a:r>
              <a:rPr altLang="ru" lang="en-US"/>
              <a:t> </a:t>
            </a:r>
            <a:r>
              <a:rPr altLang="ru" lang="ru"/>
              <a:t>М</a:t>
            </a:r>
            <a:r>
              <a:rPr altLang="ru" lang="en-US"/>
              <a:t>.</a:t>
            </a:r>
            <a:r>
              <a:rPr altLang="ru" lang="en-US"/>
              <a:t> </a:t>
            </a:r>
            <a:r>
              <a:rPr altLang="ru" lang="ru"/>
              <a:t>Коцюбинського</a:t>
            </a:r>
            <a:r>
              <a:rPr altLang="ru" lang="en-US"/>
              <a:t> </a:t>
            </a:r>
            <a:br>
              <a:rPr altLang="ru" lang="en-US"/>
            </a:br>
            <a:r>
              <a:rPr altLang="ru" lang="en-US"/>
              <a:t>"</a:t>
            </a:r>
            <a:r>
              <a:rPr altLang="ru" lang="ru"/>
              <a:t>Дорогою</a:t>
            </a:r>
            <a:r>
              <a:rPr altLang="ru" lang="en-US"/>
              <a:t> </a:t>
            </a:r>
            <a:r>
              <a:rPr altLang="ru" lang="ru"/>
              <a:t>ціною</a:t>
            </a:r>
            <a:r>
              <a:rPr altLang="ru" lang="en-US"/>
              <a:t>"</a:t>
            </a:r>
            <a:r>
              <a:rPr altLang="ru" lang="en-US"/>
              <a:t> 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4"/>
          <p:cNvSpPr txBox="1"/>
          <p:nvPr/>
        </p:nvSpPr>
        <p:spPr>
          <a:xfrm>
            <a:off x="2260631" y="36465"/>
            <a:ext cx="7670737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uk-UA" smtClean="0">
                <a:solidFill>
                  <a:srgbClr val="93101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Восьмикласники</a:t>
            </a:r>
            <a:r>
              <a:rPr dirty="0" sz="4400" lang="uk-UA">
                <a:solidFill>
                  <a:srgbClr val="93101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!</a:t>
            </a:r>
            <a:endParaRPr dirty="0" sz="4400" lang="ru-RU">
              <a:solidFill>
                <a:srgbClr val="931012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1048590" name="TextBox 6"/>
          <p:cNvSpPr txBox="1"/>
          <p:nvPr/>
        </p:nvSpPr>
        <p:spPr>
          <a:xfrm>
            <a:off x="319115" y="1727868"/>
            <a:ext cx="11553768" cy="47015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i="1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уроці ви</a:t>
            </a:r>
            <a:r>
              <a:rPr b="1" dirty="0" sz="2800" i="1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 sz="2400" i="1" lang="uk-UA"/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dirty="0" sz="2800" i="1" lang="uk-UA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поглибите свої знання про </a:t>
            </a:r>
            <a:r>
              <a:rPr dirty="0" sz="2800" i="1" lang="uk-UA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творчої манери Михайла Коцюбинського;</a:t>
            </a:r>
            <a:endParaRPr dirty="0" sz="2800" i="1" lang="uk-UA">
              <a:solidFill>
                <a:srgbClr val="931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dirty="0" sz="2800" i="1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продовжите </a:t>
            </a:r>
            <a:r>
              <a:rPr dirty="0" sz="2800" i="1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над текстом твору «Дорогою ціною</a:t>
            </a:r>
            <a:r>
              <a:rPr dirty="0" sz="2400" i="1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dirty="0" sz="2400" i="1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dirty="0" sz="2400" i="1"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dirty="0" sz="2800" i="1" lang="uk-UA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dirty="0" sz="2800" i="1" lang="uk-UA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роаналізуєте ідейно-художній зміст повісті;</a:t>
            </a:r>
            <a:endParaRPr dirty="0" sz="2800" i="1" lang="uk-UA">
              <a:solidFill>
                <a:srgbClr val="931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dirty="0" sz="2800" i="1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простежите, як випробування гартують характер </a:t>
            </a:r>
            <a:r>
              <a:rPr dirty="0" sz="2800" i="1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dirty="0" sz="2800" i="1" lang="uk-UA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dirty="0" sz="2800" i="1" lang="uk-UA">
              <a:solidFill>
                <a:srgbClr val="931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dirty="0" sz="2800" i="1" lang="uk-UA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прочитаєте </a:t>
            </a:r>
            <a:r>
              <a:rPr dirty="0" sz="2800" i="1" lang="uk-UA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проаналізуєте уривки повісті «Дорогою ціною», з’ясуєте ідейну </a:t>
            </a:r>
            <a:r>
              <a:rPr dirty="0" sz="2800" i="1" lang="uk-UA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dirty="0" sz="2800" i="1" lang="uk-UA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800" i="1" lang="uk-UA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 символізм;</a:t>
            </a:r>
            <a:endParaRPr dirty="0" sz="2800" i="1" lang="uk-UA">
              <a:solidFill>
                <a:srgbClr val="931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dirty="0" sz="2800" i="1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висловите </a:t>
            </a:r>
            <a:r>
              <a:rPr dirty="0" sz="2800" i="1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своє ставлення, думки та міркування з </a:t>
            </a:r>
            <a:r>
              <a:rPr dirty="0" sz="2800" i="1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приводу проблеми </a:t>
            </a:r>
            <a:r>
              <a:rPr dirty="0" sz="2800" i="1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волі людини і можливості її досягнення в сучасних </a:t>
            </a:r>
            <a:r>
              <a:rPr dirty="0" sz="2800" i="1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умовах.</a:t>
            </a:r>
            <a:endParaRPr dirty="0" sz="2800" i="1"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1048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Прямоугольник 1"/>
          <p:cNvSpPr/>
          <p:nvPr/>
        </p:nvSpPr>
        <p:spPr>
          <a:xfrm>
            <a:off x="5110300" y="1617639"/>
            <a:ext cx="7081700" cy="5425439"/>
          </a:xfrm>
          <a:prstGeom prst="rect"/>
        </p:spPr>
        <p:txBody>
          <a:bodyPr wrap="square">
            <a:spAutoFit/>
          </a:bodyPr>
          <a:p>
            <a:pPr indent="-342900" marL="342900">
              <a:spcAft>
                <a:spcPts val="0"/>
              </a:spcAft>
              <a:buAutoNum type="arabicPeriod"/>
            </a:pP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dirty="0" sz="2400" lang="ru-RU" err="1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…</a:t>
            </a:r>
            <a:endParaRPr dirty="0" sz="2400" lang="uk-UA">
              <a:solidFill>
                <a:srgbClr val="93101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marL="457200">
              <a:spcAft>
                <a:spcPts val="0"/>
              </a:spcAft>
              <a:buAutoNum type="arabicPeriod" startAt="2"/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 sz="2400" lang="uk-UA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У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порушено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dirty="0" sz="2400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Остап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утік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 sz="2400" lang="uk-UA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dirty="0" sz="2400" lang="ru-RU" err="1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Соломія</a:t>
            </a: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помандрувала</a:t>
            </a: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Остапом , тому </a:t>
            </a:r>
            <a:r>
              <a:rPr dirty="0" sz="2400" lang="ru-RU" err="1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 sz="2400" lang="uk-UA" smtClean="0">
              <a:solidFill>
                <a:srgbClr val="93101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Перша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спроба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потрапити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кордон </a:t>
            </a:r>
            <a:r>
              <a:rPr dirty="0" sz="2400" lang="ru-RU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При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спробі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перетнути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кордон Остап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 sz="2400" lang="uk-UA">
              <a:solidFill>
                <a:srgbClr val="93101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У плавнях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трапилася</a:t>
            </a: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 sz="2400" lang="uk-UA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Соломія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знайшла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циган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dirty="0" sz="2400" lang="uk-UA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Цигани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r>
              <a:rPr dirty="0" sz="2400" lang="ru-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Остап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в’язницю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dirty="0" sz="2400" lang="ru-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dirty="0" sz="2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 sz="2400" lang="uk-UA">
              <a:solidFill>
                <a:srgbClr val="93101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Головна думка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…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dirty="0" sz="2400" lang="uk-UA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5" name="Прямоугольник 2"/>
          <p:cNvSpPr/>
          <p:nvPr/>
        </p:nvSpPr>
        <p:spPr>
          <a:xfrm>
            <a:off x="524933" y="814807"/>
            <a:ext cx="11463866" cy="624841"/>
          </a:xfrm>
          <a:prstGeom prst="rect"/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dirty="0" sz="2400"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пригадати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dirty="0" sz="240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altLang="ru" dirty="0" sz="2400" lang="en-US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 sz="2400" lang="uk-UA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6" name="Прямоугольник 3"/>
          <p:cNvSpPr/>
          <p:nvPr/>
        </p:nvSpPr>
        <p:spPr>
          <a:xfrm>
            <a:off x="3844155" y="118206"/>
            <a:ext cx="4894580" cy="751840"/>
          </a:xfrm>
          <a:prstGeom prst="rect"/>
        </p:spPr>
        <p:txBody>
          <a:bodyPr wrap="none">
            <a:spAutoFit/>
          </a:bodyPr>
          <a:p>
            <a:r>
              <a:rPr b="1" dirty="0"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ru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Клоуз-тести</a:t>
            </a:r>
            <a:r>
              <a:rPr altLang="ru" b="1" dirty="0" sz="4400" lang="en-US" err="1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b="1" dirty="0" sz="4400" lang="ru-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b="1" dirty="0" sz="4400" lang="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dirty="0" sz="4400" lang="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b="1" dirty="0" sz="4400" lang="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 sz="4400" lang="uk-UA">
              <a:solidFill>
                <a:srgbClr val="931012"/>
              </a:solidFill>
            </a:endParaRPr>
          </a:p>
        </p:txBody>
      </p:sp>
      <p:pic>
        <p:nvPicPr>
          <p:cNvPr id="2097153" name="Рисунок 4" descr="Результат пошуку зображень за запитом соломія дорогою ціною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5012" y="1617640"/>
            <a:ext cx="4507830" cy="4526486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Прямоугольник 1"/>
          <p:cNvSpPr/>
          <p:nvPr/>
        </p:nvSpPr>
        <p:spPr>
          <a:xfrm>
            <a:off x="5519668" y="2387599"/>
            <a:ext cx="6299200" cy="777136"/>
          </a:xfrm>
          <a:prstGeom prst="rect"/>
        </p:spPr>
        <p:txBody>
          <a:bodyPr wrap="square">
            <a:spAutoFit/>
          </a:bodyPr>
          <a:p>
            <a:pPr>
              <a:lnSpc>
                <a:spcPts val="1470"/>
              </a:lnSpc>
              <a:spcAft>
                <a:spcPts val="0"/>
              </a:spcAft>
            </a:pPr>
            <a:endParaRPr dirty="0" sz="1600" lang="uk-UA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dirty="0" sz="2400" lang="uk-UA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dirty="0" sz="2400" lang="uk-UA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dirty="0" sz="2400" i="1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ви розумієте під словом </a:t>
            </a:r>
            <a:r>
              <a:rPr dirty="0" sz="3200" i="1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«воля»</a:t>
            </a:r>
            <a:r>
              <a:rPr dirty="0" sz="2400" i="1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 </a:t>
            </a:r>
            <a:endParaRPr dirty="0" sz="2400" i="1" lang="uk-UA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1" name="Прямоугольник 3"/>
          <p:cNvSpPr/>
          <p:nvPr/>
        </p:nvSpPr>
        <p:spPr>
          <a:xfrm>
            <a:off x="3382830" y="458788"/>
            <a:ext cx="4551680" cy="688340"/>
          </a:xfrm>
          <a:prstGeom prst="rect"/>
        </p:spPr>
        <p:txBody>
          <a:bodyPr wrap="none">
            <a:spAutoFit/>
          </a:bodyPr>
          <a:p>
            <a:pPr>
              <a:lnSpc>
                <a:spcPts val="1470"/>
              </a:lnSpc>
              <a:spcAft>
                <a:spcPts val="0"/>
              </a:spcAft>
            </a:pPr>
            <a:r>
              <a:rPr b="1" dirty="0" sz="4000" lang="uk-UA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Асоціативний кущ</a:t>
            </a:r>
            <a:endParaRPr dirty="0" sz="4000" lang="uk-UA">
              <a:solidFill>
                <a:srgbClr val="93101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602" name="Прямоугольник 4"/>
          <p:cNvSpPr/>
          <p:nvPr/>
        </p:nvSpPr>
        <p:spPr>
          <a:xfrm>
            <a:off x="5621268" y="3330425"/>
            <a:ext cx="6096000" cy="1513839"/>
          </a:xfrm>
          <a:prstGeom prst="rect"/>
        </p:spPr>
        <p:txBody>
          <a:bodyPr>
            <a:spAutoFit/>
          </a:bodyPr>
          <a:p>
            <a:pPr>
              <a:spcAft>
                <a:spcPts val="0"/>
              </a:spcAft>
            </a:pPr>
            <a:r>
              <a:rPr dirty="0" sz="2400" i="1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(Це свобода людини, здатність розвиватися, робити те,  що не суперечить моральним цінностям людства).</a:t>
            </a:r>
          </a:p>
        </p:txBody>
      </p:sp>
      <p:pic>
        <p:nvPicPr>
          <p:cNvPr id="2097154" name="Picture 4" descr="nature angels | 2306-angelic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26720" y="1259358"/>
            <a:ext cx="4849697" cy="4762500"/>
          </a:xfrm>
          <a:prstGeom prst="ellipse"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Прямоугольник 1"/>
          <p:cNvSpPr/>
          <p:nvPr/>
        </p:nvSpPr>
        <p:spPr>
          <a:xfrm>
            <a:off x="577516" y="1250683"/>
            <a:ext cx="11357810" cy="5425440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dirty="0" sz="1200" lang="uk-UA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	</a:t>
            </a:r>
            <a:r>
              <a:rPr dirty="0" sz="2400" lang="uk-UA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Повість </a:t>
            </a:r>
            <a:r>
              <a:rPr dirty="0" sz="2400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«Дорогою ціною» М. Коцюбинського захоплює напруженим і цікавим сюжетом, героїчним характером і духовною красою його героїв. А ще — вмілим </a:t>
            </a:r>
            <a:r>
              <a:rPr dirty="0" sz="2400" lang="uk-UA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зображенням </a:t>
            </a:r>
            <a:r>
              <a:rPr dirty="0" sz="2400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 з форм боротьби кріпаків за волю та незалежність — втечі від панів.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dirty="0" sz="2400" lang="uk-UA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Художнім словом </a:t>
            </a:r>
            <a:r>
              <a:rPr dirty="0" sz="2400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письменник прославив бунтарський дух українського народу, який ніколи не хотів бути робочою худобою для панів. Українське селянство, за словами автора, готове було дорогою ціною заплатити за волю. Воно не </a:t>
            </a:r>
            <a:r>
              <a:rPr dirty="0" sz="2400" lang="uk-UA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втратило </a:t>
            </a:r>
            <a:r>
              <a:rPr dirty="0" sz="2400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живої душі, сподівалося на визволення. Мрія про волю передавалась із покоління в покоління, опоетизовувалась у народних </a:t>
            </a:r>
            <a:r>
              <a:rPr dirty="0" sz="2400" lang="uk-UA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піснях та думах, </a:t>
            </a:r>
            <a:r>
              <a:rPr dirty="0" sz="2400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закликала до втечі від панів у ті місця, «де хоч дорогою ціною можна здобути бажану волю, а ні — полягти кістками на вічний спочинок».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dirty="0" sz="2400" lang="uk-UA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Отже</a:t>
            </a:r>
            <a:r>
              <a:rPr dirty="0" sz="2400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поговоримо про волелюбний характер українців, героїв твору «Дорогою ціною».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dirty="0" sz="2400" lang="uk-UA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dirty="0" sz="2400" lang="uk-UA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рямоугольник 1"/>
          <p:cNvSpPr/>
          <p:nvPr/>
        </p:nvSpPr>
        <p:spPr>
          <a:xfrm>
            <a:off x="4154904" y="755184"/>
            <a:ext cx="7443537" cy="5666740"/>
          </a:xfrm>
          <a:prstGeom prst="rect"/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endParaRPr dirty="0" sz="1600" lang="uk-UA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То ти, Остапе?</a:t>
            </a:r>
          </a:p>
          <a:p>
            <a:pPr algn="just"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Я, Соломіє.</a:t>
            </a:r>
          </a:p>
          <a:p>
            <a:pPr algn="just"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Що ж воно буде?</a:t>
            </a:r>
          </a:p>
          <a:p>
            <a:pPr algn="just"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А що ж буде?.. Хай воно загориться без вогню й диму… Втечу… Піду за Дунай, може, ще там люди не </a:t>
            </a:r>
            <a:r>
              <a:rPr dirty="0" sz="24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пособачились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… От бачиш – сакви… Бувай здорова, Соломіє…</a:t>
            </a:r>
          </a:p>
          <a:p>
            <a:pPr algn="just"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Тікаєш… покидаєш мене…І отсе я </a:t>
            </a:r>
            <a:r>
              <a:rPr dirty="0" sz="24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лишуся</a:t>
            </a: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сама з тим осоружним чоловіком… Ні, тікай, тікай, Остапе. Коли б ти знав, що робиться у горницях: пан біга по хаті, мов скажений. «Бунтар, кричить, гайдамака! Він мені людей Баламутить!.. Покликав осавулу: «Веди мені зараз Остапа Мандрику…»</a:t>
            </a:r>
          </a:p>
          <a:p>
            <a:pPr algn="just"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4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dirty="0" sz="2400" lang="uk-UA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dirty="0" sz="2400" lang="uk-UA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611" name="Прямоугольник 2"/>
          <p:cNvSpPr/>
          <p:nvPr/>
        </p:nvSpPr>
        <p:spPr>
          <a:xfrm>
            <a:off x="208547" y="0"/>
            <a:ext cx="11389895" cy="688340"/>
          </a:xfrm>
          <a:prstGeom prst="rect"/>
        </p:spPr>
        <p:txBody>
          <a:bodyPr wrap="square">
            <a:spAutoFit/>
          </a:bodyPr>
          <a:p>
            <a:r>
              <a:rPr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b="1" dirty="0" sz="4000" i="1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рив</a:t>
            </a:r>
            <a:r>
              <a:rPr b="1" dirty="0" sz="4000" i="1" lang="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b="1" dirty="0" sz="4000" i="1" lang="ru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b="1" dirty="0" sz="4000" i="1" lang="uk-UA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твору «Дорогою ціною</a:t>
            </a:r>
            <a:r>
              <a:rPr b="1" dirty="0" sz="4000" i="1" lang="uk-UA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altLang="ru" b="1" dirty="0" sz="4000" i="1" lang="en-US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altLang="ru" b="1" dirty="0" sz="4000" i="1" lang="ru" smtClean="0">
                <a:solidFill>
                  <a:srgbClr val="9310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endParaRPr b="1" dirty="0" sz="4000" lang="uk-UA">
              <a:solidFill>
                <a:srgbClr val="931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5" name="Рисунок 3" descr="Результат пошуку зображень за запитом соломія дорогою ціною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267326"/>
            <a:ext cx="4154904" cy="4026569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Прямоугольник 1"/>
          <p:cNvSpPr/>
          <p:nvPr/>
        </p:nvSpPr>
        <p:spPr>
          <a:xfrm>
            <a:off x="144380" y="707886"/>
            <a:ext cx="11919284" cy="5844540"/>
          </a:xfrm>
          <a:prstGeom prst="rect"/>
        </p:spPr>
        <p:txBody>
          <a:bodyPr wrap="square">
            <a:spAutoFit/>
          </a:bodyPr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«З живого шкуру здеру, чисто оббілую… Я ж йому пригадаю, 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гайдамаці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Кодню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Так…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«В некрути, каже, 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оддам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…» А паня біла, біла трясця трясе її, а вона руки заломила та: «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Ромцю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, каже, тікаймо звідси, бо ті хлопи 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</a:t>
            </a:r>
            <a:r>
              <a:rPr dirty="0" sz="20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ють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нас, як мого дідуся в Умані…» Тікай, Остапе, тікай, серце… Спіймають – катуватимуть нелюди, живого не пустять…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Враг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його бери …Не так мені страшно ляха, як злість бере на наших людей: застромив віл шию в ярмо та й байдуже йому, тягне, хоч ти що… 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Ех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, піду, де воля, де інші люди… Бувай здорова, Соломіє…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Перелазь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, хоч попрощаємося.</a:t>
            </a:r>
          </a:p>
          <a:p>
            <a:pPr indent="447675">
              <a:spcAft>
                <a:spcPts val="0"/>
              </a:spcAft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Остап перекинув через тин, за яким стояла Соломія, сакви і 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</a:t>
            </a:r>
            <a:r>
              <a:rPr dirty="0" sz="20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явся на тин. На нічному  небі виткнулась ставна парубоча постать і зникла по хвилі в густих бур</a:t>
            </a:r>
            <a:r>
              <a:rPr dirty="0" sz="2000"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янах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 по той бік тину.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Ну, та й кропива ж тут, чисто попікся. Де ти, Соломіє? Поночі й не видко.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Ось я … - і перед Остапом зачорніла велика, як на доброго мужика постать. – Ходім до ставка, посидимо під вербами…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Ти ж кудою </a:t>
            </a:r>
            <a:r>
              <a:rPr dirty="0" sz="2000" lang="uk-UA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подасися</a:t>
            </a: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, Остапе?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Та мені аби на Чорний шлях, а там уже якось воно буде… там напутять уже…</a:t>
            </a:r>
          </a:p>
          <a:p>
            <a:pPr indent="-342900" lvl="0" marL="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dirty="0" sz="200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Ну, то не йди, голубе, селом, щоб не побачив хто… Я тебе духом перехоплю на човном на той бік, а там чагарником, полем – та й вийдеш на шлях. Так безпечніше буде…</a:t>
            </a:r>
          </a:p>
          <a:p>
            <a:pPr marL="676275">
              <a:spcAft>
                <a:spcPts val="0"/>
              </a:spcAft>
            </a:pPr>
            <a:r>
              <a:rPr dirty="0"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dirty="0" sz="1600" lang="uk-UA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Прямоугольник 1"/>
          <p:cNvSpPr/>
          <p:nvPr/>
        </p:nvSpPr>
        <p:spPr>
          <a:xfrm>
            <a:off x="2712099" y="365668"/>
            <a:ext cx="7320280" cy="688340"/>
          </a:xfrm>
          <a:prstGeom prst="rect"/>
        </p:spPr>
        <p:txBody>
          <a:bodyPr wrap="none">
            <a:spAutoFit/>
          </a:bodyPr>
          <a:p>
            <a:r>
              <a:rPr b="1" dirty="0" sz="4000" lang="uk-UA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над змістом твору</a:t>
            </a:r>
            <a:endParaRPr b="1" dirty="0" sz="4000"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4" name="Прямоугольник 2"/>
          <p:cNvSpPr/>
          <p:nvPr/>
        </p:nvSpPr>
        <p:spPr>
          <a:xfrm>
            <a:off x="8497925" y="2479616"/>
            <a:ext cx="3561079" cy="993141"/>
          </a:xfrm>
          <a:prstGeom prst="rect"/>
        </p:spPr>
        <p:txBody>
          <a:bodyPr wrap="none">
            <a:spAutoFit/>
          </a:bodyPr>
          <a:p>
            <a:r>
              <a:rPr b="1" dirty="0" sz="6000" lang="uk-UA" err="1" smtClean="0">
                <a:solidFill>
                  <a:srgbClr val="931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b="1" dirty="0" sz="6000"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Рисунок 3" descr="Результат пошуку зображень за запитом соломія дорогою ціною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6550" y="1303230"/>
            <a:ext cx="7259850" cy="5199169"/>
          </a:xfrm>
          <a:prstGeom prst="rect"/>
          <a:noFill/>
          <a:ln>
            <a:noFill/>
          </a:ln>
        </p:spPr>
      </p:pic>
      <p:pic>
        <p:nvPicPr>
          <p:cNvPr id="2097157" name="Picture 18" descr="ᐈ Один цифра фото, рисунки цифра 1 | скачать на Depositphotos®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8497925" y="1537163"/>
            <a:ext cx="725488" cy="595313"/>
          </a:xfrm>
          <a:prstGeom prst="rect"/>
          <a:noFill/>
          <a:ln>
            <a:noFill/>
          </a:ln>
        </p:spPr>
      </p:pic>
      <p:pic>
        <p:nvPicPr>
          <p:cNvPr id="2097158" name="Picture 20" descr="50+ Бесплатные Цифра 2 &amp; Два изображени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246887" y="1504502"/>
            <a:ext cx="744462" cy="580060"/>
          </a:xfrm>
          <a:prstGeom prst="rect"/>
          <a:noFill/>
          <a:ln>
            <a:noFill/>
          </a:ln>
        </p:spPr>
      </p:pic>
      <p:pic>
        <p:nvPicPr>
          <p:cNvPr id="2097159" name="Picture 22" descr="Картинки цифра 3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0148925" y="1537163"/>
            <a:ext cx="641350" cy="547399"/>
          </a:xfrm>
          <a:prstGeom prst="rect"/>
          <a:noFill/>
          <a:ln>
            <a:noFill/>
          </a:ln>
        </p:spPr>
      </p:pic>
      <p:sp>
        <p:nvSpPr>
          <p:cNvPr id="1048615" name="Прямоугольник 7"/>
          <p:cNvSpPr/>
          <p:nvPr/>
        </p:nvSpPr>
        <p:spPr>
          <a:xfrm>
            <a:off x="8129888" y="3998456"/>
            <a:ext cx="3722921" cy="713740"/>
          </a:xfrm>
          <a:prstGeom prst="rect"/>
        </p:spPr>
        <p:txBody>
          <a:bodyPr wrap="square">
            <a:spAutoFit/>
          </a:bodyPr>
          <a:p>
            <a:pPr algn="just" indent="-342900" lvl="0" marL="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dirty="0" sz="240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altLang="ru" dirty="0" sz="2400" lang="en-US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" dirty="0" sz="240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altLang="ru" dirty="0" sz="2400" lang="en-US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" dirty="0" sz="240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dirty="0" lang="uk-UA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altLang="ru" dirty="0" lang="en-US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"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altLang="ru" dirty="0" lang="en-US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"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altLang="ru"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altLang="ru"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altLang="ru"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altLang="ru"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altLang="ru" dirty="0" lang="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altLang="en-US" lang="zh-CN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 txBox="1"/>
          <p:nvPr/>
        </p:nvSpPr>
        <p:spPr bwMode="auto">
          <a:xfrm>
            <a:off x="4772026" y="-15875"/>
            <a:ext cx="2924175" cy="2073275"/>
          </a:xfrm>
          <a:prstGeom prst="rect"/>
          <a:noFill/>
          <a:ln>
            <a:noFill/>
          </a:ln>
        </p:spPr>
        <p:txBody>
          <a:bodyPr anchor="ctr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indent="406400"/>
            <a:endParaRPr altLang="uk-UA" dirty="0" sz="2100" kern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5" name="Заголовок 1"/>
          <p:cNvSpPr txBox="1"/>
          <p:nvPr/>
        </p:nvSpPr>
        <p:spPr bwMode="auto">
          <a:xfrm>
            <a:off x="7604126" y="-76200"/>
            <a:ext cx="3084513" cy="2170113"/>
          </a:xfrm>
          <a:prstGeom prst="rect"/>
          <a:noFill/>
          <a:ln>
            <a:noFill/>
          </a:ln>
        </p:spPr>
        <p:txBody>
          <a:bodyPr anchor="ctr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indent="406400"/>
            <a:endParaRPr altLang="uk-UA" dirty="0" sz="2100" kern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6" name="Заголовок 1"/>
          <p:cNvSpPr txBox="1"/>
          <p:nvPr/>
        </p:nvSpPr>
        <p:spPr bwMode="auto">
          <a:xfrm>
            <a:off x="1547813" y="2057401"/>
            <a:ext cx="3124200" cy="2170113"/>
          </a:xfrm>
          <a:prstGeom prst="rect"/>
          <a:noFill/>
          <a:ln>
            <a:noFill/>
          </a:ln>
        </p:spPr>
        <p:txBody>
          <a:bodyPr anchor="ctr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indent="406400"/>
            <a:r>
              <a:rPr altLang="uk-UA" b="1" dirty="0" sz="2100" kern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altLang="uk-UA" b="1" dirty="0" sz="2100" kern="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altLang="uk-UA" dirty="0" sz="2100" kern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7" name="Заголовок 1"/>
          <p:cNvSpPr txBox="1"/>
          <p:nvPr/>
        </p:nvSpPr>
        <p:spPr bwMode="auto">
          <a:xfrm>
            <a:off x="10456864" y="3986213"/>
            <a:ext cx="312737" cy="220662"/>
          </a:xfrm>
          <a:prstGeom prst="rect"/>
          <a:noFill/>
          <a:ln>
            <a:noFill/>
          </a:ln>
        </p:spPr>
        <p:txBody>
          <a:bodyPr anchor="ctr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indent="406400"/>
            <a:r>
              <a:rPr altLang="uk-UA" b="1" dirty="0" sz="2100" i="1" kern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altLang="uk-UA" dirty="0" sz="2100" kern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8" name="Заголовок 1"/>
          <p:cNvSpPr txBox="1"/>
          <p:nvPr/>
        </p:nvSpPr>
        <p:spPr bwMode="auto">
          <a:xfrm>
            <a:off x="1547813" y="4445001"/>
            <a:ext cx="3084512" cy="2301875"/>
          </a:xfrm>
          <a:prstGeom prst="rect"/>
          <a:noFill/>
          <a:ln>
            <a:noFill/>
          </a:ln>
        </p:spPr>
        <p:txBody>
          <a:bodyPr anchor="ctr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indent="406400"/>
            <a:endParaRPr altLang="uk-UA" dirty="0" sz="2100" kern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9" name="Заголовок 1"/>
          <p:cNvSpPr txBox="1"/>
          <p:nvPr/>
        </p:nvSpPr>
        <p:spPr bwMode="auto">
          <a:xfrm>
            <a:off x="7580314" y="4495801"/>
            <a:ext cx="4405581" cy="2301875"/>
          </a:xfrm>
          <a:prstGeom prst="rect"/>
          <a:noFill/>
          <a:ln>
            <a:noFill/>
          </a:ln>
        </p:spPr>
        <p:txBody>
          <a:bodyPr anchor="ctr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indent="406400"/>
            <a:r>
              <a:rPr altLang="uk-UA" b="1" dirty="0" sz="2100" i="1" kern="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altLang="uk-UA" dirty="0" sz="2100" kern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0" name="Заголовок 1"/>
          <p:cNvSpPr txBox="1"/>
          <p:nvPr/>
        </p:nvSpPr>
        <p:spPr bwMode="auto">
          <a:xfrm>
            <a:off x="4406900" y="6723064"/>
            <a:ext cx="1365250" cy="623887"/>
          </a:xfrm>
          <a:prstGeom prst="rect"/>
          <a:noFill/>
          <a:ln>
            <a:noFill/>
          </a:ln>
        </p:spPr>
        <p:txBody>
          <a:bodyPr anchor="ctr"/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indent="406400"/>
            <a:r>
              <a:rPr altLang="uk-UA" b="1" dirty="0" sz="2100" kern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altLang="uk-UA" b="1" dirty="0" sz="2100" kern="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altLang="uk-UA" dirty="0" sz="2100" kern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0" name="Рисунок 26" descr="Результат пошуку зображень за запитом соломія дорогою ціною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611561" y="2102249"/>
            <a:ext cx="4153699" cy="2255837"/>
          </a:xfrm>
          <a:prstGeom prst="rect"/>
          <a:noFill/>
          <a:ln>
            <a:noFill/>
          </a:ln>
        </p:spPr>
      </p:pic>
      <p:pic>
        <p:nvPicPr>
          <p:cNvPr id="2097161" name="Picture 34" descr="Картинки цифра 9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988309" y="3672682"/>
            <a:ext cx="768350" cy="649288"/>
          </a:xfrm>
          <a:prstGeom prst="rect"/>
          <a:noFill/>
          <a:ln>
            <a:noFill/>
          </a:ln>
        </p:spPr>
      </p:pic>
      <p:pic>
        <p:nvPicPr>
          <p:cNvPr id="2097162" name="Рисунок 30" descr="Результат пошуку зображень за запитом віл тварина зображення"/>
          <p:cNvPicPr>
            <a:picLocks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09554" y="2127252"/>
            <a:ext cx="3402007" cy="2324894"/>
          </a:xfrm>
          <a:prstGeom prst="rect"/>
          <a:noFill/>
          <a:ln>
            <a:noFill/>
          </a:ln>
        </p:spPr>
      </p:pic>
      <p:pic>
        <p:nvPicPr>
          <p:cNvPr id="2097163" name="Picture 18" descr="ᐈ Один цифра фото, рисунки цифра 1 | скачать на Depositphotos®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896598" y="3806230"/>
            <a:ext cx="725488" cy="595313"/>
          </a:xfrm>
          <a:prstGeom prst="rect"/>
          <a:noFill/>
          <a:ln>
            <a:noFill/>
          </a:ln>
        </p:spPr>
      </p:pic>
      <p:pic>
        <p:nvPicPr>
          <p:cNvPr id="2097164" name="Рисунок 33" descr="Результат пошуку зображень за запитом Човен зображення"/>
          <p:cNvPicPr>
            <a:picLocks/>
          </p:cNvPicPr>
          <p:nvPr/>
        </p:nvPicPr>
        <p:blipFill>
          <a:blip xmlns:r="http://schemas.openxmlformats.org/officeDocument/2006/relationships" r:embed="rId5" cstate="hqprint"/>
          <a:srcRect/>
          <a:stretch>
            <a:fillRect/>
          </a:stretch>
        </p:blipFill>
        <p:spPr bwMode="auto">
          <a:xfrm>
            <a:off x="7834313" y="2179641"/>
            <a:ext cx="4205287" cy="2311401"/>
          </a:xfrm>
          <a:prstGeom prst="rect"/>
          <a:noFill/>
          <a:ln>
            <a:noFill/>
          </a:ln>
        </p:spPr>
      </p:pic>
      <p:pic>
        <p:nvPicPr>
          <p:cNvPr id="2097165" name="Picture 26" descr="Картинки цифра 5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11387136" y="3689351"/>
            <a:ext cx="630237" cy="710405"/>
          </a:xfrm>
          <a:prstGeom prst="rect"/>
          <a:noFill/>
          <a:ln>
            <a:noFill/>
          </a:ln>
        </p:spPr>
      </p:pic>
      <p:pic>
        <p:nvPicPr>
          <p:cNvPr id="2097166" name="Рисунок 35" descr="Результат пошуку зображень за запитом Дунай зображення"/>
          <p:cNvPicPr>
            <a:picLocks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209553" y="4418807"/>
            <a:ext cx="3452283" cy="2392361"/>
          </a:xfrm>
          <a:prstGeom prst="rect"/>
          <a:noFill/>
          <a:ln>
            <a:noFill/>
          </a:ln>
        </p:spPr>
      </p:pic>
      <p:pic>
        <p:nvPicPr>
          <p:cNvPr id="2097167" name="Picture 32" descr="Картинки цифра 8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 bwMode="auto">
          <a:xfrm>
            <a:off x="2944824" y="6250384"/>
            <a:ext cx="688975" cy="528638"/>
          </a:xfrm>
          <a:prstGeom prst="rect"/>
          <a:noFill/>
          <a:ln>
            <a:noFill/>
          </a:ln>
        </p:spPr>
      </p:pic>
      <p:pic>
        <p:nvPicPr>
          <p:cNvPr id="2097168" name="Picture 10" descr="Два сердечк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/>
          <a:srcRect/>
          <a:stretch>
            <a:fillRect/>
          </a:stretch>
        </p:blipFill>
        <p:spPr bwMode="auto">
          <a:xfrm>
            <a:off x="7836695" y="1"/>
            <a:ext cx="4202905" cy="2179640"/>
          </a:xfrm>
          <a:prstGeom prst="rect"/>
          <a:noFill/>
          <a:ln>
            <a:noFill/>
          </a:ln>
        </p:spPr>
      </p:pic>
      <p:pic>
        <p:nvPicPr>
          <p:cNvPr id="2097169" name="Picture 24" descr="Картинки цифра 4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/>
          <a:srcRect/>
          <a:stretch>
            <a:fillRect/>
          </a:stretch>
        </p:blipFill>
        <p:spPr bwMode="auto">
          <a:xfrm>
            <a:off x="11439524" y="1582745"/>
            <a:ext cx="600075" cy="592137"/>
          </a:xfrm>
          <a:prstGeom prst="rect"/>
          <a:noFill/>
          <a:ln>
            <a:noFill/>
          </a:ln>
        </p:spPr>
      </p:pic>
      <p:pic>
        <p:nvPicPr>
          <p:cNvPr id="2097170" name="Рисунок 39" descr="Результат пошуку зображень за запитом пожежа у плавнях"/>
          <p:cNvPicPr>
            <a:picLocks/>
          </p:cNvPicPr>
          <p:nvPr/>
        </p:nvPicPr>
        <p:blipFill>
          <a:blip xmlns:r="http://schemas.openxmlformats.org/officeDocument/2006/relationships" r:embed="rId11"/>
          <a:srcRect/>
          <a:stretch>
            <a:fillRect/>
          </a:stretch>
        </p:blipFill>
        <p:spPr bwMode="auto">
          <a:xfrm>
            <a:off x="7789066" y="4389437"/>
            <a:ext cx="4250533" cy="2517776"/>
          </a:xfrm>
          <a:prstGeom prst="rect"/>
          <a:noFill/>
          <a:ln>
            <a:noFill/>
          </a:ln>
        </p:spPr>
      </p:pic>
      <p:pic>
        <p:nvPicPr>
          <p:cNvPr id="2097171" name="Picture 28" descr="Картинки цифра 6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2"/>
          <a:srcRect/>
          <a:stretch>
            <a:fillRect/>
          </a:stretch>
        </p:blipFill>
        <p:spPr bwMode="auto">
          <a:xfrm>
            <a:off x="11364912" y="6274593"/>
            <a:ext cx="674687" cy="536575"/>
          </a:xfrm>
          <a:prstGeom prst="rect"/>
          <a:noFill/>
          <a:ln>
            <a:noFill/>
          </a:ln>
        </p:spPr>
      </p:pic>
      <p:pic>
        <p:nvPicPr>
          <p:cNvPr id="2097172" name="Рисунок 41" descr="Результат пошуку зображень за запитом соломія дорогою ціною"/>
          <p:cNvPicPr>
            <a:picLocks/>
          </p:cNvPicPr>
          <p:nvPr/>
        </p:nvPicPr>
        <p:blipFill>
          <a:blip xmlns:r="http://schemas.openxmlformats.org/officeDocument/2006/relationships" r:embed="rId13"/>
          <a:srcRect/>
          <a:stretch>
            <a:fillRect/>
          </a:stretch>
        </p:blipFill>
        <p:spPr bwMode="auto">
          <a:xfrm>
            <a:off x="3707083" y="4431507"/>
            <a:ext cx="4041775" cy="2426493"/>
          </a:xfrm>
          <a:prstGeom prst="rect"/>
          <a:noFill/>
          <a:ln>
            <a:noFill/>
          </a:ln>
        </p:spPr>
      </p:pic>
      <p:pic>
        <p:nvPicPr>
          <p:cNvPr id="2097173" name="Picture 30" descr="Картинки цифра 7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4"/>
          <a:srcRect/>
          <a:stretch>
            <a:fillRect/>
          </a:stretch>
        </p:blipFill>
        <p:spPr bwMode="auto">
          <a:xfrm>
            <a:off x="7089378" y="6265068"/>
            <a:ext cx="619125" cy="546100"/>
          </a:xfrm>
          <a:prstGeom prst="rect"/>
          <a:noFill/>
          <a:ln>
            <a:noFill/>
          </a:ln>
        </p:spPr>
      </p:pic>
      <p:pic>
        <p:nvPicPr>
          <p:cNvPr id="2097174" name="Picture 2" descr="Результат пошуку зображень за запитом тур тварин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5"/>
          <a:srcRect/>
          <a:stretch>
            <a:fillRect/>
          </a:stretch>
        </p:blipFill>
        <p:spPr bwMode="auto">
          <a:xfrm>
            <a:off x="80651" y="0"/>
            <a:ext cx="3457888" cy="2138762"/>
          </a:xfrm>
          <a:prstGeom prst="rect"/>
          <a:noFill/>
        </p:spPr>
      </p:pic>
      <p:pic>
        <p:nvPicPr>
          <p:cNvPr id="2097175" name="Picture 20" descr="50+ Бесплатные Цифра 2 &amp; Два изображени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6"/>
          <a:srcRect/>
          <a:stretch>
            <a:fillRect/>
          </a:stretch>
        </p:blipFill>
        <p:spPr bwMode="auto">
          <a:xfrm>
            <a:off x="2973253" y="1543845"/>
            <a:ext cx="762000" cy="593725"/>
          </a:xfrm>
          <a:prstGeom prst="rect"/>
          <a:noFill/>
          <a:ln>
            <a:noFill/>
          </a:ln>
        </p:spPr>
      </p:pic>
      <p:pic>
        <p:nvPicPr>
          <p:cNvPr id="2097176" name="Picture 2" descr="Результат пошуку зображень за запитом тліючий попіл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7"/>
          <a:srcRect/>
          <a:stretch>
            <a:fillRect/>
          </a:stretch>
        </p:blipFill>
        <p:spPr bwMode="auto">
          <a:xfrm>
            <a:off x="3538540" y="20840"/>
            <a:ext cx="4295772" cy="2154042"/>
          </a:xfrm>
          <a:prstGeom prst="rect"/>
          <a:noFill/>
        </p:spPr>
      </p:pic>
      <p:pic>
        <p:nvPicPr>
          <p:cNvPr id="2097177" name="Picture 22" descr="Картинки цифра 3 (30 фото) • Прикольные картинки и позити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8"/>
          <a:srcRect/>
          <a:stretch>
            <a:fillRect/>
          </a:stretch>
        </p:blipFill>
        <p:spPr bwMode="auto">
          <a:xfrm>
            <a:off x="7089378" y="1544640"/>
            <a:ext cx="641350" cy="5921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22" presetSubtype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000" id="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Ph="1" nodeType="afterEffect" presetClass="entr" presetID="22" presetSubtype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000" id="11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000" id="15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000" id="19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Ph="1" nodeType="afterEffect" presetClass="entr" presetID="22" presetSubtype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000" id="23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000" id="2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000" id="31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/>
      <p:bldP spid="1048626" grpId="0"/>
      <p:bldP spid="1048627" grpId="0"/>
      <p:bldP spid="1048628" grpId="0"/>
      <p:bldP spid="1048629" grpId="0"/>
      <p:bldP spid="10486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Binka</dc:creator>
  <cp:lastModifiedBy>Пользователь Windows</cp:lastModifiedBy>
  <dcterms:created xsi:type="dcterms:W3CDTF">2017-07-14T21:35:32Z</dcterms:created>
  <dcterms:modified xsi:type="dcterms:W3CDTF">2022-03-16T18:12:14Z</dcterms:modified>
</cp:coreProperties>
</file>