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978" r:id="rId3"/>
    <p:sldId id="1296" r:id="rId4"/>
    <p:sldId id="1377" r:id="rId5"/>
    <p:sldId id="1378" r:id="rId6"/>
    <p:sldId id="1379" r:id="rId7"/>
    <p:sldId id="1380" r:id="rId8"/>
    <p:sldId id="1381" r:id="rId9"/>
    <p:sldId id="1384" r:id="rId10"/>
    <p:sldId id="1069" r:id="rId11"/>
    <p:sldId id="1070" r:id="rId12"/>
    <p:sldId id="1071" r:id="rId13"/>
    <p:sldId id="1072" r:id="rId14"/>
    <p:sldId id="1073" r:id="rId15"/>
    <p:sldId id="1074" r:id="rId16"/>
    <p:sldId id="1075" r:id="rId17"/>
    <p:sldId id="1076" r:id="rId18"/>
    <p:sldId id="1077" r:id="rId19"/>
    <p:sldId id="1078" r:id="rId20"/>
    <p:sldId id="1079" r:id="rId21"/>
    <p:sldId id="1080" r:id="rId22"/>
    <p:sldId id="1081" r:id="rId23"/>
    <p:sldId id="1082" r:id="rId24"/>
    <p:sldId id="1083" r:id="rId25"/>
    <p:sldId id="1385" r:id="rId26"/>
    <p:sldId id="304" r:id="rId27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663300"/>
    <a:srgbClr val="4130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із теми 2 –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Стиль із теми 2 –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78CCA78-9DA2-42F1-AEC8-9213A79BDB16}" type="doc">
      <dgm:prSet loTypeId="urn:microsoft.com/office/officeart/2005/8/layout/chevron2" loCatId="process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uk-UA"/>
        </a:p>
      </dgm:t>
    </dgm:pt>
    <dgm:pt modelId="{D7D30CB0-42E3-4872-8223-5BD4079EBA38}">
      <dgm:prSet phldrT="[Текст]" custT="1"/>
      <dgm:spPr/>
      <dgm:t>
        <a:bodyPr/>
        <a:lstStyle/>
        <a:p>
          <a:r>
            <a:rPr lang="uk-UA" sz="2400" i="1" noProof="0" dirty="0"/>
            <a:t>1</a:t>
          </a:r>
        </a:p>
      </dgm:t>
    </dgm:pt>
    <dgm:pt modelId="{A76330C2-FC73-4193-B5AE-EB88A94FD8DD}" type="parTrans" cxnId="{65E05336-2FB6-4424-AA75-05320ABF9A1F}">
      <dgm:prSet/>
      <dgm:spPr/>
      <dgm:t>
        <a:bodyPr/>
        <a:lstStyle/>
        <a:p>
          <a:endParaRPr lang="uk-UA" sz="2400" i="1" noProof="0" dirty="0"/>
        </a:p>
      </dgm:t>
    </dgm:pt>
    <dgm:pt modelId="{73E000F2-A519-46CF-859B-74F3E3DB4383}" type="sibTrans" cxnId="{65E05336-2FB6-4424-AA75-05320ABF9A1F}">
      <dgm:prSet/>
      <dgm:spPr/>
      <dgm:t>
        <a:bodyPr/>
        <a:lstStyle/>
        <a:p>
          <a:endParaRPr lang="uk-UA" sz="2400" i="1" noProof="0" dirty="0"/>
        </a:p>
      </dgm:t>
    </dgm:pt>
    <dgm:pt modelId="{FCE13B40-F9F2-4E71-AC18-F41072C4B3F1}">
      <dgm:prSet phldrT="[Текст]" custT="1"/>
      <dgm:spPr>
        <a:solidFill>
          <a:srgbClr val="EF7421"/>
        </a:solidFill>
      </dgm:spPr>
      <dgm:t>
        <a:bodyPr/>
        <a:lstStyle/>
        <a:p>
          <a:pPr marL="0" indent="0">
            <a:buFont typeface="Arial" panose="020B0604020202020204" pitchFamily="34" charset="0"/>
            <a:buNone/>
          </a:pPr>
          <a:r>
            <a:rPr lang="uk-UA" sz="2800" i="1" noProof="0" dirty="0">
              <a:solidFill>
                <a:schemeClr val="bg1"/>
              </a:solidFill>
            </a:rPr>
            <a:t>Підготовка графічних файлів за допомогою графічного редактора.</a:t>
          </a:r>
        </a:p>
      </dgm:t>
    </dgm:pt>
    <dgm:pt modelId="{B6D11A31-67E4-4F3C-B2A7-BE8B55F7EC96}" type="parTrans" cxnId="{55755FD8-CCFF-46B4-BFB0-7E086AD35A9D}">
      <dgm:prSet/>
      <dgm:spPr/>
      <dgm:t>
        <a:bodyPr/>
        <a:lstStyle/>
        <a:p>
          <a:endParaRPr lang="uk-UA" sz="2400" i="1" noProof="0" dirty="0"/>
        </a:p>
      </dgm:t>
    </dgm:pt>
    <dgm:pt modelId="{D12ADD5B-53AF-489E-BFAA-D87C993CA5E3}" type="sibTrans" cxnId="{55755FD8-CCFF-46B4-BFB0-7E086AD35A9D}">
      <dgm:prSet/>
      <dgm:spPr/>
      <dgm:t>
        <a:bodyPr/>
        <a:lstStyle/>
        <a:p>
          <a:endParaRPr lang="uk-UA" sz="2400" i="1" noProof="0" dirty="0"/>
        </a:p>
      </dgm:t>
    </dgm:pt>
    <dgm:pt modelId="{505724CF-73FE-4F1F-810B-DEF145202D2D}">
      <dgm:prSet phldrT="[Текст]" custT="1"/>
      <dgm:spPr>
        <a:solidFill>
          <a:srgbClr val="7030A0"/>
        </a:solidFill>
      </dgm:spPr>
      <dgm:t>
        <a:bodyPr/>
        <a:lstStyle/>
        <a:p>
          <a:r>
            <a:rPr lang="uk-UA" sz="2400" i="1" noProof="0" dirty="0"/>
            <a:t>2</a:t>
          </a:r>
        </a:p>
      </dgm:t>
    </dgm:pt>
    <dgm:pt modelId="{42C16228-611A-46E7-809F-20B362F0CBA4}" type="parTrans" cxnId="{8D3ED09F-9713-405C-8DAF-7E8FE83F3843}">
      <dgm:prSet/>
      <dgm:spPr/>
      <dgm:t>
        <a:bodyPr/>
        <a:lstStyle/>
        <a:p>
          <a:endParaRPr lang="uk-UA" sz="2400" i="1" noProof="0" dirty="0"/>
        </a:p>
      </dgm:t>
    </dgm:pt>
    <dgm:pt modelId="{01D04756-EB7C-4C4D-A0C3-CDFD35EDC784}" type="sibTrans" cxnId="{8D3ED09F-9713-405C-8DAF-7E8FE83F3843}">
      <dgm:prSet/>
      <dgm:spPr/>
      <dgm:t>
        <a:bodyPr/>
        <a:lstStyle/>
        <a:p>
          <a:endParaRPr lang="uk-UA" sz="2400" i="1" noProof="0" dirty="0"/>
        </a:p>
      </dgm:t>
    </dgm:pt>
    <dgm:pt modelId="{3AD5F8B5-933B-4C46-B0E6-1895959D0445}">
      <dgm:prSet phldrT="[Текст]" custT="1"/>
      <dgm:spPr>
        <a:solidFill>
          <a:srgbClr val="7030A0">
            <a:alpha val="90000"/>
          </a:srgbClr>
        </a:solidFill>
      </dgm:spPr>
      <dgm:t>
        <a:bodyPr/>
        <a:lstStyle/>
        <a:p>
          <a:pPr marL="0" indent="0">
            <a:buFont typeface="Arial" panose="020B0604020202020204" pitchFamily="34" charset="0"/>
            <a:buNone/>
          </a:pPr>
          <a:r>
            <a:rPr lang="uk-UA" sz="2800" i="1" noProof="0" dirty="0">
              <a:solidFill>
                <a:schemeClr val="bg1"/>
              </a:solidFill>
            </a:rPr>
            <a:t>Пошук в Інтернеті й опрацювання інформації про відображення графічних даних у комірках об'єкта </a:t>
          </a:r>
          <a:r>
            <a:rPr lang="uk-UA" sz="2800" b="1" i="1" noProof="0" dirty="0" err="1">
              <a:solidFill>
                <a:schemeClr val="bg1"/>
              </a:solidFill>
            </a:rPr>
            <a:t>StringGrid</a:t>
          </a:r>
          <a:r>
            <a:rPr lang="uk-UA" sz="2800" i="1" noProof="0" dirty="0">
              <a:solidFill>
                <a:schemeClr val="bg1"/>
              </a:solidFill>
            </a:rPr>
            <a:t>.</a:t>
          </a:r>
        </a:p>
      </dgm:t>
    </dgm:pt>
    <dgm:pt modelId="{5E906912-37EE-4A4F-AC4D-5A11172FCC4C}" type="parTrans" cxnId="{EFC9CDE1-788C-49A3-B590-5146EC4B23D1}">
      <dgm:prSet/>
      <dgm:spPr/>
      <dgm:t>
        <a:bodyPr/>
        <a:lstStyle/>
        <a:p>
          <a:endParaRPr lang="uk-UA" sz="2400" i="1" noProof="0" dirty="0"/>
        </a:p>
      </dgm:t>
    </dgm:pt>
    <dgm:pt modelId="{6C9956DC-8E1D-4B78-865B-5DCCF8603C4E}" type="sibTrans" cxnId="{EFC9CDE1-788C-49A3-B590-5146EC4B23D1}">
      <dgm:prSet/>
      <dgm:spPr/>
      <dgm:t>
        <a:bodyPr/>
        <a:lstStyle/>
        <a:p>
          <a:endParaRPr lang="uk-UA" sz="2400" i="1" noProof="0" dirty="0"/>
        </a:p>
      </dgm:t>
    </dgm:pt>
    <dgm:pt modelId="{D304DA83-E892-49A6-BA60-69FB1CA5F3EB}">
      <dgm:prSet phldrT="[Текст]" custT="1"/>
      <dgm:spPr/>
      <dgm:t>
        <a:bodyPr/>
        <a:lstStyle/>
        <a:p>
          <a:r>
            <a:rPr lang="uk-UA" sz="2400" i="1" noProof="0" dirty="0">
              <a:solidFill>
                <a:srgbClr val="002060"/>
              </a:solidFill>
            </a:rPr>
            <a:t>3</a:t>
          </a:r>
        </a:p>
      </dgm:t>
    </dgm:pt>
    <dgm:pt modelId="{7E4DAF1D-3393-4AAD-BA11-F6CEE6953294}" type="parTrans" cxnId="{A9298103-695A-4AB2-9D7A-258886565383}">
      <dgm:prSet/>
      <dgm:spPr/>
      <dgm:t>
        <a:bodyPr/>
        <a:lstStyle/>
        <a:p>
          <a:endParaRPr lang="uk-UA" sz="2400" i="1" noProof="0" dirty="0"/>
        </a:p>
      </dgm:t>
    </dgm:pt>
    <dgm:pt modelId="{671DC4B0-67A9-4863-A7EC-BC6EE631A41D}" type="sibTrans" cxnId="{A9298103-695A-4AB2-9D7A-258886565383}">
      <dgm:prSet/>
      <dgm:spPr/>
      <dgm:t>
        <a:bodyPr/>
        <a:lstStyle/>
        <a:p>
          <a:endParaRPr lang="uk-UA" sz="2400" i="1" noProof="0" dirty="0"/>
        </a:p>
      </dgm:t>
    </dgm:pt>
    <dgm:pt modelId="{088CBD8F-3349-48EC-A2BC-0B2D00A6B3D3}">
      <dgm:prSet phldrT="[Текст]" custT="1"/>
      <dgm:spPr>
        <a:solidFill>
          <a:srgbClr val="F8C200"/>
        </a:solidFill>
      </dgm:spPr>
      <dgm:t>
        <a:bodyPr/>
        <a:lstStyle/>
        <a:p>
          <a:pPr marL="0" indent="0">
            <a:buNone/>
          </a:pPr>
          <a:r>
            <a:rPr lang="uk-UA" sz="2800" i="1" noProof="0" dirty="0">
              <a:solidFill>
                <a:srgbClr val="002060"/>
              </a:solidFill>
            </a:rPr>
            <a:t>Створення проекту в середовищі програмування </a:t>
          </a:r>
          <a:r>
            <a:rPr lang="uk-UA" sz="2800" b="1" i="1" noProof="0" dirty="0" err="1">
              <a:solidFill>
                <a:srgbClr val="002060"/>
              </a:solidFill>
            </a:rPr>
            <a:t>Lazarus</a:t>
          </a:r>
          <a:r>
            <a:rPr lang="uk-UA" sz="2800" i="1" noProof="0" dirty="0">
              <a:solidFill>
                <a:srgbClr val="002060"/>
              </a:solidFill>
            </a:rPr>
            <a:t>.</a:t>
          </a:r>
        </a:p>
      </dgm:t>
    </dgm:pt>
    <dgm:pt modelId="{6DD8EC14-ADB9-42A1-B613-C52457919D57}" type="parTrans" cxnId="{F381F22D-DDBF-4286-8F1E-1B4C33B63C47}">
      <dgm:prSet/>
      <dgm:spPr/>
      <dgm:t>
        <a:bodyPr/>
        <a:lstStyle/>
        <a:p>
          <a:endParaRPr lang="uk-UA" sz="2400" i="1" noProof="0" dirty="0"/>
        </a:p>
      </dgm:t>
    </dgm:pt>
    <dgm:pt modelId="{D02864A6-EA4F-4092-B991-1531DDC204A9}" type="sibTrans" cxnId="{F381F22D-DDBF-4286-8F1E-1B4C33B63C47}">
      <dgm:prSet/>
      <dgm:spPr/>
      <dgm:t>
        <a:bodyPr/>
        <a:lstStyle/>
        <a:p>
          <a:endParaRPr lang="uk-UA" sz="2400" i="1" noProof="0" dirty="0"/>
        </a:p>
      </dgm:t>
    </dgm:pt>
    <dgm:pt modelId="{90F7D88D-44C1-4494-B17A-D58C5BD2886B}" type="pres">
      <dgm:prSet presAssocID="{D78CCA78-9DA2-42F1-AEC8-9213A79BDB16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988E4D9-C227-4F21-B50C-5D996E1B66A0}" type="pres">
      <dgm:prSet presAssocID="{D7D30CB0-42E3-4872-8223-5BD4079EBA38}" presName="composite" presStyleCnt="0"/>
      <dgm:spPr/>
    </dgm:pt>
    <dgm:pt modelId="{D863490E-97AF-44D5-A814-FDC534B3E3CC}" type="pres">
      <dgm:prSet presAssocID="{D7D30CB0-42E3-4872-8223-5BD4079EBA38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244AEF-BD16-4508-9A5A-9640B519654B}" type="pres">
      <dgm:prSet presAssocID="{D7D30CB0-42E3-4872-8223-5BD4079EBA38}" presName="descendantText" presStyleLbl="alignAcc1" presStyleIdx="0" presStyleCnt="3" custScaleY="1197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0E6B48-B059-4734-9976-E402B396D814}" type="pres">
      <dgm:prSet presAssocID="{73E000F2-A519-46CF-859B-74F3E3DB4383}" presName="sp" presStyleCnt="0"/>
      <dgm:spPr/>
    </dgm:pt>
    <dgm:pt modelId="{44771BAD-6342-43E0-B71E-8191DECB3B5F}" type="pres">
      <dgm:prSet presAssocID="{505724CF-73FE-4F1F-810B-DEF145202D2D}" presName="composite" presStyleCnt="0"/>
      <dgm:spPr/>
    </dgm:pt>
    <dgm:pt modelId="{CA699784-EE11-48B7-BD5B-E6C7811778B0}" type="pres">
      <dgm:prSet presAssocID="{505724CF-73FE-4F1F-810B-DEF145202D2D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CB376A-E1F5-4E26-86CA-E248F361C893}" type="pres">
      <dgm:prSet presAssocID="{505724CF-73FE-4F1F-810B-DEF145202D2D}" presName="descendantText" presStyleLbl="alignAcc1" presStyleIdx="1" presStyleCnt="3" custScaleY="1230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E6C483-C8E1-4CC2-B679-96CCB49A70C2}" type="pres">
      <dgm:prSet presAssocID="{01D04756-EB7C-4C4D-A0C3-CDFD35EDC784}" presName="sp" presStyleCnt="0"/>
      <dgm:spPr/>
    </dgm:pt>
    <dgm:pt modelId="{D84507B5-2466-4D5D-A15D-7A3F0143E4D0}" type="pres">
      <dgm:prSet presAssocID="{D304DA83-E892-49A6-BA60-69FB1CA5F3EB}" presName="composite" presStyleCnt="0"/>
      <dgm:spPr/>
    </dgm:pt>
    <dgm:pt modelId="{D547829D-0660-4ECE-8B9B-4DD150AEB617}" type="pres">
      <dgm:prSet presAssocID="{D304DA83-E892-49A6-BA60-69FB1CA5F3EB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04A936-A0BD-4697-B593-D6F4E69814DB}" type="pres">
      <dgm:prSet presAssocID="{D304DA83-E892-49A6-BA60-69FB1CA5F3EB}" presName="descendantText" presStyleLbl="alignAcc1" presStyleIdx="2" presStyleCnt="3" custScaleY="1230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65738A9-C304-4C79-8D73-4483CDA11D5C}" type="presOf" srcId="{505724CF-73FE-4F1F-810B-DEF145202D2D}" destId="{CA699784-EE11-48B7-BD5B-E6C7811778B0}" srcOrd="0" destOrd="0" presId="urn:microsoft.com/office/officeart/2005/8/layout/chevron2"/>
    <dgm:cxn modelId="{0E9897D3-D435-4A24-A020-EBB1902A8943}" type="presOf" srcId="{D7D30CB0-42E3-4872-8223-5BD4079EBA38}" destId="{D863490E-97AF-44D5-A814-FDC534B3E3CC}" srcOrd="0" destOrd="0" presId="urn:microsoft.com/office/officeart/2005/8/layout/chevron2"/>
    <dgm:cxn modelId="{65E05336-2FB6-4424-AA75-05320ABF9A1F}" srcId="{D78CCA78-9DA2-42F1-AEC8-9213A79BDB16}" destId="{D7D30CB0-42E3-4872-8223-5BD4079EBA38}" srcOrd="0" destOrd="0" parTransId="{A76330C2-FC73-4193-B5AE-EB88A94FD8DD}" sibTransId="{73E000F2-A519-46CF-859B-74F3E3DB4383}"/>
    <dgm:cxn modelId="{A9298103-695A-4AB2-9D7A-258886565383}" srcId="{D78CCA78-9DA2-42F1-AEC8-9213A79BDB16}" destId="{D304DA83-E892-49A6-BA60-69FB1CA5F3EB}" srcOrd="2" destOrd="0" parTransId="{7E4DAF1D-3393-4AAD-BA11-F6CEE6953294}" sibTransId="{671DC4B0-67A9-4863-A7EC-BC6EE631A41D}"/>
    <dgm:cxn modelId="{4BFE0CE8-A3DF-4932-8697-AF6CFF2F5467}" type="presOf" srcId="{D78CCA78-9DA2-42F1-AEC8-9213A79BDB16}" destId="{90F7D88D-44C1-4494-B17A-D58C5BD2886B}" srcOrd="0" destOrd="0" presId="urn:microsoft.com/office/officeart/2005/8/layout/chevron2"/>
    <dgm:cxn modelId="{8D3ED09F-9713-405C-8DAF-7E8FE83F3843}" srcId="{D78CCA78-9DA2-42F1-AEC8-9213A79BDB16}" destId="{505724CF-73FE-4F1F-810B-DEF145202D2D}" srcOrd="1" destOrd="0" parTransId="{42C16228-611A-46E7-809F-20B362F0CBA4}" sibTransId="{01D04756-EB7C-4C4D-A0C3-CDFD35EDC784}"/>
    <dgm:cxn modelId="{F381F22D-DDBF-4286-8F1E-1B4C33B63C47}" srcId="{D304DA83-E892-49A6-BA60-69FB1CA5F3EB}" destId="{088CBD8F-3349-48EC-A2BC-0B2D00A6B3D3}" srcOrd="0" destOrd="0" parTransId="{6DD8EC14-ADB9-42A1-B613-C52457919D57}" sibTransId="{D02864A6-EA4F-4092-B991-1531DDC204A9}"/>
    <dgm:cxn modelId="{FCB844C3-21D0-4566-B57D-694E3A692B44}" type="presOf" srcId="{3AD5F8B5-933B-4C46-B0E6-1895959D0445}" destId="{E5CB376A-E1F5-4E26-86CA-E248F361C893}" srcOrd="0" destOrd="0" presId="urn:microsoft.com/office/officeart/2005/8/layout/chevron2"/>
    <dgm:cxn modelId="{55755FD8-CCFF-46B4-BFB0-7E086AD35A9D}" srcId="{D7D30CB0-42E3-4872-8223-5BD4079EBA38}" destId="{FCE13B40-F9F2-4E71-AC18-F41072C4B3F1}" srcOrd="0" destOrd="0" parTransId="{B6D11A31-67E4-4F3C-B2A7-BE8B55F7EC96}" sibTransId="{D12ADD5B-53AF-489E-BFAA-D87C993CA5E3}"/>
    <dgm:cxn modelId="{47437CC5-D9C6-4A89-A623-A702C06DC24B}" type="presOf" srcId="{D304DA83-E892-49A6-BA60-69FB1CA5F3EB}" destId="{D547829D-0660-4ECE-8B9B-4DD150AEB617}" srcOrd="0" destOrd="0" presId="urn:microsoft.com/office/officeart/2005/8/layout/chevron2"/>
    <dgm:cxn modelId="{F89CB2F8-745B-4DB2-8A4B-80E1CBE82FFD}" type="presOf" srcId="{FCE13B40-F9F2-4E71-AC18-F41072C4B3F1}" destId="{3F244AEF-BD16-4508-9A5A-9640B519654B}" srcOrd="0" destOrd="0" presId="urn:microsoft.com/office/officeart/2005/8/layout/chevron2"/>
    <dgm:cxn modelId="{F5CD5AC7-A088-48CC-B6FF-26508899FF8C}" type="presOf" srcId="{088CBD8F-3349-48EC-A2BC-0B2D00A6B3D3}" destId="{9E04A936-A0BD-4697-B593-D6F4E69814DB}" srcOrd="0" destOrd="0" presId="urn:microsoft.com/office/officeart/2005/8/layout/chevron2"/>
    <dgm:cxn modelId="{EFC9CDE1-788C-49A3-B590-5146EC4B23D1}" srcId="{505724CF-73FE-4F1F-810B-DEF145202D2D}" destId="{3AD5F8B5-933B-4C46-B0E6-1895959D0445}" srcOrd="0" destOrd="0" parTransId="{5E906912-37EE-4A4F-AC4D-5A11172FCC4C}" sibTransId="{6C9956DC-8E1D-4B78-865B-5DCCF8603C4E}"/>
    <dgm:cxn modelId="{9BC004EF-0C1A-4D74-83F6-81132247CCC5}" type="presParOf" srcId="{90F7D88D-44C1-4494-B17A-D58C5BD2886B}" destId="{E988E4D9-C227-4F21-B50C-5D996E1B66A0}" srcOrd="0" destOrd="0" presId="urn:microsoft.com/office/officeart/2005/8/layout/chevron2"/>
    <dgm:cxn modelId="{3CB7F2B1-0EF7-4C07-804D-12138FCEA0B5}" type="presParOf" srcId="{E988E4D9-C227-4F21-B50C-5D996E1B66A0}" destId="{D863490E-97AF-44D5-A814-FDC534B3E3CC}" srcOrd="0" destOrd="0" presId="urn:microsoft.com/office/officeart/2005/8/layout/chevron2"/>
    <dgm:cxn modelId="{07CCA32C-64C0-4616-B49D-781F3ABD46F4}" type="presParOf" srcId="{E988E4D9-C227-4F21-B50C-5D996E1B66A0}" destId="{3F244AEF-BD16-4508-9A5A-9640B519654B}" srcOrd="1" destOrd="0" presId="urn:microsoft.com/office/officeart/2005/8/layout/chevron2"/>
    <dgm:cxn modelId="{F8839C0E-3DC9-4FDC-8FBA-6C115424E8B0}" type="presParOf" srcId="{90F7D88D-44C1-4494-B17A-D58C5BD2886B}" destId="{680E6B48-B059-4734-9976-E402B396D814}" srcOrd="1" destOrd="0" presId="urn:microsoft.com/office/officeart/2005/8/layout/chevron2"/>
    <dgm:cxn modelId="{C7C6E96A-E1B7-4CC4-8631-FB154A66CA98}" type="presParOf" srcId="{90F7D88D-44C1-4494-B17A-D58C5BD2886B}" destId="{44771BAD-6342-43E0-B71E-8191DECB3B5F}" srcOrd="2" destOrd="0" presId="urn:microsoft.com/office/officeart/2005/8/layout/chevron2"/>
    <dgm:cxn modelId="{D8F0E48D-6063-4270-8486-BF1C41414BE7}" type="presParOf" srcId="{44771BAD-6342-43E0-B71E-8191DECB3B5F}" destId="{CA699784-EE11-48B7-BD5B-E6C7811778B0}" srcOrd="0" destOrd="0" presId="urn:microsoft.com/office/officeart/2005/8/layout/chevron2"/>
    <dgm:cxn modelId="{21B7841D-DCC1-4990-8F2C-E9E59C109EF3}" type="presParOf" srcId="{44771BAD-6342-43E0-B71E-8191DECB3B5F}" destId="{E5CB376A-E1F5-4E26-86CA-E248F361C893}" srcOrd="1" destOrd="0" presId="urn:microsoft.com/office/officeart/2005/8/layout/chevron2"/>
    <dgm:cxn modelId="{6E872288-FCE5-4798-8906-CB7E7A591261}" type="presParOf" srcId="{90F7D88D-44C1-4494-B17A-D58C5BD2886B}" destId="{9DE6C483-C8E1-4CC2-B679-96CCB49A70C2}" srcOrd="3" destOrd="0" presId="urn:microsoft.com/office/officeart/2005/8/layout/chevron2"/>
    <dgm:cxn modelId="{D83075DE-8729-428A-B95E-652FBB500089}" type="presParOf" srcId="{90F7D88D-44C1-4494-B17A-D58C5BD2886B}" destId="{D84507B5-2466-4D5D-A15D-7A3F0143E4D0}" srcOrd="4" destOrd="0" presId="urn:microsoft.com/office/officeart/2005/8/layout/chevron2"/>
    <dgm:cxn modelId="{F0D0A232-E22C-4500-8696-4AB81098076A}" type="presParOf" srcId="{D84507B5-2466-4D5D-A15D-7A3F0143E4D0}" destId="{D547829D-0660-4ECE-8B9B-4DD150AEB617}" srcOrd="0" destOrd="0" presId="urn:microsoft.com/office/officeart/2005/8/layout/chevron2"/>
    <dgm:cxn modelId="{21B911F2-AEAD-44C1-A084-183A130EAE2D}" type="presParOf" srcId="{D84507B5-2466-4D5D-A15D-7A3F0143E4D0}" destId="{9E04A936-A0BD-4697-B593-D6F4E69814DB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BAFEA03-2235-4AA1-A280-6B9B79FC8268}" type="doc">
      <dgm:prSet loTypeId="urn:microsoft.com/office/officeart/2005/8/layout/vProcess5" loCatId="process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uk-UA"/>
        </a:p>
      </dgm:t>
    </dgm:pt>
    <dgm:pt modelId="{B64DB2D8-7AEE-40AF-9FD6-5A3051345C1E}">
      <dgm:prSet phldrT="[Текст]"/>
      <dgm:spPr/>
      <dgm:t>
        <a:bodyPr/>
        <a:lstStyle/>
        <a:p>
          <a:r>
            <a:rPr lang="uk-UA" b="1" i="1" dirty="0">
              <a:solidFill>
                <a:srgbClr val="002060"/>
              </a:solidFill>
            </a:rPr>
            <a:t>1. Опрацювання двовимірних масивів.</a:t>
          </a:r>
        </a:p>
      </dgm:t>
    </dgm:pt>
    <dgm:pt modelId="{F476883C-E202-4D1E-A51B-4D18F3EBD49E}" type="parTrans" cxnId="{76465998-EBCE-4C05-ADEE-C1430D25230E}">
      <dgm:prSet/>
      <dgm:spPr/>
      <dgm:t>
        <a:bodyPr/>
        <a:lstStyle/>
        <a:p>
          <a:endParaRPr lang="uk-UA" b="1" i="1"/>
        </a:p>
      </dgm:t>
    </dgm:pt>
    <dgm:pt modelId="{710B442C-69F8-43CB-AC0E-8FBFECC5AC10}" type="sibTrans" cxnId="{76465998-EBCE-4C05-ADEE-C1430D25230E}">
      <dgm:prSet/>
      <dgm:spPr>
        <a:solidFill>
          <a:srgbClr val="FF0000"/>
        </a:solidFill>
      </dgm:spPr>
      <dgm:t>
        <a:bodyPr/>
        <a:lstStyle/>
        <a:p>
          <a:endParaRPr lang="uk-UA" b="1" i="1"/>
        </a:p>
      </dgm:t>
    </dgm:pt>
    <dgm:pt modelId="{9672D0FE-FD98-44E8-8FC5-FFBDCB668F57}">
      <dgm:prSet phldrT="[Текст]"/>
      <dgm:spPr>
        <a:solidFill>
          <a:srgbClr val="008000"/>
        </a:solidFill>
      </dgm:spPr>
      <dgm:t>
        <a:bodyPr/>
        <a:lstStyle/>
        <a:p>
          <a:r>
            <a:rPr lang="uk-UA" b="1" i="1" dirty="0"/>
            <a:t>2. Використання компонентів </a:t>
          </a:r>
          <a:r>
            <a:rPr lang="en-US" b="1" i="1" dirty="0"/>
            <a:t>Image, Edit, Button.</a:t>
          </a:r>
          <a:endParaRPr lang="uk-UA" b="1" i="1" dirty="0"/>
        </a:p>
      </dgm:t>
    </dgm:pt>
    <dgm:pt modelId="{5A0D717D-C306-4046-9AF5-3128D12A07C3}" type="parTrans" cxnId="{54531BAE-3FD7-42FB-96B7-221E9B9E1BE8}">
      <dgm:prSet/>
      <dgm:spPr/>
      <dgm:t>
        <a:bodyPr/>
        <a:lstStyle/>
        <a:p>
          <a:endParaRPr lang="uk-UA" b="1" i="1"/>
        </a:p>
      </dgm:t>
    </dgm:pt>
    <dgm:pt modelId="{33BDFB39-484F-49E3-A06C-69E36B24AB17}" type="sibTrans" cxnId="{54531BAE-3FD7-42FB-96B7-221E9B9E1BE8}">
      <dgm:prSet/>
      <dgm:spPr>
        <a:solidFill>
          <a:srgbClr val="FF0000"/>
        </a:solidFill>
      </dgm:spPr>
      <dgm:t>
        <a:bodyPr/>
        <a:lstStyle/>
        <a:p>
          <a:endParaRPr lang="uk-UA" b="1" i="1"/>
        </a:p>
      </dgm:t>
    </dgm:pt>
    <dgm:pt modelId="{7066BC1C-376E-4712-B695-CCB0DDF0D40E}">
      <dgm:prSet phldrT="[Текст]"/>
      <dgm:spPr/>
      <dgm:t>
        <a:bodyPr/>
        <a:lstStyle/>
        <a:p>
          <a:r>
            <a:rPr lang="uk-UA" b="1" i="1" noProof="0" dirty="0"/>
            <a:t>3. Відображення графічних даних у комірках об'єкта </a:t>
          </a:r>
          <a:r>
            <a:rPr lang="uk-UA" b="1" i="1" noProof="0" dirty="0" err="1"/>
            <a:t>StringGrid</a:t>
          </a:r>
          <a:r>
            <a:rPr lang="uk-UA" b="1" i="1" noProof="0" dirty="0"/>
            <a:t>.</a:t>
          </a:r>
        </a:p>
      </dgm:t>
    </dgm:pt>
    <dgm:pt modelId="{DBB061A5-0242-4875-AAAC-CB664EB3D426}" type="parTrans" cxnId="{B76BB4B4-6CFA-4272-95F4-12F6E63388A7}">
      <dgm:prSet/>
      <dgm:spPr/>
      <dgm:t>
        <a:bodyPr/>
        <a:lstStyle/>
        <a:p>
          <a:endParaRPr lang="uk-UA" b="1" i="1"/>
        </a:p>
      </dgm:t>
    </dgm:pt>
    <dgm:pt modelId="{66F12583-0E12-4B55-BA19-55BF93511EBE}" type="sibTrans" cxnId="{B76BB4B4-6CFA-4272-95F4-12F6E63388A7}">
      <dgm:prSet/>
      <dgm:spPr/>
      <dgm:t>
        <a:bodyPr/>
        <a:lstStyle/>
        <a:p>
          <a:endParaRPr lang="uk-UA" b="1" i="1"/>
        </a:p>
      </dgm:t>
    </dgm:pt>
    <dgm:pt modelId="{ADA37DD7-FAE6-400D-BADB-FFA90717EE37}" type="pres">
      <dgm:prSet presAssocID="{9BAFEA03-2235-4AA1-A280-6B9B79FC8268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1BDA2D4-A28B-44C0-8BF4-56281698E2A4}" type="pres">
      <dgm:prSet presAssocID="{9BAFEA03-2235-4AA1-A280-6B9B79FC8268}" presName="dummyMaxCanvas" presStyleCnt="0">
        <dgm:presLayoutVars/>
      </dgm:prSet>
      <dgm:spPr/>
    </dgm:pt>
    <dgm:pt modelId="{DE27BCB7-FBBD-41AB-92A8-25BB82837D05}" type="pres">
      <dgm:prSet presAssocID="{9BAFEA03-2235-4AA1-A280-6B9B79FC8268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948475-3A72-4282-A7E2-E1FA6E7405A3}" type="pres">
      <dgm:prSet presAssocID="{9BAFEA03-2235-4AA1-A280-6B9B79FC8268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45D2C8-A92A-4865-87E9-A87784D21A56}" type="pres">
      <dgm:prSet presAssocID="{9BAFEA03-2235-4AA1-A280-6B9B79FC8268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E98724-F0BF-42B0-9DD4-2E7B480097DD}" type="pres">
      <dgm:prSet presAssocID="{9BAFEA03-2235-4AA1-A280-6B9B79FC8268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679B1A-FF17-4F85-9F41-FE26B7B9FE9C}" type="pres">
      <dgm:prSet presAssocID="{9BAFEA03-2235-4AA1-A280-6B9B79FC8268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DC77D5-B016-41D1-BB6D-FA8DA5D830B1}" type="pres">
      <dgm:prSet presAssocID="{9BAFEA03-2235-4AA1-A280-6B9B79FC8268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78F072-7AD4-4A43-A208-DC8FCBDCD2F7}" type="pres">
      <dgm:prSet presAssocID="{9BAFEA03-2235-4AA1-A280-6B9B79FC8268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536B8D-AD6A-4E46-83BB-0E4CC412B8E5}" type="pres">
      <dgm:prSet presAssocID="{9BAFEA03-2235-4AA1-A280-6B9B79FC8268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F1F3963-2E24-4C3E-8CAA-B102F0BFE656}" type="presOf" srcId="{B64DB2D8-7AEE-40AF-9FD6-5A3051345C1E}" destId="{31DC77D5-B016-41D1-BB6D-FA8DA5D830B1}" srcOrd="1" destOrd="0" presId="urn:microsoft.com/office/officeart/2005/8/layout/vProcess5"/>
    <dgm:cxn modelId="{EB8C049E-F208-43B5-A232-5AA14E247A6B}" type="presOf" srcId="{33BDFB39-484F-49E3-A06C-69E36B24AB17}" destId="{35679B1A-FF17-4F85-9F41-FE26B7B9FE9C}" srcOrd="0" destOrd="0" presId="urn:microsoft.com/office/officeart/2005/8/layout/vProcess5"/>
    <dgm:cxn modelId="{1BC1A640-A2A5-4684-881E-BDEFC1A090AF}" type="presOf" srcId="{710B442C-69F8-43CB-AC0E-8FBFECC5AC10}" destId="{DDE98724-F0BF-42B0-9DD4-2E7B480097DD}" srcOrd="0" destOrd="0" presId="urn:microsoft.com/office/officeart/2005/8/layout/vProcess5"/>
    <dgm:cxn modelId="{63AF141A-428A-4F74-A981-5C5424200CA1}" type="presOf" srcId="{B64DB2D8-7AEE-40AF-9FD6-5A3051345C1E}" destId="{DE27BCB7-FBBD-41AB-92A8-25BB82837D05}" srcOrd="0" destOrd="0" presId="urn:microsoft.com/office/officeart/2005/8/layout/vProcess5"/>
    <dgm:cxn modelId="{76465998-EBCE-4C05-ADEE-C1430D25230E}" srcId="{9BAFEA03-2235-4AA1-A280-6B9B79FC8268}" destId="{B64DB2D8-7AEE-40AF-9FD6-5A3051345C1E}" srcOrd="0" destOrd="0" parTransId="{F476883C-E202-4D1E-A51B-4D18F3EBD49E}" sibTransId="{710B442C-69F8-43CB-AC0E-8FBFECC5AC10}"/>
    <dgm:cxn modelId="{B76BB4B4-6CFA-4272-95F4-12F6E63388A7}" srcId="{9BAFEA03-2235-4AA1-A280-6B9B79FC8268}" destId="{7066BC1C-376E-4712-B695-CCB0DDF0D40E}" srcOrd="2" destOrd="0" parTransId="{DBB061A5-0242-4875-AAAC-CB664EB3D426}" sibTransId="{66F12583-0E12-4B55-BA19-55BF93511EBE}"/>
    <dgm:cxn modelId="{5AB3F979-3E8B-486F-A983-8C9B9E7487E6}" type="presOf" srcId="{7066BC1C-376E-4712-B695-CCB0DDF0D40E}" destId="{D3536B8D-AD6A-4E46-83BB-0E4CC412B8E5}" srcOrd="1" destOrd="0" presId="urn:microsoft.com/office/officeart/2005/8/layout/vProcess5"/>
    <dgm:cxn modelId="{DBBF0E0F-0C8D-44C3-A30E-B2ACD7BC0526}" type="presOf" srcId="{9672D0FE-FD98-44E8-8FC5-FFBDCB668F57}" destId="{CE78F072-7AD4-4A43-A208-DC8FCBDCD2F7}" srcOrd="1" destOrd="0" presId="urn:microsoft.com/office/officeart/2005/8/layout/vProcess5"/>
    <dgm:cxn modelId="{661C579A-A125-4B16-B7AB-E139CF587B03}" type="presOf" srcId="{9672D0FE-FD98-44E8-8FC5-FFBDCB668F57}" destId="{BD948475-3A72-4282-A7E2-E1FA6E7405A3}" srcOrd="0" destOrd="0" presId="urn:microsoft.com/office/officeart/2005/8/layout/vProcess5"/>
    <dgm:cxn modelId="{54531BAE-3FD7-42FB-96B7-221E9B9E1BE8}" srcId="{9BAFEA03-2235-4AA1-A280-6B9B79FC8268}" destId="{9672D0FE-FD98-44E8-8FC5-FFBDCB668F57}" srcOrd="1" destOrd="0" parTransId="{5A0D717D-C306-4046-9AF5-3128D12A07C3}" sibTransId="{33BDFB39-484F-49E3-A06C-69E36B24AB17}"/>
    <dgm:cxn modelId="{ACA26F4F-97E8-490E-9DCC-6DD5C85D287F}" type="presOf" srcId="{7066BC1C-376E-4712-B695-CCB0DDF0D40E}" destId="{1145D2C8-A92A-4865-87E9-A87784D21A56}" srcOrd="0" destOrd="0" presId="urn:microsoft.com/office/officeart/2005/8/layout/vProcess5"/>
    <dgm:cxn modelId="{91FDDC16-C44F-4AB3-98E7-9F3C8A1E4BE2}" type="presOf" srcId="{9BAFEA03-2235-4AA1-A280-6B9B79FC8268}" destId="{ADA37DD7-FAE6-400D-BADB-FFA90717EE37}" srcOrd="0" destOrd="0" presId="urn:microsoft.com/office/officeart/2005/8/layout/vProcess5"/>
    <dgm:cxn modelId="{9FB77269-639E-431B-B545-1E152AC0C521}" type="presParOf" srcId="{ADA37DD7-FAE6-400D-BADB-FFA90717EE37}" destId="{11BDA2D4-A28B-44C0-8BF4-56281698E2A4}" srcOrd="0" destOrd="0" presId="urn:microsoft.com/office/officeart/2005/8/layout/vProcess5"/>
    <dgm:cxn modelId="{3BF807D5-3513-4EF3-9395-415EAB2F7B63}" type="presParOf" srcId="{ADA37DD7-FAE6-400D-BADB-FFA90717EE37}" destId="{DE27BCB7-FBBD-41AB-92A8-25BB82837D05}" srcOrd="1" destOrd="0" presId="urn:microsoft.com/office/officeart/2005/8/layout/vProcess5"/>
    <dgm:cxn modelId="{AE38D618-51CF-4766-90CF-849AD7204C0F}" type="presParOf" srcId="{ADA37DD7-FAE6-400D-BADB-FFA90717EE37}" destId="{BD948475-3A72-4282-A7E2-E1FA6E7405A3}" srcOrd="2" destOrd="0" presId="urn:microsoft.com/office/officeart/2005/8/layout/vProcess5"/>
    <dgm:cxn modelId="{780364D0-548C-4748-9CD1-9C1A03F9099F}" type="presParOf" srcId="{ADA37DD7-FAE6-400D-BADB-FFA90717EE37}" destId="{1145D2C8-A92A-4865-87E9-A87784D21A56}" srcOrd="3" destOrd="0" presId="urn:microsoft.com/office/officeart/2005/8/layout/vProcess5"/>
    <dgm:cxn modelId="{7CD4FC85-3655-4524-BB81-1415E3EE4C49}" type="presParOf" srcId="{ADA37DD7-FAE6-400D-BADB-FFA90717EE37}" destId="{DDE98724-F0BF-42B0-9DD4-2E7B480097DD}" srcOrd="4" destOrd="0" presId="urn:microsoft.com/office/officeart/2005/8/layout/vProcess5"/>
    <dgm:cxn modelId="{ECEEDE37-E751-400F-A0A1-59CE2AB59A5F}" type="presParOf" srcId="{ADA37DD7-FAE6-400D-BADB-FFA90717EE37}" destId="{35679B1A-FF17-4F85-9F41-FE26B7B9FE9C}" srcOrd="5" destOrd="0" presId="urn:microsoft.com/office/officeart/2005/8/layout/vProcess5"/>
    <dgm:cxn modelId="{72E9E481-5764-41CB-BDA0-B0ABCE24F524}" type="presParOf" srcId="{ADA37DD7-FAE6-400D-BADB-FFA90717EE37}" destId="{31DC77D5-B016-41D1-BB6D-FA8DA5D830B1}" srcOrd="6" destOrd="0" presId="urn:microsoft.com/office/officeart/2005/8/layout/vProcess5"/>
    <dgm:cxn modelId="{943AEB27-C690-45E2-8226-97B6E24D883F}" type="presParOf" srcId="{ADA37DD7-FAE6-400D-BADB-FFA90717EE37}" destId="{CE78F072-7AD4-4A43-A208-DC8FCBDCD2F7}" srcOrd="7" destOrd="0" presId="urn:microsoft.com/office/officeart/2005/8/layout/vProcess5"/>
    <dgm:cxn modelId="{185CA434-89C1-4F28-8ECB-5F2B9CA426D6}" type="presParOf" srcId="{ADA37DD7-FAE6-400D-BADB-FFA90717EE37}" destId="{D3536B8D-AD6A-4E46-83BB-0E4CC412B8E5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63490E-97AF-44D5-A814-FDC534B3E3CC}">
      <dsp:nvSpPr>
        <dsp:cNvPr id="0" name=""/>
        <dsp:cNvSpPr/>
      </dsp:nvSpPr>
      <dsp:spPr>
        <a:xfrm rot="5400000">
          <a:off x="-240184" y="347790"/>
          <a:ext cx="1601226" cy="1120858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i="1" kern="1200" noProof="0" dirty="0"/>
            <a:t>1</a:t>
          </a:r>
        </a:p>
      </dsp:txBody>
      <dsp:txXfrm rot="-5400000">
        <a:off x="0" y="668035"/>
        <a:ext cx="1120858" cy="480368"/>
      </dsp:txXfrm>
    </dsp:sp>
    <dsp:sp modelId="{3F244AEF-BD16-4508-9A5A-9640B519654B}">
      <dsp:nvSpPr>
        <dsp:cNvPr id="0" name=""/>
        <dsp:cNvSpPr/>
      </dsp:nvSpPr>
      <dsp:spPr>
        <a:xfrm rot="5400000">
          <a:off x="5962484" y="-4836636"/>
          <a:ext cx="1246032" cy="10929283"/>
        </a:xfrm>
        <a:prstGeom prst="round2SameRect">
          <a:avLst/>
        </a:prstGeom>
        <a:solidFill>
          <a:srgbClr val="EF7421"/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0" lvl="1" indent="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•"/>
          </a:pPr>
          <a:r>
            <a:rPr lang="uk-UA" sz="2800" i="1" kern="1200" noProof="0" dirty="0">
              <a:solidFill>
                <a:schemeClr val="bg1"/>
              </a:solidFill>
            </a:rPr>
            <a:t>Підготовка графічних файлів за допомогою графічного редактора.</a:t>
          </a:r>
        </a:p>
      </dsp:txBody>
      <dsp:txXfrm rot="-5400000">
        <a:off x="1120859" y="65815"/>
        <a:ext cx="10868457" cy="1124380"/>
      </dsp:txXfrm>
    </dsp:sp>
    <dsp:sp modelId="{CA699784-EE11-48B7-BD5B-E6C7811778B0}">
      <dsp:nvSpPr>
        <dsp:cNvPr id="0" name=""/>
        <dsp:cNvSpPr/>
      </dsp:nvSpPr>
      <dsp:spPr>
        <a:xfrm rot="5400000">
          <a:off x="-240184" y="1890380"/>
          <a:ext cx="1601226" cy="1120858"/>
        </a:xfrm>
        <a:prstGeom prst="chevron">
          <a:avLst/>
        </a:prstGeom>
        <a:solidFill>
          <a:srgbClr val="7030A0"/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i="1" kern="1200" noProof="0" dirty="0"/>
            <a:t>2</a:t>
          </a:r>
        </a:p>
      </dsp:txBody>
      <dsp:txXfrm rot="-5400000">
        <a:off x="0" y="2210625"/>
        <a:ext cx="1120858" cy="480368"/>
      </dsp:txXfrm>
    </dsp:sp>
    <dsp:sp modelId="{E5CB376A-E1F5-4E26-86CA-E248F361C893}">
      <dsp:nvSpPr>
        <dsp:cNvPr id="0" name=""/>
        <dsp:cNvSpPr/>
      </dsp:nvSpPr>
      <dsp:spPr>
        <a:xfrm rot="5400000">
          <a:off x="5945004" y="-3294046"/>
          <a:ext cx="1280992" cy="10929283"/>
        </a:xfrm>
        <a:prstGeom prst="round2SameRect">
          <a:avLst/>
        </a:prstGeom>
        <a:solidFill>
          <a:srgbClr val="7030A0">
            <a:alpha val="90000"/>
          </a:srgb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0" lvl="1" indent="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•"/>
          </a:pPr>
          <a:r>
            <a:rPr lang="uk-UA" sz="2800" i="1" kern="1200" noProof="0" dirty="0">
              <a:solidFill>
                <a:schemeClr val="bg1"/>
              </a:solidFill>
            </a:rPr>
            <a:t>Пошук в Інтернеті й опрацювання інформації про відображення графічних даних у комірках об'єкта </a:t>
          </a:r>
          <a:r>
            <a:rPr lang="uk-UA" sz="2800" b="1" i="1" kern="1200" noProof="0" dirty="0" err="1">
              <a:solidFill>
                <a:schemeClr val="bg1"/>
              </a:solidFill>
            </a:rPr>
            <a:t>StringGrid</a:t>
          </a:r>
          <a:r>
            <a:rPr lang="uk-UA" sz="2800" i="1" kern="1200" noProof="0" dirty="0">
              <a:solidFill>
                <a:schemeClr val="bg1"/>
              </a:solidFill>
            </a:rPr>
            <a:t>.</a:t>
          </a:r>
        </a:p>
      </dsp:txBody>
      <dsp:txXfrm rot="-5400000">
        <a:off x="1120859" y="1592632"/>
        <a:ext cx="10866750" cy="1155926"/>
      </dsp:txXfrm>
    </dsp:sp>
    <dsp:sp modelId="{D547829D-0660-4ECE-8B9B-4DD150AEB617}">
      <dsp:nvSpPr>
        <dsp:cNvPr id="0" name=""/>
        <dsp:cNvSpPr/>
      </dsp:nvSpPr>
      <dsp:spPr>
        <a:xfrm rot="5400000">
          <a:off x="-240184" y="3432971"/>
          <a:ext cx="1601226" cy="1120858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i="1" kern="1200" noProof="0" dirty="0">
              <a:solidFill>
                <a:srgbClr val="002060"/>
              </a:solidFill>
            </a:rPr>
            <a:t>3</a:t>
          </a:r>
        </a:p>
      </dsp:txBody>
      <dsp:txXfrm rot="-5400000">
        <a:off x="0" y="3753216"/>
        <a:ext cx="1120858" cy="480368"/>
      </dsp:txXfrm>
    </dsp:sp>
    <dsp:sp modelId="{9E04A936-A0BD-4697-B593-D6F4E69814DB}">
      <dsp:nvSpPr>
        <dsp:cNvPr id="0" name=""/>
        <dsp:cNvSpPr/>
      </dsp:nvSpPr>
      <dsp:spPr>
        <a:xfrm rot="5400000">
          <a:off x="5945004" y="-1751455"/>
          <a:ext cx="1280992" cy="10929283"/>
        </a:xfrm>
        <a:prstGeom prst="round2SameRect">
          <a:avLst/>
        </a:prstGeom>
        <a:solidFill>
          <a:srgbClr val="F8C200"/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0" lvl="1" indent="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800" i="1" kern="1200" noProof="0" dirty="0">
              <a:solidFill>
                <a:srgbClr val="002060"/>
              </a:solidFill>
            </a:rPr>
            <a:t>Створення проекту в середовищі програмування </a:t>
          </a:r>
          <a:r>
            <a:rPr lang="uk-UA" sz="2800" b="1" i="1" kern="1200" noProof="0" dirty="0" err="1">
              <a:solidFill>
                <a:srgbClr val="002060"/>
              </a:solidFill>
            </a:rPr>
            <a:t>Lazarus</a:t>
          </a:r>
          <a:r>
            <a:rPr lang="uk-UA" sz="2800" i="1" kern="1200" noProof="0" dirty="0">
              <a:solidFill>
                <a:srgbClr val="002060"/>
              </a:solidFill>
            </a:rPr>
            <a:t>.</a:t>
          </a:r>
        </a:p>
      </dsp:txBody>
      <dsp:txXfrm rot="-5400000">
        <a:off x="1120859" y="3135223"/>
        <a:ext cx="10866750" cy="115592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27BCB7-FBBD-41AB-92A8-25BB82837D05}">
      <dsp:nvSpPr>
        <dsp:cNvPr id="0" name=""/>
        <dsp:cNvSpPr/>
      </dsp:nvSpPr>
      <dsp:spPr>
        <a:xfrm>
          <a:off x="0" y="0"/>
          <a:ext cx="10093705" cy="138992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100" b="1" i="1" kern="1200" dirty="0">
              <a:solidFill>
                <a:srgbClr val="002060"/>
              </a:solidFill>
            </a:rPr>
            <a:t>1. Опрацювання двовимірних масивів.</a:t>
          </a:r>
        </a:p>
      </dsp:txBody>
      <dsp:txXfrm>
        <a:off x="40710" y="40710"/>
        <a:ext cx="8593866" cy="1308505"/>
      </dsp:txXfrm>
    </dsp:sp>
    <dsp:sp modelId="{BD948475-3A72-4282-A7E2-E1FA6E7405A3}">
      <dsp:nvSpPr>
        <dsp:cNvPr id="0" name=""/>
        <dsp:cNvSpPr/>
      </dsp:nvSpPr>
      <dsp:spPr>
        <a:xfrm>
          <a:off x="890621" y="1621579"/>
          <a:ext cx="10093705" cy="1389925"/>
        </a:xfrm>
        <a:prstGeom prst="roundRect">
          <a:avLst>
            <a:gd name="adj" fmla="val 10000"/>
          </a:avLst>
        </a:prstGeom>
        <a:solidFill>
          <a:srgbClr val="0080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100" b="1" i="1" kern="1200" dirty="0"/>
            <a:t>2. Використання компонентів </a:t>
          </a:r>
          <a:r>
            <a:rPr lang="en-US" sz="3100" b="1" i="1" kern="1200" dirty="0"/>
            <a:t>Image, Edit, Button.</a:t>
          </a:r>
          <a:endParaRPr lang="uk-UA" sz="3100" b="1" i="1" kern="1200" dirty="0"/>
        </a:p>
      </dsp:txBody>
      <dsp:txXfrm>
        <a:off x="931331" y="1662289"/>
        <a:ext cx="8218213" cy="1308505"/>
      </dsp:txXfrm>
    </dsp:sp>
    <dsp:sp modelId="{1145D2C8-A92A-4865-87E9-A87784D21A56}">
      <dsp:nvSpPr>
        <dsp:cNvPr id="0" name=""/>
        <dsp:cNvSpPr/>
      </dsp:nvSpPr>
      <dsp:spPr>
        <a:xfrm>
          <a:off x="1781242" y="3243159"/>
          <a:ext cx="10093705" cy="138992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10395692"/>
                <a:satOff val="-47968"/>
                <a:lumOff val="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10395692"/>
                <a:satOff val="-47968"/>
                <a:lumOff val="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10395692"/>
                <a:satOff val="-47968"/>
                <a:lumOff val="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100" b="1" i="1" kern="1200" noProof="0" dirty="0"/>
            <a:t>3. Відображення графічних даних у комірках об'єкта </a:t>
          </a:r>
          <a:r>
            <a:rPr lang="uk-UA" sz="3100" b="1" i="1" kern="1200" noProof="0" dirty="0" err="1"/>
            <a:t>StringGrid</a:t>
          </a:r>
          <a:r>
            <a:rPr lang="uk-UA" sz="3100" b="1" i="1" kern="1200" noProof="0" dirty="0"/>
            <a:t>.</a:t>
          </a:r>
        </a:p>
      </dsp:txBody>
      <dsp:txXfrm>
        <a:off x="1821952" y="3283869"/>
        <a:ext cx="8218213" cy="1308505"/>
      </dsp:txXfrm>
    </dsp:sp>
    <dsp:sp modelId="{DDE98724-F0BF-42B0-9DD4-2E7B480097DD}">
      <dsp:nvSpPr>
        <dsp:cNvPr id="0" name=""/>
        <dsp:cNvSpPr/>
      </dsp:nvSpPr>
      <dsp:spPr>
        <a:xfrm>
          <a:off x="9190254" y="1054026"/>
          <a:ext cx="903451" cy="903451"/>
        </a:xfrm>
        <a:prstGeom prst="downArrow">
          <a:avLst>
            <a:gd name="adj1" fmla="val 55000"/>
            <a:gd name="adj2" fmla="val 45000"/>
          </a:avLst>
        </a:prstGeom>
        <a:solidFill>
          <a:srgbClr val="FF0000"/>
        </a:solidFill>
        <a:ln w="635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3600" b="1" i="1" kern="1200"/>
        </a:p>
      </dsp:txBody>
      <dsp:txXfrm>
        <a:off x="9393530" y="1054026"/>
        <a:ext cx="496899" cy="679847"/>
      </dsp:txXfrm>
    </dsp:sp>
    <dsp:sp modelId="{35679B1A-FF17-4F85-9F41-FE26B7B9FE9C}">
      <dsp:nvSpPr>
        <dsp:cNvPr id="0" name=""/>
        <dsp:cNvSpPr/>
      </dsp:nvSpPr>
      <dsp:spPr>
        <a:xfrm>
          <a:off x="10080875" y="2666340"/>
          <a:ext cx="903451" cy="903451"/>
        </a:xfrm>
        <a:prstGeom prst="downArrow">
          <a:avLst>
            <a:gd name="adj1" fmla="val 55000"/>
            <a:gd name="adj2" fmla="val 45000"/>
          </a:avLst>
        </a:prstGeom>
        <a:solidFill>
          <a:srgbClr val="FF0000"/>
        </a:solidFill>
        <a:ln w="6350" cap="flat" cmpd="sng" algn="ctr">
          <a:solidFill>
            <a:schemeClr val="accent4">
              <a:tint val="40000"/>
              <a:alpha val="90000"/>
              <a:hueOff val="11513918"/>
              <a:satOff val="-61261"/>
              <a:lumOff val="-349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3600" b="1" i="1" kern="1200"/>
        </a:p>
      </dsp:txBody>
      <dsp:txXfrm>
        <a:off x="10284151" y="2666340"/>
        <a:ext cx="496899" cy="6798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CBF25D-3854-44D4-BDBA-96F4A6776F9E}" type="datetimeFigureOut">
              <a:rPr lang="uk-UA" smtClean="0"/>
              <a:t>21.03.2022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562416-A607-479B-A55C-3EE6644A963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958268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hyperlink" Target="http://teach-inf.at.ua/" TargetMode="External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hyperlink" Target="http://teach-inf.at.ua/" TargetMode="External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58"/>
          <a:stretch/>
        </p:blipFill>
        <p:spPr>
          <a:xfrm>
            <a:off x="0" y="0"/>
            <a:ext cx="4779785" cy="6222513"/>
          </a:xfrm>
          <a:prstGeom prst="rect">
            <a:avLst/>
          </a:prstGeom>
        </p:spPr>
      </p:pic>
      <p:sp>
        <p:nvSpPr>
          <p:cNvPr id="9" name="Rectangle 24"/>
          <p:cNvSpPr>
            <a:spLocks noChangeArrowheads="1"/>
          </p:cNvSpPr>
          <p:nvPr userDrawn="1"/>
        </p:nvSpPr>
        <p:spPr bwMode="auto">
          <a:xfrm>
            <a:off x="0" y="3527436"/>
            <a:ext cx="12192000" cy="335756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1" name="Rectangle 17"/>
          <p:cNvSpPr>
            <a:spLocks noChangeArrowheads="1"/>
          </p:cNvSpPr>
          <p:nvPr userDrawn="1"/>
        </p:nvSpPr>
        <p:spPr bwMode="gray">
          <a:xfrm>
            <a:off x="0" y="3141663"/>
            <a:ext cx="12192000" cy="431800"/>
          </a:xfrm>
          <a:prstGeom prst="rect">
            <a:avLst/>
          </a:prstGeom>
          <a:solidFill>
            <a:srgbClr val="19426B"/>
          </a:solidFill>
          <a:ln w="9525">
            <a:solidFill>
              <a:srgbClr val="19426B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3" name="Oval 25"/>
          <p:cNvSpPr>
            <a:spLocks noChangeArrowheads="1"/>
          </p:cNvSpPr>
          <p:nvPr userDrawn="1"/>
        </p:nvSpPr>
        <p:spPr bwMode="ltGray">
          <a:xfrm>
            <a:off x="1258888" y="4508512"/>
            <a:ext cx="4248150" cy="1800225"/>
          </a:xfrm>
          <a:prstGeom prst="ellipse">
            <a:avLst/>
          </a:prstGeom>
          <a:gradFill rotWithShape="1">
            <a:gsLst>
              <a:gs pos="0">
                <a:srgbClr val="398AC7"/>
              </a:gs>
              <a:gs pos="100000">
                <a:srgbClr val="398AC7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4" name="Rectangle 4"/>
          <p:cNvSpPr txBox="1">
            <a:spLocks noChangeArrowheads="1"/>
          </p:cNvSpPr>
          <p:nvPr userDrawn="1"/>
        </p:nvSpPr>
        <p:spPr bwMode="auto">
          <a:xfrm>
            <a:off x="457200" y="6486536"/>
            <a:ext cx="2133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l" defTabSz="914400" rtl="0" eaLnBrk="1" latinLnBrk="0" hangingPunct="1">
              <a:defRPr sz="12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Rectangle 5"/>
          <p:cNvSpPr txBox="1">
            <a:spLocks noChangeArrowheads="1"/>
          </p:cNvSpPr>
          <p:nvPr userDrawn="1"/>
        </p:nvSpPr>
        <p:spPr>
          <a:xfrm>
            <a:off x="3124200" y="6486536"/>
            <a:ext cx="2895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ctr" defTabSz="914400" rtl="0" eaLnBrk="1" latinLnBrk="0" hangingPunct="1">
              <a:defRPr sz="1200" b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" name="Oval 18"/>
          <p:cNvSpPr>
            <a:spLocks noChangeArrowheads="1"/>
          </p:cNvSpPr>
          <p:nvPr userDrawn="1"/>
        </p:nvSpPr>
        <p:spPr bwMode="gray">
          <a:xfrm>
            <a:off x="276225" y="1255713"/>
            <a:ext cx="4656138" cy="4837112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dist="172739" dir="3238358" algn="ctr" rotWithShape="0">
              <a:srgbClr val="19426B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7" name="Freeform 21" descr="2"/>
          <p:cNvSpPr>
            <a:spLocks/>
          </p:cNvSpPr>
          <p:nvPr userDrawn="1"/>
        </p:nvSpPr>
        <p:spPr bwMode="gray">
          <a:xfrm>
            <a:off x="376245" y="2147896"/>
            <a:ext cx="2103437" cy="3032125"/>
          </a:xfrm>
          <a:custGeom>
            <a:avLst/>
            <a:gdLst>
              <a:gd name="T0" fmla="*/ 1325 w 1325"/>
              <a:gd name="T1" fmla="*/ 960 h 1910"/>
              <a:gd name="T2" fmla="*/ 414 w 1325"/>
              <a:gd name="T3" fmla="*/ 0 h 1910"/>
              <a:gd name="T4" fmla="*/ 27 w 1325"/>
              <a:gd name="T5" fmla="*/ 1014 h 1910"/>
              <a:gd name="T6" fmla="*/ 402 w 1325"/>
              <a:gd name="T7" fmla="*/ 1910 h 1910"/>
              <a:gd name="T8" fmla="*/ 1325 w 1325"/>
              <a:gd name="T9" fmla="*/ 960 h 1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25" h="1910">
                <a:moveTo>
                  <a:pt x="1325" y="960"/>
                </a:moveTo>
                <a:lnTo>
                  <a:pt x="414" y="0"/>
                </a:lnTo>
                <a:cubicBezTo>
                  <a:pt x="238" y="162"/>
                  <a:pt x="0" y="570"/>
                  <a:pt x="27" y="1014"/>
                </a:cubicBezTo>
                <a:cubicBezTo>
                  <a:pt x="53" y="1458"/>
                  <a:pt x="233" y="1748"/>
                  <a:pt x="402" y="1910"/>
                </a:cubicBezTo>
                <a:lnTo>
                  <a:pt x="1325" y="960"/>
                </a:lnTo>
                <a:close/>
              </a:path>
            </a:pathLst>
          </a:cu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 cmpd="sng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8" name="Freeform 19" descr="4"/>
          <p:cNvSpPr>
            <a:spLocks/>
          </p:cNvSpPr>
          <p:nvPr userDrawn="1"/>
        </p:nvSpPr>
        <p:spPr bwMode="gray">
          <a:xfrm>
            <a:off x="2625727" y="2119317"/>
            <a:ext cx="2139950" cy="3116263"/>
          </a:xfrm>
          <a:custGeom>
            <a:avLst/>
            <a:gdLst>
              <a:gd name="T0" fmla="*/ 951 w 1348"/>
              <a:gd name="T1" fmla="*/ 1963 h 1963"/>
              <a:gd name="T2" fmla="*/ 1338 w 1348"/>
              <a:gd name="T3" fmla="*/ 977 h 1963"/>
              <a:gd name="T4" fmla="*/ 905 w 1348"/>
              <a:gd name="T5" fmla="*/ 0 h 1963"/>
              <a:gd name="T6" fmla="*/ 0 w 1348"/>
              <a:gd name="T7" fmla="*/ 987 h 1963"/>
              <a:gd name="T8" fmla="*/ 951 w 1348"/>
              <a:gd name="T9" fmla="*/ 1963 h 19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8" h="1963">
                <a:moveTo>
                  <a:pt x="951" y="1963"/>
                </a:moveTo>
                <a:cubicBezTo>
                  <a:pt x="1244" y="1689"/>
                  <a:pt x="1348" y="1323"/>
                  <a:pt x="1338" y="977"/>
                </a:cubicBezTo>
                <a:cubicBezTo>
                  <a:pt x="1329" y="629"/>
                  <a:pt x="1132" y="226"/>
                  <a:pt x="905" y="0"/>
                </a:cubicBezTo>
                <a:lnTo>
                  <a:pt x="0" y="987"/>
                </a:lnTo>
                <a:lnTo>
                  <a:pt x="951" y="1963"/>
                </a:lnTo>
                <a:close/>
              </a:path>
            </a:pathLst>
          </a:cu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9" name="Freeform 20" descr="1"/>
          <p:cNvSpPr>
            <a:spLocks/>
          </p:cNvSpPr>
          <p:nvPr userDrawn="1"/>
        </p:nvSpPr>
        <p:spPr bwMode="gray">
          <a:xfrm>
            <a:off x="1130307" y="1416060"/>
            <a:ext cx="2873375" cy="2182813"/>
          </a:xfrm>
          <a:custGeom>
            <a:avLst/>
            <a:gdLst>
              <a:gd name="T0" fmla="*/ 905 w 1810"/>
              <a:gd name="T1" fmla="*/ 1375 h 1375"/>
              <a:gd name="T2" fmla="*/ 1810 w 1810"/>
              <a:gd name="T3" fmla="*/ 395 h 1375"/>
              <a:gd name="T4" fmla="*/ 876 w 1810"/>
              <a:gd name="T5" fmla="*/ 24 h 1375"/>
              <a:gd name="T6" fmla="*/ 0 w 1810"/>
              <a:gd name="T7" fmla="*/ 396 h 1375"/>
              <a:gd name="T8" fmla="*/ 905 w 1810"/>
              <a:gd name="T9" fmla="*/ 1375 h 1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10" h="1375">
                <a:moveTo>
                  <a:pt x="905" y="1375"/>
                </a:moveTo>
                <a:lnTo>
                  <a:pt x="1810" y="395"/>
                </a:lnTo>
                <a:cubicBezTo>
                  <a:pt x="1612" y="176"/>
                  <a:pt x="1300" y="0"/>
                  <a:pt x="876" y="24"/>
                </a:cubicBezTo>
                <a:cubicBezTo>
                  <a:pt x="452" y="48"/>
                  <a:pt x="252" y="149"/>
                  <a:pt x="0" y="396"/>
                </a:cubicBezTo>
                <a:lnTo>
                  <a:pt x="905" y="1375"/>
                </a:lnTo>
                <a:close/>
              </a:path>
            </a:pathLst>
          </a:cu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0" name="Freeform 22" descr="55282"/>
          <p:cNvSpPr>
            <a:spLocks/>
          </p:cNvSpPr>
          <p:nvPr userDrawn="1"/>
        </p:nvSpPr>
        <p:spPr bwMode="gray">
          <a:xfrm>
            <a:off x="1085855" y="3730636"/>
            <a:ext cx="2962275" cy="2219325"/>
          </a:xfrm>
          <a:custGeom>
            <a:avLst/>
            <a:gdLst>
              <a:gd name="T0" fmla="*/ 927 w 1866"/>
              <a:gd name="T1" fmla="*/ 0 h 1398"/>
              <a:gd name="T2" fmla="*/ 0 w 1866"/>
              <a:gd name="T3" fmla="*/ 975 h 1398"/>
              <a:gd name="T4" fmla="*/ 996 w 1866"/>
              <a:gd name="T5" fmla="*/ 1387 h 1398"/>
              <a:gd name="T6" fmla="*/ 1866 w 1866"/>
              <a:gd name="T7" fmla="*/ 996 h 1398"/>
              <a:gd name="T8" fmla="*/ 927 w 1866"/>
              <a:gd name="T9" fmla="*/ 0 h 1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66" h="1398">
                <a:moveTo>
                  <a:pt x="927" y="0"/>
                </a:moveTo>
                <a:lnTo>
                  <a:pt x="0" y="975"/>
                </a:lnTo>
                <a:cubicBezTo>
                  <a:pt x="203" y="1204"/>
                  <a:pt x="607" y="1398"/>
                  <a:pt x="996" y="1387"/>
                </a:cubicBezTo>
                <a:cubicBezTo>
                  <a:pt x="1385" y="1375"/>
                  <a:pt x="1707" y="1159"/>
                  <a:pt x="1866" y="996"/>
                </a:cubicBezTo>
                <a:lnTo>
                  <a:pt x="927" y="0"/>
                </a:lnTo>
                <a:close/>
              </a:path>
            </a:pathLst>
          </a:cu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1" name="Oval 23"/>
          <p:cNvSpPr>
            <a:spLocks noChangeArrowheads="1"/>
          </p:cNvSpPr>
          <p:nvPr userDrawn="1"/>
        </p:nvSpPr>
        <p:spPr bwMode="gray">
          <a:xfrm>
            <a:off x="1806578" y="2954337"/>
            <a:ext cx="1655763" cy="1655763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5" name="Заголовок 1"/>
          <p:cNvSpPr>
            <a:spLocks noGrp="1"/>
          </p:cNvSpPr>
          <p:nvPr>
            <p:ph type="ctrTitle"/>
          </p:nvPr>
        </p:nvSpPr>
        <p:spPr>
          <a:xfrm>
            <a:off x="4847770" y="584394"/>
            <a:ext cx="7151587" cy="1801607"/>
          </a:xfrm>
        </p:spPr>
        <p:txBody>
          <a:bodyPr anchor="ctr">
            <a:normAutofit/>
          </a:bodyPr>
          <a:lstStyle>
            <a:lvl1pPr algn="r">
              <a:defRPr kumimoji="0" lang="uk-UA" sz="4400" b="1" i="0" u="none" strike="noStrike" kern="1200" cap="none" spc="0" normalizeH="0" baseline="0" dirty="0">
                <a:ln>
                  <a:noFill/>
                </a:ln>
                <a:solidFill>
                  <a:srgbClr val="19426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erdana"/>
                <a:ea typeface="+mj-ea"/>
                <a:cs typeface="+mj-cs"/>
              </a:defRPr>
            </a:lvl1pPr>
          </a:lstStyle>
          <a:p>
            <a:r>
              <a:rPr lang="uk-UA" dirty="0"/>
              <a:t>Зразок заголовка</a:t>
            </a:r>
          </a:p>
        </p:txBody>
      </p:sp>
      <p:sp>
        <p:nvSpPr>
          <p:cNvPr id="26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5032382" y="3184362"/>
            <a:ext cx="7138989" cy="40341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lang="uk-UA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marR="0" lvl="0" indent="0" algn="r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BC00"/>
              </a:buClr>
              <a:buSzTx/>
              <a:buFont typeface="Wingdings" panose="05000000000000000000" pitchFamily="2" charset="2"/>
              <a:buNone/>
              <a:tabLst/>
            </a:pPr>
            <a:r>
              <a:rPr lang="uk-UA" dirty="0"/>
              <a:t>Зразок підзаголовка</a:t>
            </a:r>
          </a:p>
        </p:txBody>
      </p:sp>
      <p:sp>
        <p:nvSpPr>
          <p:cNvPr id="23" name="Прямокутник 22">
            <a:hlinkClick r:id="rId7"/>
            <a:extLst>
              <a:ext uri="{FF2B5EF4-FFF2-40B4-BE49-F238E27FC236}">
                <a16:creationId xmlns:a16="http://schemas.microsoft.com/office/drawing/2014/main" id="{672849CE-F27E-4385-971D-A24E41D0BB7E}"/>
              </a:ext>
            </a:extLst>
          </p:cNvPr>
          <p:cNvSpPr/>
          <p:nvPr userDrawn="1"/>
        </p:nvSpPr>
        <p:spPr>
          <a:xfrm>
            <a:off x="6500000" y="6184950"/>
            <a:ext cx="5564194" cy="589217"/>
          </a:xfrm>
          <a:prstGeom prst="rect">
            <a:avLst/>
          </a:prstGeom>
          <a:solidFill>
            <a:srgbClr val="40404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4000" b="1" kern="0" dirty="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teach-inf.at.ua</a:t>
            </a:r>
            <a:endParaRPr lang="uk-UA" sz="4000" b="1" kern="0" dirty="0">
              <a:solidFill>
                <a:schemeClr val="bg1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D131AF5-8EE2-41B4-9E81-F37FA5892854}"/>
              </a:ext>
            </a:extLst>
          </p:cNvPr>
          <p:cNvSpPr txBox="1"/>
          <p:nvPr userDrawn="1"/>
        </p:nvSpPr>
        <p:spPr>
          <a:xfrm>
            <a:off x="1446022" y="3115274"/>
            <a:ext cx="2441027" cy="1810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+mj-lt"/>
              <a:buNone/>
            </a:pPr>
            <a:r>
              <a:rPr lang="ru-RU" sz="13800" b="1" i="0" dirty="0">
                <a:solidFill>
                  <a:srgbClr val="002060"/>
                </a:solidFill>
                <a:latin typeface="Comic Sans MS" panose="030F0702030302020204" pitchFamily="66" charset="0"/>
              </a:rPr>
              <a:t>9</a:t>
            </a:r>
            <a:endParaRPr lang="uk-UA" sz="13800" b="1" i="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5061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21.03.2022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09699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21.03.2022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63329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5"/>
          <p:cNvSpPr>
            <a:spLocks noChangeArrowheads="1"/>
          </p:cNvSpPr>
          <p:nvPr userDrawn="1"/>
        </p:nvSpPr>
        <p:spPr bwMode="gray">
          <a:xfrm>
            <a:off x="0" y="798521"/>
            <a:ext cx="12192000" cy="312737"/>
          </a:xfrm>
          <a:prstGeom prst="rect">
            <a:avLst/>
          </a:prstGeom>
          <a:solidFill>
            <a:srgbClr val="19426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8" name="Rectangle 16"/>
          <p:cNvSpPr>
            <a:spLocks noChangeArrowheads="1"/>
          </p:cNvSpPr>
          <p:nvPr userDrawn="1"/>
        </p:nvSpPr>
        <p:spPr bwMode="white">
          <a:xfrm>
            <a:off x="0" y="11"/>
            <a:ext cx="12192000" cy="83661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grpSp>
        <p:nvGrpSpPr>
          <p:cNvPr id="9" name="Group 17"/>
          <p:cNvGrpSpPr>
            <a:grpSpLocks/>
          </p:cNvGrpSpPr>
          <p:nvPr userDrawn="1"/>
        </p:nvGrpSpPr>
        <p:grpSpPr bwMode="auto">
          <a:xfrm>
            <a:off x="10287570" y="188919"/>
            <a:ext cx="1665288" cy="1512887"/>
            <a:chOff x="4604" y="119"/>
            <a:chExt cx="1049" cy="953"/>
          </a:xfrm>
        </p:grpSpPr>
        <p:sp>
          <p:nvSpPr>
            <p:cNvPr id="10" name="Oval 18"/>
            <p:cNvSpPr>
              <a:spLocks noChangeArrowheads="1"/>
            </p:cNvSpPr>
            <p:nvPr userDrawn="1"/>
          </p:nvSpPr>
          <p:spPr bwMode="gray">
            <a:xfrm>
              <a:off x="4921" y="845"/>
              <a:ext cx="732" cy="227"/>
            </a:xfrm>
            <a:prstGeom prst="ellipse">
              <a:avLst/>
            </a:prstGeom>
            <a:gradFill rotWithShape="1">
              <a:gsLst>
                <a:gs pos="0">
                  <a:srgbClr val="19426B"/>
                </a:gs>
                <a:gs pos="100000">
                  <a:srgbClr val="19426B">
                    <a:gamma/>
                    <a:tint val="0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1" name="Oval 19"/>
            <p:cNvSpPr>
              <a:spLocks noChangeArrowheads="1"/>
            </p:cNvSpPr>
            <p:nvPr userDrawn="1"/>
          </p:nvSpPr>
          <p:spPr bwMode="gray">
            <a:xfrm>
              <a:off x="4604" y="119"/>
              <a:ext cx="932" cy="91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dist="63500" dir="2212194" algn="ctr" rotWithShape="0">
                <a:srgbClr val="19426B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2" name="Freeform 20" descr="4"/>
            <p:cNvSpPr>
              <a:spLocks/>
            </p:cNvSpPr>
            <p:nvPr userDrawn="1"/>
          </p:nvSpPr>
          <p:spPr bwMode="gray">
            <a:xfrm>
              <a:off x="5077" y="281"/>
              <a:ext cx="426" cy="588"/>
            </a:xfrm>
            <a:custGeom>
              <a:avLst/>
              <a:gdLst>
                <a:gd name="T0" fmla="*/ 951 w 1348"/>
                <a:gd name="T1" fmla="*/ 1963 h 1963"/>
                <a:gd name="T2" fmla="*/ 1338 w 1348"/>
                <a:gd name="T3" fmla="*/ 977 h 1963"/>
                <a:gd name="T4" fmla="*/ 905 w 1348"/>
                <a:gd name="T5" fmla="*/ 0 h 1963"/>
                <a:gd name="T6" fmla="*/ 0 w 1348"/>
                <a:gd name="T7" fmla="*/ 987 h 1963"/>
                <a:gd name="T8" fmla="*/ 951 w 1348"/>
                <a:gd name="T9" fmla="*/ 1963 h 1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8" h="1963">
                  <a:moveTo>
                    <a:pt x="951" y="1963"/>
                  </a:moveTo>
                  <a:cubicBezTo>
                    <a:pt x="1244" y="1689"/>
                    <a:pt x="1348" y="1323"/>
                    <a:pt x="1338" y="977"/>
                  </a:cubicBezTo>
                  <a:cubicBezTo>
                    <a:pt x="1329" y="629"/>
                    <a:pt x="1132" y="226"/>
                    <a:pt x="905" y="0"/>
                  </a:cubicBezTo>
                  <a:lnTo>
                    <a:pt x="0" y="987"/>
                  </a:lnTo>
                  <a:lnTo>
                    <a:pt x="951" y="1963"/>
                  </a:lnTo>
                  <a:close/>
                </a:path>
              </a:pathLst>
            </a:cu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3" name="Freeform 21" descr="1"/>
            <p:cNvSpPr>
              <a:spLocks/>
            </p:cNvSpPr>
            <p:nvPr userDrawn="1"/>
          </p:nvSpPr>
          <p:spPr bwMode="gray">
            <a:xfrm>
              <a:off x="4779" y="144"/>
              <a:ext cx="572" cy="416"/>
            </a:xfrm>
            <a:custGeom>
              <a:avLst/>
              <a:gdLst>
                <a:gd name="T0" fmla="*/ 905 w 1810"/>
                <a:gd name="T1" fmla="*/ 1388 h 1388"/>
                <a:gd name="T2" fmla="*/ 1810 w 1810"/>
                <a:gd name="T3" fmla="*/ 408 h 1388"/>
                <a:gd name="T4" fmla="*/ 874 w 1810"/>
                <a:gd name="T5" fmla="*/ 40 h 1388"/>
                <a:gd name="T6" fmla="*/ 0 w 1810"/>
                <a:gd name="T7" fmla="*/ 409 h 1388"/>
                <a:gd name="T8" fmla="*/ 905 w 1810"/>
                <a:gd name="T9" fmla="*/ 1388 h 1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0" h="1388">
                  <a:moveTo>
                    <a:pt x="905" y="1388"/>
                  </a:moveTo>
                  <a:lnTo>
                    <a:pt x="1810" y="408"/>
                  </a:lnTo>
                  <a:cubicBezTo>
                    <a:pt x="1612" y="189"/>
                    <a:pt x="1272" y="0"/>
                    <a:pt x="874" y="40"/>
                  </a:cubicBezTo>
                  <a:cubicBezTo>
                    <a:pt x="541" y="52"/>
                    <a:pt x="252" y="162"/>
                    <a:pt x="0" y="409"/>
                  </a:cubicBezTo>
                  <a:lnTo>
                    <a:pt x="905" y="1388"/>
                  </a:lnTo>
                  <a:close/>
                </a:path>
              </a:pathLst>
            </a:cu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4" name="Freeform 22" descr="2"/>
            <p:cNvSpPr>
              <a:spLocks/>
            </p:cNvSpPr>
            <p:nvPr userDrawn="1"/>
          </p:nvSpPr>
          <p:spPr bwMode="gray">
            <a:xfrm>
              <a:off x="4629" y="286"/>
              <a:ext cx="419" cy="572"/>
            </a:xfrm>
            <a:custGeom>
              <a:avLst/>
              <a:gdLst>
                <a:gd name="T0" fmla="*/ 1325 w 1325"/>
                <a:gd name="T1" fmla="*/ 960 h 1910"/>
                <a:gd name="T2" fmla="*/ 414 w 1325"/>
                <a:gd name="T3" fmla="*/ 0 h 1910"/>
                <a:gd name="T4" fmla="*/ 27 w 1325"/>
                <a:gd name="T5" fmla="*/ 1014 h 1910"/>
                <a:gd name="T6" fmla="*/ 402 w 1325"/>
                <a:gd name="T7" fmla="*/ 1910 h 1910"/>
                <a:gd name="T8" fmla="*/ 1325 w 1325"/>
                <a:gd name="T9" fmla="*/ 960 h 1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5" h="1910">
                  <a:moveTo>
                    <a:pt x="1325" y="960"/>
                  </a:moveTo>
                  <a:lnTo>
                    <a:pt x="414" y="0"/>
                  </a:lnTo>
                  <a:cubicBezTo>
                    <a:pt x="238" y="162"/>
                    <a:pt x="0" y="570"/>
                    <a:pt x="27" y="1014"/>
                  </a:cubicBezTo>
                  <a:cubicBezTo>
                    <a:pt x="53" y="1458"/>
                    <a:pt x="233" y="1748"/>
                    <a:pt x="402" y="1910"/>
                  </a:cubicBezTo>
                  <a:lnTo>
                    <a:pt x="1325" y="960"/>
                  </a:lnTo>
                  <a:close/>
                </a:path>
              </a:pathLst>
            </a:cu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5" name="Freeform 23" descr="55282"/>
            <p:cNvSpPr>
              <a:spLocks/>
            </p:cNvSpPr>
            <p:nvPr userDrawn="1"/>
          </p:nvSpPr>
          <p:spPr bwMode="gray">
            <a:xfrm>
              <a:off x="4770" y="585"/>
              <a:ext cx="590" cy="418"/>
            </a:xfrm>
            <a:custGeom>
              <a:avLst/>
              <a:gdLst>
                <a:gd name="T0" fmla="*/ 927 w 1866"/>
                <a:gd name="T1" fmla="*/ 0 h 1398"/>
                <a:gd name="T2" fmla="*/ 0 w 1866"/>
                <a:gd name="T3" fmla="*/ 975 h 1398"/>
                <a:gd name="T4" fmla="*/ 996 w 1866"/>
                <a:gd name="T5" fmla="*/ 1387 h 1398"/>
                <a:gd name="T6" fmla="*/ 1866 w 1866"/>
                <a:gd name="T7" fmla="*/ 996 h 1398"/>
                <a:gd name="T8" fmla="*/ 927 w 1866"/>
                <a:gd name="T9" fmla="*/ 0 h 1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66" h="1398">
                  <a:moveTo>
                    <a:pt x="927" y="0"/>
                  </a:moveTo>
                  <a:lnTo>
                    <a:pt x="0" y="975"/>
                  </a:lnTo>
                  <a:cubicBezTo>
                    <a:pt x="203" y="1204"/>
                    <a:pt x="607" y="1398"/>
                    <a:pt x="996" y="1387"/>
                  </a:cubicBezTo>
                  <a:cubicBezTo>
                    <a:pt x="1385" y="1375"/>
                    <a:pt x="1707" y="1159"/>
                    <a:pt x="1866" y="996"/>
                  </a:cubicBezTo>
                  <a:lnTo>
                    <a:pt x="927" y="0"/>
                  </a:lnTo>
                  <a:close/>
                </a:path>
              </a:pathLst>
            </a:cu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6" name="Oval 24"/>
            <p:cNvSpPr>
              <a:spLocks noChangeArrowheads="1"/>
            </p:cNvSpPr>
            <p:nvPr userDrawn="1"/>
          </p:nvSpPr>
          <p:spPr bwMode="gray">
            <a:xfrm>
              <a:off x="4914" y="438"/>
              <a:ext cx="329" cy="3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  <p:sp>
        <p:nvSpPr>
          <p:cNvPr id="17" name="TextBox 16"/>
          <p:cNvSpPr txBox="1"/>
          <p:nvPr userDrawn="1"/>
        </p:nvSpPr>
        <p:spPr>
          <a:xfrm>
            <a:off x="10777240" y="566632"/>
            <a:ext cx="7565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 i="0" dirty="0">
                <a:solidFill>
                  <a:srgbClr val="19426B"/>
                </a:solidFill>
                <a:latin typeface="Comic Sans MS" panose="030F0702030302020204" pitchFamily="66" charset="0"/>
              </a:rPr>
              <a:t>9</a:t>
            </a:r>
            <a:endParaRPr lang="uk-UA" sz="4400" b="1" i="0" dirty="0">
              <a:solidFill>
                <a:srgbClr val="19426B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19" name="Групувати 18"/>
          <p:cNvGrpSpPr/>
          <p:nvPr userDrawn="1"/>
        </p:nvGrpSpPr>
        <p:grpSpPr>
          <a:xfrm>
            <a:off x="-15225" y="6529734"/>
            <a:ext cx="4680520" cy="328282"/>
            <a:chOff x="467544" y="6485698"/>
            <a:chExt cx="4680520" cy="328281"/>
          </a:xfrm>
        </p:grpSpPr>
        <p:pic>
          <p:nvPicPr>
            <p:cNvPr id="20" name="Picture 3" descr="E:\Робота\Вчитель Інформатики\~~~Сайт~~~\teach-inf.at.ua\FTP\krfb_6465.pn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6296" y="6485698"/>
              <a:ext cx="321568" cy="321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467544" y="6506203"/>
              <a:ext cx="4680520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i="1" dirty="0">
                  <a:solidFill>
                    <a:srgbClr val="19426B"/>
                  </a:solidFill>
                  <a:latin typeface="Verdana"/>
                </a:rPr>
                <a:t>© </a:t>
              </a:r>
              <a:r>
                <a:rPr lang="uk-UA" sz="1400" i="1" dirty="0">
                  <a:solidFill>
                    <a:srgbClr val="19426B"/>
                  </a:solidFill>
                  <a:latin typeface="Verdana"/>
                </a:rPr>
                <a:t>Вивчаємо інформатику        </a:t>
              </a:r>
              <a:r>
                <a:rPr lang="en-US" sz="1400" b="1" i="1" dirty="0">
                  <a:solidFill>
                    <a:srgbClr val="19426B"/>
                  </a:solidFill>
                  <a:latin typeface="Verdana"/>
                  <a:hlinkClick r:id="rId7" tooltip="Перейти на сайт"/>
                </a:rPr>
                <a:t>teach-inf.at.ua</a:t>
              </a:r>
              <a:endParaRPr lang="ru-RU" sz="1400" b="1" i="1" dirty="0">
                <a:solidFill>
                  <a:srgbClr val="19426B"/>
                </a:solidFill>
                <a:latin typeface="Verdana"/>
              </a:endParaRPr>
            </a:p>
          </p:txBody>
        </p:sp>
      </p:grpSp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lnSpcReduction="10000"/>
          </a:bodyPr>
          <a:lstStyle>
            <a:lvl1pPr>
              <a:defRPr kumimoji="0" lang="uk-UA" sz="32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lvl="0" fontAlgn="base">
              <a:lnSpc>
                <a:spcPct val="100000"/>
              </a:lnSpc>
              <a:spcAft>
                <a:spcPct val="0"/>
              </a:spcAft>
            </a:pPr>
            <a:r>
              <a:rPr lang="uk-UA" dirty="0"/>
              <a:t>Зразок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717398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21.03.2022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23911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і області з вмі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21.03.2022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14032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21.03.2022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79979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21.03.2022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64596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21.03.2022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40382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21.03.2022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38317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21.03.2022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3899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E9269-1560-433C-88F4-3A78CD881B3D}" type="datetimeFigureOut">
              <a:rPr lang="uk-UA" smtClean="0"/>
              <a:t>21.03.2022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22809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ідзаголовок 2"/>
          <p:cNvSpPr>
            <a:spLocks noGrp="1"/>
          </p:cNvSpPr>
          <p:nvPr>
            <p:ph type="subTitle" idx="4294967295"/>
          </p:nvPr>
        </p:nvSpPr>
        <p:spPr>
          <a:xfrm>
            <a:off x="5032382" y="3184362"/>
            <a:ext cx="7138989" cy="403410"/>
          </a:xfrm>
        </p:spPr>
        <p:txBody>
          <a:bodyPr anchor="ctr">
            <a:normAutofit/>
          </a:bodyPr>
          <a:lstStyle/>
          <a:p>
            <a:pPr marL="0" indent="0" algn="r">
              <a:buNone/>
            </a:pPr>
            <a:r>
              <a:rPr lang="uk-UA" sz="1600" b="1" dirty="0">
                <a:solidFill>
                  <a:srgbClr val="FFFFFF"/>
                </a:solidFill>
              </a:rPr>
              <a:t>За навчальною програмою 2017 року</a:t>
            </a:r>
          </a:p>
        </p:txBody>
      </p:sp>
      <p:sp>
        <p:nvSpPr>
          <p:cNvPr id="6" name="Округлена прямокутна виноска 5"/>
          <p:cNvSpPr/>
          <p:nvPr/>
        </p:nvSpPr>
        <p:spPr>
          <a:xfrm>
            <a:off x="126612" y="6175807"/>
            <a:ext cx="2448272" cy="619472"/>
          </a:xfrm>
          <a:prstGeom prst="wedgeRoundRectCallout">
            <a:avLst>
              <a:gd name="adj1" fmla="val 367"/>
              <a:gd name="adj2" fmla="val 49864"/>
              <a:gd name="adj3" fmla="val 16667"/>
            </a:avLst>
          </a:prstGeom>
          <a:solidFill>
            <a:srgbClr val="413064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Урок </a:t>
            </a:r>
            <a:r>
              <a:rPr lang="uk-UA" sz="3600" b="1" i="1" kern="0" dirty="0">
                <a:solidFill>
                  <a:srgbClr val="FFFFFF"/>
                </a:solidFill>
                <a:latin typeface="Verdana"/>
              </a:rPr>
              <a:t>52</a:t>
            </a:r>
            <a:endParaRPr kumimoji="0" lang="uk-UA" sz="3600" b="1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10" name="Picture 4" descr="Результат пошуку зображень за запитом &quot;lazarus icon&quot;">
            <a:extLst>
              <a:ext uri="{FF2B5EF4-FFF2-40B4-BE49-F238E27FC236}">
                <a16:creationId xmlns:a16="http://schemas.microsoft.com/office/drawing/2014/main" id="{17E6452A-B273-459B-A39C-133AFF0186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8608" y="3622708"/>
            <a:ext cx="2553099" cy="2553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864A87CA-C8B9-4861-A73E-2F23B3454E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47771" y="658282"/>
            <a:ext cx="7137066" cy="1801607"/>
          </a:xfrm>
        </p:spPr>
        <p:txBody>
          <a:bodyPr>
            <a:noAutofit/>
          </a:bodyPr>
          <a:lstStyle/>
          <a:p>
            <a:r>
              <a:rPr lang="uk-UA" sz="5400" dirty="0"/>
              <a:t>Визначення теми програмного проекту</a:t>
            </a:r>
          </a:p>
        </p:txBody>
      </p:sp>
      <p:pic>
        <p:nvPicPr>
          <p:cNvPr id="13" name="Picture 2" descr="project launch, software development, startup launch, website launch, website marketing icon">
            <a:extLst>
              <a:ext uri="{FF2B5EF4-FFF2-40B4-BE49-F238E27FC236}">
                <a16:creationId xmlns:a16="http://schemas.microsoft.com/office/drawing/2014/main" id="{62A844DC-FCEE-426A-B656-D9C7DDE11F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2888" y="3593284"/>
            <a:ext cx="2611946" cy="2611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7435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Розв'язування</a:t>
            </a:r>
            <a:br>
              <a:rPr lang="uk-UA" dirty="0"/>
            </a:br>
            <a:r>
              <a:rPr lang="uk-UA" dirty="0" err="1"/>
              <a:t>компетентнісних</a:t>
            </a:r>
            <a:r>
              <a:rPr lang="uk-UA" dirty="0"/>
              <a:t> задач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Розглянемо </a:t>
            </a:r>
            <a:r>
              <a:rPr lang="uk-UA" sz="2800" b="1" i="1" kern="0" dirty="0" err="1">
                <a:solidFill>
                  <a:schemeClr val="bg1"/>
                </a:solidFill>
              </a:rPr>
              <a:t>компетентнісну</a:t>
            </a:r>
            <a:r>
              <a:rPr lang="uk-UA" sz="2800" b="1" i="1" kern="0" dirty="0">
                <a:solidFill>
                  <a:schemeClr val="bg1"/>
                </a:solidFill>
              </a:rPr>
              <a:t> задачу.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3236BCF-9A5D-41D4-9405-93AF7E1F73E4}"/>
              </a:ext>
            </a:extLst>
          </p:cNvPr>
          <p:cNvSpPr txBox="1"/>
          <p:nvPr/>
        </p:nvSpPr>
        <p:spPr>
          <a:xfrm>
            <a:off x="72008" y="1806681"/>
            <a:ext cx="3438107" cy="2677656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Завдання</a:t>
            </a:r>
            <a:r>
              <a:rPr lang="uk-UA" sz="2800" b="1" i="1" kern="0" dirty="0">
                <a:solidFill>
                  <a:schemeClr val="bg1"/>
                </a:solidFill>
              </a:rPr>
              <a:t>. Створити програму, яка реалізує гру «Морський бій».</a:t>
            </a:r>
          </a:p>
        </p:txBody>
      </p:sp>
      <p:pic>
        <p:nvPicPr>
          <p:cNvPr id="5122" name="Picture 2" descr="Результат пошуку зображень за запитом &quot;морской бой&quot;">
            <a:extLst>
              <a:ext uri="{FF2B5EF4-FFF2-40B4-BE49-F238E27FC236}">
                <a16:creationId xmlns:a16="http://schemas.microsoft.com/office/drawing/2014/main" id="{7652702B-2182-4A2F-AB04-9630DE0410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7265" y="1801824"/>
            <a:ext cx="8444886" cy="4750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utoShape 61">
            <a:extLst>
              <a:ext uri="{FF2B5EF4-FFF2-40B4-BE49-F238E27FC236}">
                <a16:creationId xmlns:a16="http://schemas.microsoft.com/office/drawing/2014/main" id="{DB0D6269-BB82-452D-970B-69999C55FD8A}"/>
              </a:ext>
            </a:extLst>
          </p:cNvPr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9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2810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Розв'язування</a:t>
            </a:r>
            <a:br>
              <a:rPr lang="uk-UA" dirty="0"/>
            </a:br>
            <a:r>
              <a:rPr lang="uk-UA" dirty="0" err="1"/>
              <a:t>компетентнісних</a:t>
            </a:r>
            <a:r>
              <a:rPr lang="uk-UA" dirty="0"/>
              <a:t> задач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Постановка задачі</a:t>
            </a:r>
            <a:r>
              <a:rPr lang="uk-UA" sz="2800" b="1" i="1" kern="0" dirty="0">
                <a:solidFill>
                  <a:schemeClr val="bg1"/>
                </a:solidFill>
              </a:rPr>
              <a:t>. Двовимірний масив А розмірністю 6</a:t>
            </a:r>
            <a:r>
              <a:rPr lang="en-US" sz="2800" b="1" i="1" kern="0" dirty="0">
                <a:solidFill>
                  <a:schemeClr val="bg1"/>
                </a:solidFill>
              </a:rPr>
              <a:t>x6 </a:t>
            </a:r>
            <a:r>
              <a:rPr lang="uk-UA" sz="2800" b="1" i="1" kern="0" dirty="0">
                <a:solidFill>
                  <a:schemeClr val="bg1"/>
                </a:solidFill>
              </a:rPr>
              <a:t>випадковим чином заповнено нулями та одиницями.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4FFD4D6-F7A4-4698-A2EA-2DA453AC1847}"/>
              </a:ext>
            </a:extLst>
          </p:cNvPr>
          <p:cNvSpPr txBox="1"/>
          <p:nvPr/>
        </p:nvSpPr>
        <p:spPr>
          <a:xfrm>
            <a:off x="72008" y="2671602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Якщо </a:t>
            </a:r>
            <a:r>
              <a:rPr lang="en-US" sz="2800" b="1" i="1" kern="0" dirty="0">
                <a:solidFill>
                  <a:schemeClr val="bg1"/>
                </a:solidFill>
              </a:rPr>
              <a:t>A(</a:t>
            </a:r>
            <a:r>
              <a:rPr lang="en-US" sz="2800" b="1" i="1" kern="0" dirty="0" err="1">
                <a:solidFill>
                  <a:schemeClr val="bg1"/>
                </a:solidFill>
              </a:rPr>
              <a:t>i</a:t>
            </a:r>
            <a:r>
              <a:rPr lang="uk-UA" sz="2800" b="1" i="1" kern="0" dirty="0">
                <a:solidFill>
                  <a:schemeClr val="bg1"/>
                </a:solidFill>
              </a:rPr>
              <a:t>,</a:t>
            </a:r>
            <a:r>
              <a:rPr lang="en-US" sz="2800" b="1" i="1" kern="0" dirty="0">
                <a:solidFill>
                  <a:schemeClr val="bg1"/>
                </a:solidFill>
              </a:rPr>
              <a:t>j) = 1, </a:t>
            </a:r>
            <a:r>
              <a:rPr lang="uk-UA" sz="2800" b="1" i="1" kern="0" dirty="0">
                <a:solidFill>
                  <a:schemeClr val="bg1"/>
                </a:solidFill>
              </a:rPr>
              <a:t>то у відповідній позиції знаходиться корабель. Гравець задає координати елементу масиву і «стріляє».</a:t>
            </a:r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79383E6A-7432-4D50-A593-3ECE27493230}"/>
              </a:ext>
            </a:extLst>
          </p:cNvPr>
          <p:cNvSpPr/>
          <p:nvPr/>
        </p:nvSpPr>
        <p:spPr>
          <a:xfrm>
            <a:off x="72008" y="4146441"/>
            <a:ext cx="5972332" cy="868011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chemeClr val="bg1"/>
                </a:solidFill>
              </a:rPr>
              <a:t>Якщо елемент з указаними індексами дорівнює 1</a:t>
            </a:r>
            <a:endParaRPr lang="uk-UA" sz="2600" b="1" i="1" kern="0" dirty="0">
              <a:solidFill>
                <a:srgbClr val="FFFFFF"/>
              </a:solidFill>
            </a:endParaRPr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191B4082-0E3E-4DF4-8AD2-7FB99DBE4288}"/>
              </a:ext>
            </a:extLst>
          </p:cNvPr>
          <p:cNvSpPr/>
          <p:nvPr/>
        </p:nvSpPr>
        <p:spPr>
          <a:xfrm>
            <a:off x="6149820" y="4146441"/>
            <a:ext cx="5972332" cy="868011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chemeClr val="bg1"/>
                </a:solidFill>
              </a:rPr>
              <a:t>Якщо </a:t>
            </a:r>
            <a:r>
              <a:rPr lang="en-US" sz="2400" b="1" i="1" kern="0" dirty="0">
                <a:solidFill>
                  <a:schemeClr val="bg1"/>
                </a:solidFill>
              </a:rPr>
              <a:t>A(</a:t>
            </a:r>
            <a:r>
              <a:rPr lang="en-US" sz="2400" b="1" i="1" kern="0" dirty="0" err="1">
                <a:solidFill>
                  <a:schemeClr val="bg1"/>
                </a:solidFill>
              </a:rPr>
              <a:t>i,j</a:t>
            </a:r>
            <a:r>
              <a:rPr lang="en-US" sz="2400" b="1" i="1" kern="0" dirty="0">
                <a:solidFill>
                  <a:schemeClr val="bg1"/>
                </a:solidFill>
              </a:rPr>
              <a:t>)=0</a:t>
            </a:r>
            <a:endParaRPr lang="uk-UA" sz="2600" b="1" i="1" kern="0" dirty="0">
              <a:solidFill>
                <a:srgbClr val="FFFFFF"/>
              </a:solidFill>
            </a:endParaRPr>
          </a:p>
        </p:txBody>
      </p:sp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id="{54A18F4B-A73A-4533-A16F-211A6F059393}"/>
              </a:ext>
            </a:extLst>
          </p:cNvPr>
          <p:cNvSpPr/>
          <p:nvPr/>
        </p:nvSpPr>
        <p:spPr>
          <a:xfrm>
            <a:off x="72008" y="5080506"/>
            <a:ext cx="5972332" cy="1585765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chemeClr val="bg1"/>
                </a:solidFill>
              </a:rPr>
              <a:t>то виводиться повідомлення «</a:t>
            </a:r>
            <a:r>
              <a:rPr lang="uk-UA" sz="2400" b="1" i="1" kern="0" dirty="0">
                <a:solidFill>
                  <a:srgbClr val="FFFF00"/>
                </a:solidFill>
              </a:rPr>
              <a:t>Влучив!</a:t>
            </a:r>
            <a:r>
              <a:rPr lang="uk-UA" sz="2400" b="1" i="1" kern="0" dirty="0">
                <a:solidFill>
                  <a:schemeClr val="bg1"/>
                </a:solidFill>
              </a:rPr>
              <a:t>», значення лічильника влучень збільшується на 1</a:t>
            </a:r>
            <a:endParaRPr lang="uk-UA" sz="2600" b="1" i="1" kern="0" dirty="0">
              <a:solidFill>
                <a:srgbClr val="FFFFFF"/>
              </a:solidFill>
            </a:endParaRPr>
          </a:p>
        </p:txBody>
      </p:sp>
      <p:sp>
        <p:nvSpPr>
          <p:cNvPr id="11" name="Прямокутник 10">
            <a:extLst>
              <a:ext uri="{FF2B5EF4-FFF2-40B4-BE49-F238E27FC236}">
                <a16:creationId xmlns:a16="http://schemas.microsoft.com/office/drawing/2014/main" id="{7C41B694-A0EA-4C96-8E5A-A91F62361400}"/>
              </a:ext>
            </a:extLst>
          </p:cNvPr>
          <p:cNvSpPr/>
          <p:nvPr/>
        </p:nvSpPr>
        <p:spPr>
          <a:xfrm>
            <a:off x="6149820" y="5080506"/>
            <a:ext cx="5972332" cy="1585765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chemeClr val="bg1"/>
                </a:solidFill>
              </a:rPr>
              <a:t>виводиться повідомлення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chemeClr val="bg1"/>
                </a:solidFill>
              </a:rPr>
              <a:t>«</a:t>
            </a:r>
            <a:r>
              <a:rPr lang="uk-UA" sz="2400" b="1" i="1" kern="0" dirty="0">
                <a:solidFill>
                  <a:srgbClr val="FFFF00"/>
                </a:solidFill>
              </a:rPr>
              <a:t>Не влучив!</a:t>
            </a:r>
            <a:r>
              <a:rPr lang="uk-UA" sz="2400" b="1" i="1" kern="0" dirty="0">
                <a:solidFill>
                  <a:schemeClr val="bg1"/>
                </a:solidFill>
              </a:rPr>
              <a:t>», місце влучення позначається кружком.</a:t>
            </a:r>
            <a:endParaRPr lang="uk-UA" sz="2600" b="1" i="1" kern="0" dirty="0">
              <a:solidFill>
                <a:srgbClr val="FFFFFF"/>
              </a:solidFill>
            </a:endParaRPr>
          </a:p>
        </p:txBody>
      </p:sp>
      <p:sp>
        <p:nvSpPr>
          <p:cNvPr id="12" name="AutoShape 61">
            <a:extLst>
              <a:ext uri="{FF2B5EF4-FFF2-40B4-BE49-F238E27FC236}">
                <a16:creationId xmlns:a16="http://schemas.microsoft.com/office/drawing/2014/main" id="{69C07C19-C462-4AAE-806D-6E1AC2D2DC77}"/>
              </a:ext>
            </a:extLst>
          </p:cNvPr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9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3560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Розв'язування</a:t>
            </a:r>
            <a:br>
              <a:rPr lang="uk-UA" dirty="0"/>
            </a:br>
            <a:r>
              <a:rPr lang="uk-UA" dirty="0" err="1"/>
              <a:t>компетентнісних</a:t>
            </a:r>
            <a:r>
              <a:rPr lang="uk-UA" dirty="0"/>
              <a:t> задач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id="{FD2E7A12-E32B-4BF7-A416-AB59E47E77C6}"/>
              </a:ext>
            </a:extLst>
          </p:cNvPr>
          <p:cNvSpPr/>
          <p:nvPr/>
        </p:nvSpPr>
        <p:spPr>
          <a:xfrm>
            <a:off x="72008" y="1196763"/>
            <a:ext cx="5972332" cy="2285637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Якщо гравець робить три невдалі спроби, виводиться повідомлення</a:t>
            </a:r>
            <a:endParaRPr lang="uk-UA" sz="3200" b="1" i="1" kern="0" dirty="0">
              <a:solidFill>
                <a:srgbClr val="FFFFFF"/>
              </a:solidFill>
            </a:endParaRPr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1A7A7839-DD2A-4577-AD9E-6D77EF186493}"/>
              </a:ext>
            </a:extLst>
          </p:cNvPr>
          <p:cNvSpPr/>
          <p:nvPr/>
        </p:nvSpPr>
        <p:spPr>
          <a:xfrm>
            <a:off x="6149820" y="1196763"/>
            <a:ext cx="5972332" cy="2285637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Якщо ж значення лічильника влучень зрівняється з кількістю кораблів, виводиться повідомлення</a:t>
            </a:r>
            <a:endParaRPr lang="uk-UA" sz="3200" b="1" i="1" kern="0" dirty="0">
              <a:solidFill>
                <a:srgbClr val="FFFFFF"/>
              </a:solidFill>
            </a:endParaRPr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4198C9DC-7976-4859-898B-BF6670CB4ADD}"/>
              </a:ext>
            </a:extLst>
          </p:cNvPr>
          <p:cNvSpPr/>
          <p:nvPr/>
        </p:nvSpPr>
        <p:spPr>
          <a:xfrm>
            <a:off x="72008" y="3579719"/>
            <a:ext cx="5972332" cy="83496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chemeClr val="bg1"/>
                </a:solidFill>
              </a:rPr>
              <a:t>«Ти програв!»</a:t>
            </a:r>
            <a:endParaRPr lang="uk-UA" sz="3200" b="1" i="1" kern="0" dirty="0">
              <a:solidFill>
                <a:srgbClr val="FFFFFF"/>
              </a:solidFill>
            </a:endParaRPr>
          </a:p>
        </p:txBody>
      </p:sp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id="{AC26EC7C-D561-45B6-8D6C-A2F30816BE1C}"/>
              </a:ext>
            </a:extLst>
          </p:cNvPr>
          <p:cNvSpPr/>
          <p:nvPr/>
        </p:nvSpPr>
        <p:spPr>
          <a:xfrm>
            <a:off x="6149820" y="3579719"/>
            <a:ext cx="5972332" cy="834965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chemeClr val="bg1"/>
                </a:solidFill>
              </a:rPr>
              <a:t>«Ти виграв!»</a:t>
            </a:r>
            <a:endParaRPr lang="uk-UA" sz="3200" b="1" i="1" kern="0" dirty="0">
              <a:solidFill>
                <a:srgbClr val="FFFFFF"/>
              </a:solidFill>
            </a:endParaRPr>
          </a:p>
        </p:txBody>
      </p:sp>
      <p:pic>
        <p:nvPicPr>
          <p:cNvPr id="6146" name="Picture 2" descr="cartoon, loser, people, sad, sport, sportsman, upset icon">
            <a:extLst>
              <a:ext uri="{FF2B5EF4-FFF2-40B4-BE49-F238E27FC236}">
                <a16:creationId xmlns:a16="http://schemas.microsoft.com/office/drawing/2014/main" id="{2E4C4AEC-2011-4BEC-89B2-3FE7C3472A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0535" y="4473677"/>
            <a:ext cx="2035277" cy="2035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awards, goblet, success, win icon">
            <a:extLst>
              <a:ext uri="{FF2B5EF4-FFF2-40B4-BE49-F238E27FC236}">
                <a16:creationId xmlns:a16="http://schemas.microsoft.com/office/drawing/2014/main" id="{4D277D89-ADC4-472F-9726-0E828D028D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8347" y="4473676"/>
            <a:ext cx="2035277" cy="2035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AutoShape 61">
            <a:extLst>
              <a:ext uri="{FF2B5EF4-FFF2-40B4-BE49-F238E27FC236}">
                <a16:creationId xmlns:a16="http://schemas.microsoft.com/office/drawing/2014/main" id="{9300E94C-EE4C-4482-AECF-FFFB6C4F806A}"/>
              </a:ext>
            </a:extLst>
          </p:cNvPr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9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8971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Розв'язування</a:t>
            </a:r>
            <a:br>
              <a:rPr lang="uk-UA" dirty="0"/>
            </a:br>
            <a:r>
              <a:rPr lang="uk-UA" dirty="0" err="1"/>
              <a:t>компетентнісних</a:t>
            </a:r>
            <a:r>
              <a:rPr lang="uk-UA" dirty="0"/>
              <a:t> задач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Побудова інформаційної моделі</a:t>
            </a:r>
          </a:p>
        </p:txBody>
      </p:sp>
      <p:graphicFrame>
        <p:nvGraphicFramePr>
          <p:cNvPr id="6" name="Таблиця 5">
            <a:extLst>
              <a:ext uri="{FF2B5EF4-FFF2-40B4-BE49-F238E27FC236}">
                <a16:creationId xmlns:a16="http://schemas.microsoft.com/office/drawing/2014/main" id="{330D0BCE-0850-45E2-9426-0F0A58EB24E3}"/>
              </a:ext>
            </a:extLst>
          </p:cNvPr>
          <p:cNvGraphicFramePr>
            <a:graphicFrameLocks noGrp="1"/>
          </p:cNvGraphicFramePr>
          <p:nvPr/>
        </p:nvGraphicFramePr>
        <p:xfrm>
          <a:off x="72008" y="1876216"/>
          <a:ext cx="12050142" cy="4389120"/>
        </p:xfrm>
        <a:graphic>
          <a:graphicData uri="http://schemas.openxmlformats.org/drawingml/2006/table">
            <a:tbl>
              <a:tblPr firstRow="1" bandRow="1">
                <a:tableStyleId>{8FD4443E-F989-4FC4-A0C8-D5A2AF1F390B}</a:tableStyleId>
              </a:tblPr>
              <a:tblGrid>
                <a:gridCol w="9386624">
                  <a:extLst>
                    <a:ext uri="{9D8B030D-6E8A-4147-A177-3AD203B41FA5}">
                      <a16:colId xmlns:a16="http://schemas.microsoft.com/office/drawing/2014/main" val="2536893789"/>
                    </a:ext>
                  </a:extLst>
                </a:gridCol>
                <a:gridCol w="2663518">
                  <a:extLst>
                    <a:ext uri="{9D8B030D-6E8A-4147-A177-3AD203B41FA5}">
                      <a16:colId xmlns:a16="http://schemas.microsoft.com/office/drawing/2014/main" val="22576280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sz="3200" i="1" noProof="0" dirty="0"/>
                        <a:t>Параметри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200" i="1" noProof="0" dirty="0"/>
                        <a:t>Значення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90412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sz="2000" b="1" i="1" noProof="0"/>
                        <a:t>x, y – координати комірок (позиція корабля)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uk-UA" sz="2000" b="1" i="1" noProof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76600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sz="2000" b="1" i="1" noProof="0"/>
                        <a:t>Sum — кількість кораблів на полі для гри.</a:t>
                      </a:r>
                    </a:p>
                    <a:p>
                      <a:r>
                        <a:rPr lang="uk-UA" sz="2000" b="1" i="1" noProof="0"/>
                        <a:t>К — кількість влучень.</a:t>
                      </a:r>
                    </a:p>
                    <a:p>
                      <a:r>
                        <a:rPr lang="uk-UA" sz="2000" b="1" i="1" noProof="0"/>
                        <a:t>sproba — кількість невлучних пострілів поспіль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i="1" noProof="0"/>
                        <a:t>Розрахункові дані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502372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sz="2000" b="1" i="1" noProof="0"/>
                        <a:t>Повідомлення «Ти програв!», «Ти виграв!» 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i="1" noProof="0"/>
                        <a:t>Результати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396429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sz="2000" b="1" i="1" noProof="0"/>
                        <a:t>Якщо А[х,у] = 1, то К := К+1, А[х,у] := 2;</a:t>
                      </a:r>
                    </a:p>
                    <a:p>
                      <a:r>
                        <a:rPr lang="uk-UA" sz="2000" b="1" i="1" noProof="0"/>
                        <a:t>інакше sproba := sproba+1; A[x,y] := 3;</a:t>
                      </a:r>
                    </a:p>
                    <a:p>
                      <a:r>
                        <a:rPr lang="uk-UA" sz="2000" b="1" i="1" noProof="0"/>
                        <a:t>Якщо К = Sum, то виводиться повідомлення «Ти виграв!»;</a:t>
                      </a:r>
                    </a:p>
                    <a:p>
                      <a:r>
                        <a:rPr lang="uk-UA" sz="2000" b="1" i="1" noProof="0"/>
                        <a:t>Якщо sproba = 3, то виводиться повідомлення «Ти програв!»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i="1" noProof="0"/>
                        <a:t>Зв’язок між величинами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710502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sz="2000" b="1" i="1" noProof="0"/>
                        <a:t>0 &lt;= і &lt;= 5</a:t>
                      </a:r>
                    </a:p>
                    <a:p>
                      <a:r>
                        <a:rPr lang="uk-UA" sz="2000" b="1" i="1" noProof="0"/>
                        <a:t>0 &lt;= j &lt;= 5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i="1" noProof="0" dirty="0"/>
                        <a:t>Обмеження на допустимі дані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38976384"/>
                  </a:ext>
                </a:extLst>
              </a:tr>
            </a:tbl>
          </a:graphicData>
        </a:graphic>
      </p:graphicFrame>
      <p:sp>
        <p:nvSpPr>
          <p:cNvPr id="8" name="AutoShape 61">
            <a:extLst>
              <a:ext uri="{FF2B5EF4-FFF2-40B4-BE49-F238E27FC236}">
                <a16:creationId xmlns:a16="http://schemas.microsoft.com/office/drawing/2014/main" id="{8C57B550-1A42-4B16-9702-436A9E96C101}"/>
              </a:ext>
            </a:extLst>
          </p:cNvPr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9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7347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Розв'язування</a:t>
            </a:r>
            <a:br>
              <a:rPr lang="uk-UA" dirty="0"/>
            </a:br>
            <a:r>
              <a:rPr lang="uk-UA" dirty="0" err="1"/>
              <a:t>компетентнісних</a:t>
            </a:r>
            <a:r>
              <a:rPr lang="uk-UA" dirty="0"/>
              <a:t> задач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Визначення засобів опрацювання даних</a:t>
            </a:r>
          </a:p>
        </p:txBody>
      </p:sp>
      <p:graphicFrame>
        <p:nvGraphicFramePr>
          <p:cNvPr id="6" name="Схема 5">
            <a:extLst>
              <a:ext uri="{FF2B5EF4-FFF2-40B4-BE49-F238E27FC236}">
                <a16:creationId xmlns:a16="http://schemas.microsoft.com/office/drawing/2014/main" id="{A886B4CB-5652-4F42-BEB8-178FE507FF9A}"/>
              </a:ext>
            </a:extLst>
          </p:cNvPr>
          <p:cNvGraphicFramePr/>
          <p:nvPr/>
        </p:nvGraphicFramePr>
        <p:xfrm>
          <a:off x="72008" y="1892084"/>
          <a:ext cx="12050142" cy="47990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AutoShape 61">
            <a:extLst>
              <a:ext uri="{FF2B5EF4-FFF2-40B4-BE49-F238E27FC236}">
                <a16:creationId xmlns:a16="http://schemas.microsoft.com/office/drawing/2014/main" id="{73B29355-4FA9-41D1-A19A-F7F527CEA5B7}"/>
              </a:ext>
            </a:extLst>
          </p:cNvPr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9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6777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863490E-97AF-44D5-A814-FDC534B3E3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>
                                            <p:graphicEl>
                                              <a:dgm id="{D863490E-97AF-44D5-A814-FDC534B3E3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F244AEF-BD16-4508-9A5A-9640B51965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6">
                                            <p:graphicEl>
                                              <a:dgm id="{3F244AEF-BD16-4508-9A5A-9640B51965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A699784-EE11-48B7-BD5B-E6C7811778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6">
                                            <p:graphicEl>
                                              <a:dgm id="{CA699784-EE11-48B7-BD5B-E6C7811778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5CB376A-E1F5-4E26-86CA-E248F361C8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6">
                                            <p:graphicEl>
                                              <a:dgm id="{E5CB376A-E1F5-4E26-86CA-E248F361C8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547829D-0660-4ECE-8B9B-4DD150AEB6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6">
                                            <p:graphicEl>
                                              <a:dgm id="{D547829D-0660-4ECE-8B9B-4DD150AEB6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E04A936-A0BD-4697-B593-D6F4E69814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6">
                                            <p:graphicEl>
                                              <a:dgm id="{9E04A936-A0BD-4697-B593-D6F4E69814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Graphic spid="6" grpId="0" uiExpand="1">
        <p:bldSub>
          <a:bldDgm bld="one"/>
        </p:bldSub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Розв'язування</a:t>
            </a:r>
            <a:br>
              <a:rPr lang="uk-UA" dirty="0"/>
            </a:br>
            <a:r>
              <a:rPr lang="uk-UA" dirty="0" err="1"/>
              <a:t>компетентнісних</a:t>
            </a:r>
            <a:r>
              <a:rPr lang="uk-UA" dirty="0"/>
              <a:t> задач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Поетапне виконання задачі засобами ІКТ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8A0B70F-1AAE-4C1E-972F-ADCF72BF225D}"/>
              </a:ext>
            </a:extLst>
          </p:cNvPr>
          <p:cNvSpPr txBox="1"/>
          <p:nvPr/>
        </p:nvSpPr>
        <p:spPr>
          <a:xfrm>
            <a:off x="72008" y="1801824"/>
            <a:ext cx="6132147" cy="3108543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71500" lvl="0" indent="-57150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romanUcPeriod"/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Підготовка зображень</a:t>
            </a:r>
            <a:r>
              <a:rPr lang="uk-UA" sz="2800" b="1" i="1" kern="0" dirty="0">
                <a:solidFill>
                  <a:schemeClr val="bg1"/>
                </a:solidFill>
              </a:rPr>
              <a:t>. У графічному редакторі підготуйте чотири малюнки (наприклад, як на рисунку) для відображення різних етапів гри.</a:t>
            </a:r>
          </a:p>
        </p:txBody>
      </p:sp>
      <p:grpSp>
        <p:nvGrpSpPr>
          <p:cNvPr id="30" name="Групувати 29">
            <a:extLst>
              <a:ext uri="{FF2B5EF4-FFF2-40B4-BE49-F238E27FC236}">
                <a16:creationId xmlns:a16="http://schemas.microsoft.com/office/drawing/2014/main" id="{AAA9593F-F9C2-46CB-87D2-BFBEDAFF8A03}"/>
              </a:ext>
            </a:extLst>
          </p:cNvPr>
          <p:cNvGrpSpPr/>
          <p:nvPr/>
        </p:nvGrpSpPr>
        <p:grpSpPr>
          <a:xfrm>
            <a:off x="6371302" y="1746229"/>
            <a:ext cx="5672191" cy="4864378"/>
            <a:chOff x="6371302" y="1746229"/>
            <a:chExt cx="5672191" cy="4864378"/>
          </a:xfrm>
        </p:grpSpPr>
        <p:grpSp>
          <p:nvGrpSpPr>
            <p:cNvPr id="23" name="Групувати 22">
              <a:extLst>
                <a:ext uri="{FF2B5EF4-FFF2-40B4-BE49-F238E27FC236}">
                  <a16:creationId xmlns:a16="http://schemas.microsoft.com/office/drawing/2014/main" id="{B2342A51-5C18-42C4-BEAF-CD07B59010E4}"/>
                </a:ext>
              </a:extLst>
            </p:cNvPr>
            <p:cNvGrpSpPr/>
            <p:nvPr/>
          </p:nvGrpSpPr>
          <p:grpSpPr>
            <a:xfrm>
              <a:off x="6371302" y="4350179"/>
              <a:ext cx="2086052" cy="2260428"/>
              <a:chOff x="1730152" y="1551039"/>
              <a:chExt cx="3938016" cy="4267200"/>
            </a:xfrm>
          </p:grpSpPr>
          <p:pic>
            <p:nvPicPr>
              <p:cNvPr id="9" name="Рисунок 8">
                <a:extLst>
                  <a:ext uri="{FF2B5EF4-FFF2-40B4-BE49-F238E27FC236}">
                    <a16:creationId xmlns:a16="http://schemas.microsoft.com/office/drawing/2014/main" id="{096CC6B5-FBB8-4323-B60E-B7BEBE59071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30152" y="1551039"/>
                <a:ext cx="3938016" cy="4267200"/>
              </a:xfrm>
              <a:prstGeom prst="rect">
                <a:avLst/>
              </a:prstGeom>
            </p:spPr>
          </p:pic>
          <p:cxnSp>
            <p:nvCxnSpPr>
              <p:cNvPr id="11" name="Пряма сполучна лінія 10">
                <a:extLst>
                  <a:ext uri="{FF2B5EF4-FFF2-40B4-BE49-F238E27FC236}">
                    <a16:creationId xmlns:a16="http://schemas.microsoft.com/office/drawing/2014/main" id="{3600D617-7B4B-462F-8AEF-21975810F22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778953" y="1582994"/>
                <a:ext cx="3864403" cy="4191000"/>
              </a:xfrm>
              <a:prstGeom prst="line">
                <a:avLst/>
              </a:prstGeom>
              <a:ln w="1428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Пряма сполучна лінія 11">
                <a:extLst>
                  <a:ext uri="{FF2B5EF4-FFF2-40B4-BE49-F238E27FC236}">
                    <a16:creationId xmlns:a16="http://schemas.microsoft.com/office/drawing/2014/main" id="{BF837A97-DF0B-4B29-A302-5FF65F1BCB7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730153" y="1582994"/>
                <a:ext cx="3938015" cy="4159045"/>
              </a:xfrm>
              <a:prstGeom prst="line">
                <a:avLst/>
              </a:prstGeom>
              <a:ln w="1428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" name="Групувати 21">
              <a:extLst>
                <a:ext uri="{FF2B5EF4-FFF2-40B4-BE49-F238E27FC236}">
                  <a16:creationId xmlns:a16="http://schemas.microsoft.com/office/drawing/2014/main" id="{547DE04E-EEE6-4295-93C6-194AB752A1EB}"/>
                </a:ext>
              </a:extLst>
            </p:cNvPr>
            <p:cNvGrpSpPr/>
            <p:nvPr/>
          </p:nvGrpSpPr>
          <p:grpSpPr>
            <a:xfrm>
              <a:off x="9718372" y="4186992"/>
              <a:ext cx="2325121" cy="2325121"/>
              <a:chOff x="7602882" y="4154553"/>
              <a:chExt cx="2275719" cy="2275719"/>
            </a:xfrm>
          </p:grpSpPr>
          <p:pic>
            <p:nvPicPr>
              <p:cNvPr id="20" name="Рисунок 19">
                <a:extLst>
                  <a:ext uri="{FF2B5EF4-FFF2-40B4-BE49-F238E27FC236}">
                    <a16:creationId xmlns:a16="http://schemas.microsoft.com/office/drawing/2014/main" id="{A35E3EA5-ABD9-44D9-AB2E-E0DFC00D947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602882" y="4154553"/>
                <a:ext cx="2275719" cy="2275719"/>
              </a:xfrm>
              <a:prstGeom prst="rect">
                <a:avLst/>
              </a:prstGeom>
            </p:spPr>
          </p:pic>
          <p:sp>
            <p:nvSpPr>
              <p:cNvPr id="21" name="Овал 20">
                <a:extLst>
                  <a:ext uri="{FF2B5EF4-FFF2-40B4-BE49-F238E27FC236}">
                    <a16:creationId xmlns:a16="http://schemas.microsoft.com/office/drawing/2014/main" id="{93FD4BC4-F23D-40F9-878F-071DBD9D240D}"/>
                  </a:ext>
                </a:extLst>
              </p:cNvPr>
              <p:cNvSpPr/>
              <p:nvPr/>
            </p:nvSpPr>
            <p:spPr>
              <a:xfrm>
                <a:off x="8239619" y="4788858"/>
                <a:ext cx="1007107" cy="1007107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/>
              </a:p>
            </p:txBody>
          </p:sp>
        </p:grpSp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9BC39F80-BC1A-4B01-8C59-F0C2C6C2EF9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71302" y="1801824"/>
              <a:ext cx="2321985" cy="2321985"/>
            </a:xfrm>
            <a:prstGeom prst="rect">
              <a:avLst/>
            </a:prstGeom>
          </p:spPr>
        </p:pic>
        <p:pic>
          <p:nvPicPr>
            <p:cNvPr id="27" name="Рисунок 26">
              <a:extLst>
                <a:ext uri="{FF2B5EF4-FFF2-40B4-BE49-F238E27FC236}">
                  <a16:creationId xmlns:a16="http://schemas.microsoft.com/office/drawing/2014/main" id="{CE641007-B788-4F47-921D-463FD87827C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37906" y="1746229"/>
              <a:ext cx="2086052" cy="2260428"/>
            </a:xfrm>
            <a:prstGeom prst="rect">
              <a:avLst/>
            </a:prstGeom>
          </p:spPr>
        </p:pic>
      </p:grpSp>
      <p:sp>
        <p:nvSpPr>
          <p:cNvPr id="17" name="AutoShape 61">
            <a:extLst>
              <a:ext uri="{FF2B5EF4-FFF2-40B4-BE49-F238E27FC236}">
                <a16:creationId xmlns:a16="http://schemas.microsoft.com/office/drawing/2014/main" id="{9102A8E0-7E6C-4F24-A66E-E9A1A6166570}"/>
              </a:ext>
            </a:extLst>
          </p:cNvPr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9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592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Розв'язування</a:t>
            </a:r>
            <a:br>
              <a:rPr lang="uk-UA" dirty="0"/>
            </a:br>
            <a:r>
              <a:rPr lang="uk-UA" dirty="0" err="1"/>
              <a:t>компетентнісних</a:t>
            </a:r>
            <a:r>
              <a:rPr lang="uk-UA" dirty="0"/>
              <a:t> задач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71500" lvl="0" indent="-57150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romanUcPeriod" startAt="2"/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Пошук і повторення матеріалу</a:t>
            </a:r>
          </a:p>
        </p:txBody>
      </p:sp>
      <p:graphicFrame>
        <p:nvGraphicFramePr>
          <p:cNvPr id="6" name="Схема 5">
            <a:extLst>
              <a:ext uri="{FF2B5EF4-FFF2-40B4-BE49-F238E27FC236}">
                <a16:creationId xmlns:a16="http://schemas.microsoft.com/office/drawing/2014/main" id="{0042A32B-1F5E-4D56-8297-9EF32A97B497}"/>
              </a:ext>
            </a:extLst>
          </p:cNvPr>
          <p:cNvGraphicFramePr/>
          <p:nvPr/>
        </p:nvGraphicFramePr>
        <p:xfrm>
          <a:off x="247202" y="1892084"/>
          <a:ext cx="11874948" cy="46330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AutoShape 61">
            <a:extLst>
              <a:ext uri="{FF2B5EF4-FFF2-40B4-BE49-F238E27FC236}">
                <a16:creationId xmlns:a16="http://schemas.microsoft.com/office/drawing/2014/main" id="{4E8C7CB8-1FA8-48D5-8618-8C5D9184FAB0}"/>
              </a:ext>
            </a:extLst>
          </p:cNvPr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9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9888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E27BCB7-FBBD-41AB-92A8-25BB82837D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>
                                            <p:graphicEl>
                                              <a:dgm id="{DE27BCB7-FBBD-41AB-92A8-25BB82837D0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DE98724-F0BF-42B0-9DD4-2E7B480097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6">
                                            <p:graphicEl>
                                              <a:dgm id="{DDE98724-F0BF-42B0-9DD4-2E7B480097D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D948475-3A72-4282-A7E2-E1FA6E7405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6">
                                            <p:graphicEl>
                                              <a:dgm id="{BD948475-3A72-4282-A7E2-E1FA6E7405A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5679B1A-FF17-4F85-9F41-FE26B7B9FE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">
                                            <p:graphicEl>
                                              <a:dgm id="{35679B1A-FF17-4F85-9F41-FE26B7B9FE9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145D2C8-A92A-4865-87E9-A87784D21A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6">
                                            <p:graphicEl>
                                              <a:dgm id="{1145D2C8-A92A-4865-87E9-A87784D21A5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Graphic spid="6" grpId="0" uiExpand="1">
        <p:bldSub>
          <a:bldDgm bld="one"/>
        </p:bldSub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Розв'язування</a:t>
            </a:r>
            <a:br>
              <a:rPr lang="uk-UA" dirty="0"/>
            </a:br>
            <a:r>
              <a:rPr lang="uk-UA" dirty="0" err="1"/>
              <a:t>компетентнісних</a:t>
            </a:r>
            <a:r>
              <a:rPr lang="uk-UA" dirty="0"/>
              <a:t> задач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71500" lvl="0" indent="-57150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romanUcPeriod" startAt="3"/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Створення програми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EA46BAE-44B7-46EE-9739-89B41B7C0EA9}"/>
              </a:ext>
            </a:extLst>
          </p:cNvPr>
          <p:cNvSpPr txBox="1"/>
          <p:nvPr/>
        </p:nvSpPr>
        <p:spPr>
          <a:xfrm>
            <a:off x="72008" y="1842924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Розробіть інтерфейс програми. Можливий вигляд вікна програми наведено на рисунку.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B2CB1BD-C0DD-4A95-9A48-E7680CD58B8F}"/>
              </a:ext>
            </a:extLst>
          </p:cNvPr>
          <p:cNvSpPr txBox="1"/>
          <p:nvPr/>
        </p:nvSpPr>
        <p:spPr>
          <a:xfrm>
            <a:off x="72008" y="2916735"/>
            <a:ext cx="6948224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Опишіть як глобальні такі змінні:</a:t>
            </a:r>
            <a:endParaRPr lang="en-US" sz="2800" b="1" i="1" kern="0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D23D82E-A841-4545-9BFF-8F688B0DC9BE}"/>
              </a:ext>
            </a:extLst>
          </p:cNvPr>
          <p:cNvSpPr txBox="1"/>
          <p:nvPr/>
        </p:nvSpPr>
        <p:spPr>
          <a:xfrm>
            <a:off x="72008" y="3990546"/>
            <a:ext cx="6948224" cy="1384995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 err="1">
                <a:solidFill>
                  <a:srgbClr val="FFFF00"/>
                </a:solidFill>
              </a:rPr>
              <a:t>var</a:t>
            </a:r>
            <a:r>
              <a:rPr lang="en-US" sz="2800" b="1" i="1" kern="0" dirty="0">
                <a:solidFill>
                  <a:schemeClr val="bg1"/>
                </a:solidFill>
              </a:rPr>
              <a:t> Form</a:t>
            </a:r>
            <a:r>
              <a:rPr lang="uk-UA" sz="2800" b="1" i="1" kern="0" dirty="0">
                <a:solidFill>
                  <a:schemeClr val="bg1"/>
                </a:solidFill>
              </a:rPr>
              <a:t>1</a:t>
            </a:r>
            <a:r>
              <a:rPr lang="en-US" sz="2800" b="1" i="1" kern="0" dirty="0">
                <a:solidFill>
                  <a:schemeClr val="bg1"/>
                </a:solidFill>
              </a:rPr>
              <a:t>: </a:t>
            </a:r>
            <a:r>
              <a:rPr lang="en-US" sz="2800" b="1" i="1" kern="0" dirty="0" err="1">
                <a:solidFill>
                  <a:schemeClr val="bg1"/>
                </a:solidFill>
              </a:rPr>
              <a:t>TForm</a:t>
            </a:r>
            <a:r>
              <a:rPr lang="uk-UA" sz="2800" b="1" i="1" kern="0" dirty="0">
                <a:solidFill>
                  <a:schemeClr val="bg1"/>
                </a:solidFill>
              </a:rPr>
              <a:t>1</a:t>
            </a:r>
            <a:r>
              <a:rPr lang="en-US" sz="2800" b="1" i="1" kern="0" dirty="0">
                <a:solidFill>
                  <a:schemeClr val="bg1"/>
                </a:solidFill>
              </a:rPr>
              <a:t>;</a:t>
            </a:r>
            <a:endParaRPr lang="uk-UA" sz="2800" b="1" i="1" kern="0" dirty="0">
              <a:solidFill>
                <a:schemeClr val="bg1"/>
              </a:solidFill>
            </a:endParaRPr>
          </a:p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А: </a:t>
            </a:r>
            <a:r>
              <a:rPr lang="en-US" sz="2800" b="1" i="1" kern="0" dirty="0">
                <a:solidFill>
                  <a:schemeClr val="bg1"/>
                </a:solidFill>
              </a:rPr>
              <a:t>array[0..5, 0..5] of Integer;</a:t>
            </a:r>
            <a:endParaRPr lang="uk-UA" sz="2800" b="1" i="1" kern="0" dirty="0">
              <a:solidFill>
                <a:schemeClr val="bg1"/>
              </a:solidFill>
            </a:endParaRPr>
          </a:p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chemeClr val="bg1"/>
                </a:solidFill>
              </a:rPr>
              <a:t>k, sum, </a:t>
            </a:r>
            <a:r>
              <a:rPr lang="en-US" sz="2800" b="1" i="1" kern="0" dirty="0" err="1">
                <a:solidFill>
                  <a:schemeClr val="bg1"/>
                </a:solidFill>
              </a:rPr>
              <a:t>sproba</a:t>
            </a:r>
            <a:r>
              <a:rPr lang="en-US" sz="2800" b="1" i="1" kern="0" dirty="0">
                <a:solidFill>
                  <a:schemeClr val="bg1"/>
                </a:solidFill>
              </a:rPr>
              <a:t>: Integer;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A3C73D8-24ED-4A2A-B41A-1C2CF65EC2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0079" y="2916735"/>
            <a:ext cx="4952071" cy="38576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AutoShape 61">
            <a:extLst>
              <a:ext uri="{FF2B5EF4-FFF2-40B4-BE49-F238E27FC236}">
                <a16:creationId xmlns:a16="http://schemas.microsoft.com/office/drawing/2014/main" id="{90522C83-0BE7-40C2-8752-4C85ABF142FA}"/>
              </a:ext>
            </a:extLst>
          </p:cNvPr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9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0020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8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Розв'язування</a:t>
            </a:r>
            <a:br>
              <a:rPr lang="uk-UA" dirty="0"/>
            </a:br>
            <a:r>
              <a:rPr lang="uk-UA" dirty="0" err="1"/>
              <a:t>компетентнісних</a:t>
            </a:r>
            <a:r>
              <a:rPr lang="uk-UA" dirty="0"/>
              <a:t> задач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72008" y="1196763"/>
            <a:ext cx="12050142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2"/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У процедурі обробки події </a:t>
            </a:r>
            <a:r>
              <a:rPr lang="uk-UA" sz="2800" b="1" i="1" kern="0" dirty="0" err="1">
                <a:solidFill>
                  <a:srgbClr val="FFFF00"/>
                </a:solidFill>
              </a:rPr>
              <a:t>OnCreate</a:t>
            </a:r>
            <a:r>
              <a:rPr lang="uk-UA" sz="2800" b="1" i="1" kern="0" dirty="0">
                <a:solidFill>
                  <a:schemeClr val="bg1"/>
                </a:solidFill>
              </a:rPr>
              <a:t> для форми запрограмуйте заповнення випадковим чином нулями та одиницями масиву А і відображення значень </a:t>
            </a:r>
            <a:r>
              <a:rPr lang="uk-UA" sz="2800" b="1" i="1" kern="0" dirty="0">
                <a:solidFill>
                  <a:srgbClr val="FFFF00"/>
                </a:solidFill>
              </a:rPr>
              <a:t>A[</a:t>
            </a:r>
            <a:r>
              <a:rPr lang="uk-UA" sz="2800" b="1" i="1" kern="0" dirty="0" err="1">
                <a:solidFill>
                  <a:srgbClr val="FFFF00"/>
                </a:solidFill>
              </a:rPr>
              <a:t>i,j</a:t>
            </a:r>
            <a:r>
              <a:rPr lang="uk-UA" sz="2800" b="1" i="1" kern="0" dirty="0">
                <a:solidFill>
                  <a:srgbClr val="FFFF00"/>
                </a:solidFill>
              </a:rPr>
              <a:t>]</a:t>
            </a:r>
            <a:r>
              <a:rPr lang="uk-UA" sz="2800" b="1" i="1" kern="0" dirty="0">
                <a:solidFill>
                  <a:schemeClr val="bg1"/>
                </a:solidFill>
              </a:rPr>
              <a:t> у таблиці </a:t>
            </a:r>
            <a:r>
              <a:rPr lang="uk-UA" sz="2800" b="1" i="1" kern="0" dirty="0" err="1">
                <a:solidFill>
                  <a:srgbClr val="FFFF00"/>
                </a:solidFill>
              </a:rPr>
              <a:t>StringGrid</a:t>
            </a:r>
            <a:r>
              <a:rPr lang="uk-UA" sz="2800" b="1" i="1" kern="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662DC9B-78D0-4B36-BF68-51601F16C0EB}"/>
              </a:ext>
            </a:extLst>
          </p:cNvPr>
          <p:cNvSpPr txBox="1"/>
          <p:nvPr/>
        </p:nvSpPr>
        <p:spPr>
          <a:xfrm>
            <a:off x="72008" y="3172755"/>
            <a:ext cx="12050142" cy="353943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rgbClr val="FFFF00"/>
                </a:solidFill>
              </a:rPr>
              <a:t>procedure</a:t>
            </a:r>
            <a:r>
              <a:rPr lang="en-US" sz="2800" b="1" i="1" kern="0" dirty="0">
                <a:solidFill>
                  <a:schemeClr val="bg1"/>
                </a:solidFill>
              </a:rPr>
              <a:t> TForm1.FormCreate(Sender: </a:t>
            </a:r>
            <a:r>
              <a:rPr lang="en-US" sz="2800" b="1" i="1" kern="0" dirty="0" err="1">
                <a:solidFill>
                  <a:schemeClr val="bg1"/>
                </a:solidFill>
              </a:rPr>
              <a:t>TObject</a:t>
            </a:r>
            <a:r>
              <a:rPr lang="en-US" sz="2800" b="1" i="1" kern="0" dirty="0">
                <a:solidFill>
                  <a:schemeClr val="bg1"/>
                </a:solidFill>
              </a:rPr>
              <a:t>);</a:t>
            </a:r>
          </a:p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 err="1">
                <a:solidFill>
                  <a:srgbClr val="FFFF00"/>
                </a:solidFill>
              </a:rPr>
              <a:t>var</a:t>
            </a:r>
            <a:r>
              <a:rPr lang="en-US" sz="2800" b="1" i="1" kern="0" dirty="0">
                <a:solidFill>
                  <a:schemeClr val="bg1"/>
                </a:solidFill>
              </a:rPr>
              <a:t> </a:t>
            </a:r>
            <a:r>
              <a:rPr lang="en-US" sz="2800" b="1" i="1" kern="0" dirty="0" err="1">
                <a:solidFill>
                  <a:schemeClr val="bg1"/>
                </a:solidFill>
              </a:rPr>
              <a:t>i</a:t>
            </a:r>
            <a:r>
              <a:rPr lang="en-US" sz="2800" b="1" i="1" kern="0" dirty="0">
                <a:solidFill>
                  <a:schemeClr val="bg1"/>
                </a:solidFill>
              </a:rPr>
              <a:t>, j: Integer;</a:t>
            </a:r>
          </a:p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rgbClr val="FFFF00"/>
                </a:solidFill>
              </a:rPr>
              <a:t>begin</a:t>
            </a:r>
          </a:p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chemeClr val="bg1"/>
                </a:solidFill>
              </a:rPr>
              <a:t>k := 0; sum := 0; </a:t>
            </a:r>
            <a:r>
              <a:rPr lang="en-US" sz="2800" b="1" i="1" kern="0" dirty="0" err="1">
                <a:solidFill>
                  <a:schemeClr val="bg1"/>
                </a:solidFill>
              </a:rPr>
              <a:t>sproba</a:t>
            </a:r>
            <a:r>
              <a:rPr lang="en-US" sz="2800" b="1" i="1" kern="0" dirty="0">
                <a:solidFill>
                  <a:schemeClr val="bg1"/>
                </a:solidFill>
              </a:rPr>
              <a:t> := 0;</a:t>
            </a:r>
          </a:p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rgbClr val="FFFF00"/>
                </a:solidFill>
              </a:rPr>
              <a:t>For</a:t>
            </a:r>
            <a:r>
              <a:rPr lang="en-US" sz="2800" b="1" i="1" kern="0" dirty="0">
                <a:solidFill>
                  <a:schemeClr val="bg1"/>
                </a:solidFill>
              </a:rPr>
              <a:t> </a:t>
            </a:r>
            <a:r>
              <a:rPr lang="uk-UA" sz="2800" b="1" i="1" kern="0" dirty="0">
                <a:solidFill>
                  <a:schemeClr val="bg1"/>
                </a:solidFill>
              </a:rPr>
              <a:t>і := 0 </a:t>
            </a:r>
            <a:r>
              <a:rPr lang="en-US" sz="2800" b="1" i="1" kern="0" dirty="0">
                <a:solidFill>
                  <a:srgbClr val="FFFF00"/>
                </a:solidFill>
              </a:rPr>
              <a:t>to</a:t>
            </a:r>
            <a:r>
              <a:rPr lang="en-US" sz="2800" b="1" i="1" kern="0" dirty="0">
                <a:solidFill>
                  <a:schemeClr val="bg1"/>
                </a:solidFill>
              </a:rPr>
              <a:t> 5 </a:t>
            </a:r>
            <a:r>
              <a:rPr lang="en-US" sz="2800" b="1" i="1" kern="0" dirty="0">
                <a:solidFill>
                  <a:srgbClr val="FFFF00"/>
                </a:solidFill>
              </a:rPr>
              <a:t>do</a:t>
            </a:r>
            <a:r>
              <a:rPr lang="en-US" sz="2800" b="1" i="1" kern="0" dirty="0">
                <a:solidFill>
                  <a:schemeClr val="bg1"/>
                </a:solidFill>
              </a:rPr>
              <a:t> </a:t>
            </a:r>
            <a:r>
              <a:rPr lang="en-US" sz="2800" b="1" i="1" kern="0" dirty="0">
                <a:solidFill>
                  <a:srgbClr val="FFFF00"/>
                </a:solidFill>
              </a:rPr>
              <a:t>begin</a:t>
            </a:r>
          </a:p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chemeClr val="bg1"/>
                </a:solidFill>
              </a:rPr>
              <a:t>	StringGrid1.ColWidths[</a:t>
            </a:r>
            <a:r>
              <a:rPr lang="en-US" sz="2800" b="1" i="1" kern="0" dirty="0" err="1">
                <a:solidFill>
                  <a:schemeClr val="bg1"/>
                </a:solidFill>
              </a:rPr>
              <a:t>i</a:t>
            </a:r>
            <a:r>
              <a:rPr lang="en-US" sz="2800" b="1" i="1" kern="0" dirty="0">
                <a:solidFill>
                  <a:schemeClr val="bg1"/>
                </a:solidFill>
              </a:rPr>
              <a:t>] := 50;</a:t>
            </a:r>
          </a:p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chemeClr val="bg1"/>
                </a:solidFill>
              </a:rPr>
              <a:t>	StringGrid1.RowHeights[</a:t>
            </a:r>
            <a:r>
              <a:rPr lang="en-US" sz="2800" b="1" i="1" kern="0" dirty="0" err="1">
                <a:solidFill>
                  <a:schemeClr val="bg1"/>
                </a:solidFill>
              </a:rPr>
              <a:t>i</a:t>
            </a:r>
            <a:r>
              <a:rPr lang="en-US" sz="2800" b="1" i="1" kern="0" dirty="0">
                <a:solidFill>
                  <a:schemeClr val="bg1"/>
                </a:solidFill>
              </a:rPr>
              <a:t>] := 50;</a:t>
            </a:r>
          </a:p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chemeClr val="bg1"/>
                </a:solidFill>
              </a:rPr>
              <a:t>	</a:t>
            </a:r>
            <a:r>
              <a:rPr lang="en-US" sz="2800" b="1" i="1" kern="0" dirty="0">
                <a:solidFill>
                  <a:srgbClr val="FFFF00"/>
                </a:solidFill>
              </a:rPr>
              <a:t>end</a:t>
            </a:r>
            <a:r>
              <a:rPr lang="en-US" sz="2800" b="1" i="1" kern="0" dirty="0">
                <a:solidFill>
                  <a:schemeClr val="bg1"/>
                </a:solidFill>
              </a:rPr>
              <a:t>; </a:t>
            </a:r>
          </a:p>
        </p:txBody>
      </p:sp>
      <p:sp>
        <p:nvSpPr>
          <p:cNvPr id="9" name="AutoShape 61">
            <a:extLst>
              <a:ext uri="{FF2B5EF4-FFF2-40B4-BE49-F238E27FC236}">
                <a16:creationId xmlns:a16="http://schemas.microsoft.com/office/drawing/2014/main" id="{E8E5CFCA-C50E-43C5-9270-B753DFFAA8D7}"/>
              </a:ext>
            </a:extLst>
          </p:cNvPr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9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3353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Розв'язування</a:t>
            </a:r>
            <a:br>
              <a:rPr lang="uk-UA" dirty="0"/>
            </a:br>
            <a:r>
              <a:rPr lang="uk-UA" dirty="0" err="1"/>
              <a:t>компетентнісних</a:t>
            </a:r>
            <a:r>
              <a:rPr lang="uk-UA" dirty="0"/>
              <a:t> задач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72008" y="1826029"/>
            <a:ext cx="12050142" cy="4031873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i="1" kern="0" dirty="0">
                <a:solidFill>
                  <a:schemeClr val="bg1"/>
                </a:solidFill>
              </a:rPr>
              <a:t>Randomize;</a:t>
            </a:r>
          </a:p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i="1" kern="0" dirty="0">
                <a:solidFill>
                  <a:srgbClr val="FFFF00"/>
                </a:solidFill>
              </a:rPr>
              <a:t>For</a:t>
            </a:r>
            <a:r>
              <a:rPr lang="en-US" sz="3200" b="1" i="1" kern="0" dirty="0">
                <a:solidFill>
                  <a:schemeClr val="bg1"/>
                </a:solidFill>
              </a:rPr>
              <a:t> </a:t>
            </a:r>
            <a:r>
              <a:rPr lang="uk-UA" sz="3200" b="1" i="1" kern="0" dirty="0">
                <a:solidFill>
                  <a:schemeClr val="bg1"/>
                </a:solidFill>
              </a:rPr>
              <a:t>і := 0 </a:t>
            </a:r>
            <a:r>
              <a:rPr lang="en-US" sz="3200" b="1" i="1" kern="0" dirty="0">
                <a:solidFill>
                  <a:srgbClr val="FFFF00"/>
                </a:solidFill>
              </a:rPr>
              <a:t>to</a:t>
            </a:r>
            <a:r>
              <a:rPr lang="en-US" sz="3200" b="1" i="1" kern="0" dirty="0">
                <a:solidFill>
                  <a:schemeClr val="bg1"/>
                </a:solidFill>
              </a:rPr>
              <a:t> 5 </a:t>
            </a:r>
            <a:r>
              <a:rPr lang="en-US" sz="3200" b="1" i="1" kern="0" dirty="0">
                <a:solidFill>
                  <a:srgbClr val="FFFF00"/>
                </a:solidFill>
              </a:rPr>
              <a:t>do</a:t>
            </a:r>
          </a:p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i="1" kern="0" dirty="0">
                <a:solidFill>
                  <a:schemeClr val="bg1"/>
                </a:solidFill>
              </a:rPr>
              <a:t>	</a:t>
            </a:r>
            <a:r>
              <a:rPr lang="en-US" sz="3200" b="1" i="1" kern="0" dirty="0">
                <a:solidFill>
                  <a:srgbClr val="FFFF00"/>
                </a:solidFill>
              </a:rPr>
              <a:t>For</a:t>
            </a:r>
            <a:r>
              <a:rPr lang="en-US" sz="3200" b="1" i="1" kern="0" dirty="0">
                <a:solidFill>
                  <a:schemeClr val="bg1"/>
                </a:solidFill>
              </a:rPr>
              <a:t> j:=0 </a:t>
            </a:r>
            <a:r>
              <a:rPr lang="en-US" sz="3200" b="1" i="1" kern="0" dirty="0">
                <a:solidFill>
                  <a:srgbClr val="FFFF00"/>
                </a:solidFill>
              </a:rPr>
              <a:t>to</a:t>
            </a:r>
            <a:r>
              <a:rPr lang="en-US" sz="3200" b="1" i="1" kern="0" dirty="0">
                <a:solidFill>
                  <a:schemeClr val="bg1"/>
                </a:solidFill>
              </a:rPr>
              <a:t> 5 </a:t>
            </a:r>
            <a:r>
              <a:rPr lang="en-US" sz="3200" b="1" i="1" kern="0" dirty="0">
                <a:solidFill>
                  <a:srgbClr val="FFFF00"/>
                </a:solidFill>
              </a:rPr>
              <a:t>do</a:t>
            </a:r>
            <a:r>
              <a:rPr lang="en-US" sz="3200" b="1" i="1" kern="0" dirty="0">
                <a:solidFill>
                  <a:schemeClr val="bg1"/>
                </a:solidFill>
              </a:rPr>
              <a:t> </a:t>
            </a:r>
            <a:r>
              <a:rPr lang="en-US" sz="3200" b="1" i="1" kern="0" dirty="0">
                <a:solidFill>
                  <a:srgbClr val="FFFF00"/>
                </a:solidFill>
              </a:rPr>
              <a:t>begin</a:t>
            </a:r>
          </a:p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i="1" kern="0" dirty="0">
                <a:solidFill>
                  <a:schemeClr val="bg1"/>
                </a:solidFill>
              </a:rPr>
              <a:t>	A[</a:t>
            </a:r>
            <a:r>
              <a:rPr lang="en-US" sz="3200" b="1" i="1" kern="0" dirty="0" err="1">
                <a:solidFill>
                  <a:schemeClr val="bg1"/>
                </a:solidFill>
              </a:rPr>
              <a:t>i,j</a:t>
            </a:r>
            <a:r>
              <a:rPr lang="en-US" sz="3200" b="1" i="1" kern="0" dirty="0">
                <a:solidFill>
                  <a:schemeClr val="bg1"/>
                </a:solidFill>
              </a:rPr>
              <a:t>] := Random(2);</a:t>
            </a:r>
          </a:p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i="1" kern="0" dirty="0">
                <a:solidFill>
                  <a:schemeClr val="bg1"/>
                </a:solidFill>
              </a:rPr>
              <a:t>	sum := </a:t>
            </a:r>
            <a:r>
              <a:rPr lang="en-US" sz="3200" b="1" i="1" kern="0" dirty="0" err="1">
                <a:solidFill>
                  <a:schemeClr val="bg1"/>
                </a:solidFill>
              </a:rPr>
              <a:t>sum+A</a:t>
            </a:r>
            <a:r>
              <a:rPr lang="en-US" sz="3200" b="1" i="1" kern="0" dirty="0">
                <a:solidFill>
                  <a:schemeClr val="bg1"/>
                </a:solidFill>
              </a:rPr>
              <a:t>[</a:t>
            </a:r>
            <a:r>
              <a:rPr lang="en-US" sz="3200" b="1" i="1" kern="0" dirty="0" err="1">
                <a:solidFill>
                  <a:schemeClr val="bg1"/>
                </a:solidFill>
              </a:rPr>
              <a:t>i,j</a:t>
            </a:r>
            <a:r>
              <a:rPr lang="en-US" sz="3200" b="1" i="1" kern="0" dirty="0">
                <a:solidFill>
                  <a:schemeClr val="bg1"/>
                </a:solidFill>
              </a:rPr>
              <a:t>];</a:t>
            </a:r>
          </a:p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i="1" kern="0" dirty="0">
                <a:solidFill>
                  <a:schemeClr val="bg1"/>
                </a:solidFill>
              </a:rPr>
              <a:t>	StringGrid1.Cells[</a:t>
            </a:r>
            <a:r>
              <a:rPr lang="en-US" sz="3200" b="1" i="1" kern="0" dirty="0" err="1">
                <a:solidFill>
                  <a:schemeClr val="bg1"/>
                </a:solidFill>
              </a:rPr>
              <a:t>j,i</a:t>
            </a:r>
            <a:r>
              <a:rPr lang="en-US" sz="3200" b="1" i="1" kern="0" dirty="0">
                <a:solidFill>
                  <a:schemeClr val="bg1"/>
                </a:solidFill>
              </a:rPr>
              <a:t>] := </a:t>
            </a:r>
            <a:r>
              <a:rPr lang="en-US" sz="3200" b="1" i="1" kern="0" dirty="0" err="1">
                <a:solidFill>
                  <a:schemeClr val="bg1"/>
                </a:solidFill>
              </a:rPr>
              <a:t>IntToStr</a:t>
            </a:r>
            <a:r>
              <a:rPr lang="en-US" sz="3200" b="1" i="1" kern="0" dirty="0">
                <a:solidFill>
                  <a:schemeClr val="bg1"/>
                </a:solidFill>
              </a:rPr>
              <a:t>(A[</a:t>
            </a:r>
            <a:r>
              <a:rPr lang="en-US" sz="3200" b="1" i="1" kern="0" dirty="0" err="1">
                <a:solidFill>
                  <a:schemeClr val="bg1"/>
                </a:solidFill>
              </a:rPr>
              <a:t>i,j</a:t>
            </a:r>
            <a:r>
              <a:rPr lang="en-US" sz="3200" b="1" i="1" kern="0" dirty="0">
                <a:solidFill>
                  <a:schemeClr val="bg1"/>
                </a:solidFill>
              </a:rPr>
              <a:t>]);</a:t>
            </a:r>
          </a:p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i="1" kern="0" dirty="0">
                <a:solidFill>
                  <a:schemeClr val="bg1"/>
                </a:solidFill>
              </a:rPr>
              <a:t>	</a:t>
            </a:r>
            <a:r>
              <a:rPr lang="en-US" sz="3200" b="1" i="1" kern="0" dirty="0">
                <a:solidFill>
                  <a:srgbClr val="FFFF00"/>
                </a:solidFill>
              </a:rPr>
              <a:t>end</a:t>
            </a:r>
            <a:r>
              <a:rPr lang="en-US" sz="3200" b="1" i="1" kern="0" dirty="0">
                <a:solidFill>
                  <a:schemeClr val="bg1"/>
                </a:solidFill>
              </a:rPr>
              <a:t>;</a:t>
            </a:r>
          </a:p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i="1" kern="0" dirty="0">
                <a:solidFill>
                  <a:srgbClr val="FFFF00"/>
                </a:solidFill>
              </a:rPr>
              <a:t>end</a:t>
            </a:r>
            <a:r>
              <a:rPr lang="en-US" sz="3200" b="1" i="1" kern="0" dirty="0">
                <a:solidFill>
                  <a:schemeClr val="bg1"/>
                </a:solidFill>
              </a:rPr>
              <a:t>;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51D45CF-9C11-41E9-8C99-E2A9FF506282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(Продовження…) </a:t>
            </a:r>
          </a:p>
        </p:txBody>
      </p:sp>
      <p:sp>
        <p:nvSpPr>
          <p:cNvPr id="9" name="AutoShape 61">
            <a:extLst>
              <a:ext uri="{FF2B5EF4-FFF2-40B4-BE49-F238E27FC236}">
                <a16:creationId xmlns:a16="http://schemas.microsoft.com/office/drawing/2014/main" id="{90DCDEFA-A5B6-4459-8E53-225AFCA3067D}"/>
              </a:ext>
            </a:extLst>
          </p:cNvPr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9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0731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Запитання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03893" y="476251"/>
            <a:ext cx="986732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10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10.1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Який алгоритм можна застосувати для розв'язування задач незалежно від їхньої складності та предметних галузей застосування?</a:t>
            </a:r>
          </a:p>
        </p:txBody>
      </p:sp>
      <p:pic>
        <p:nvPicPr>
          <p:cNvPr id="30" name="Picture 2" descr="http://nvip.com.ua/sites/default/files/imagecache/original_watermark/pictures/news/q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5774" y="4780449"/>
            <a:ext cx="1663554" cy="2053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72006" y="2677046"/>
            <a:ext cx="12050143" cy="523220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2"/>
              <a:defRPr/>
            </a:pPr>
            <a:r>
              <a:rPr lang="uk-UA" sz="2800" b="1" i="1" kern="0">
                <a:solidFill>
                  <a:srgbClr val="FFFFFF"/>
                </a:solidFill>
              </a:rPr>
              <a:t>Які етапи реалізації проектів ви знаєте?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2006" y="3295555"/>
            <a:ext cx="5295124" cy="2677656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3"/>
              <a:defRPr/>
            </a:pPr>
            <a:r>
              <a:rPr lang="uk-UA" sz="2800" b="1" i="1" kern="0">
                <a:solidFill>
                  <a:srgbClr val="FFFFFF"/>
                </a:solidFill>
              </a:rPr>
              <a:t>З якими засобами пошуку, опрацювання та подання відомостей ви ознайомилися в 9-му класі?</a:t>
            </a:r>
          </a:p>
        </p:txBody>
      </p:sp>
      <p:pic>
        <p:nvPicPr>
          <p:cNvPr id="10" name="Picture 2" descr="configuration, plan, settings, task icon">
            <a:extLst>
              <a:ext uri="{FF2B5EF4-FFF2-40B4-BE49-F238E27FC236}">
                <a16:creationId xmlns:a16="http://schemas.microsoft.com/office/drawing/2014/main" id="{88D021BB-D59B-415D-8352-4E7D0F6E63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7942" y="3295554"/>
            <a:ext cx="3290931" cy="3290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0416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1" grpId="0" animBg="1"/>
      <p:bldP spid="3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Розв'язування</a:t>
            </a:r>
            <a:br>
              <a:rPr lang="uk-UA" dirty="0"/>
            </a:br>
            <a:r>
              <a:rPr lang="uk-UA" dirty="0" err="1"/>
              <a:t>компетентнісних</a:t>
            </a:r>
            <a:r>
              <a:rPr lang="uk-UA" dirty="0"/>
              <a:t> задач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72008" y="1196763"/>
            <a:ext cx="12050142" cy="353943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3"/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Для виведення малюнків у комірки </a:t>
            </a:r>
            <a:r>
              <a:rPr lang="en-US" sz="2800" b="1" i="1" kern="0" dirty="0" err="1">
                <a:solidFill>
                  <a:srgbClr val="FFFF00"/>
                </a:solidFill>
              </a:rPr>
              <a:t>StringGrid</a:t>
            </a:r>
            <a:r>
              <a:rPr lang="en-US" sz="2800" b="1" i="1" kern="0" dirty="0">
                <a:solidFill>
                  <a:schemeClr val="bg1"/>
                </a:solidFill>
              </a:rPr>
              <a:t> </a:t>
            </a:r>
            <a:r>
              <a:rPr lang="uk-UA" sz="2800" b="1" i="1" kern="0" dirty="0">
                <a:solidFill>
                  <a:schemeClr val="bg1"/>
                </a:solidFill>
              </a:rPr>
              <a:t>створіть для цього об'єкта обробник події </a:t>
            </a:r>
            <a:r>
              <a:rPr lang="en-US" sz="2800" b="1" i="1" kern="0" dirty="0" err="1">
                <a:solidFill>
                  <a:srgbClr val="FFFF00"/>
                </a:solidFill>
              </a:rPr>
              <a:t>OnDrawCelL</a:t>
            </a:r>
            <a:r>
              <a:rPr lang="en-US" sz="2800" b="1" i="1" kern="0" dirty="0">
                <a:solidFill>
                  <a:schemeClr val="bg1"/>
                </a:solidFill>
              </a:rPr>
              <a:t> </a:t>
            </a:r>
            <a:r>
              <a:rPr lang="uk-UA" sz="2800" b="1" i="1" kern="0" dirty="0">
                <a:solidFill>
                  <a:schemeClr val="bg1"/>
                </a:solidFill>
              </a:rPr>
              <a:t>Процедура </a:t>
            </a:r>
            <a:r>
              <a:rPr lang="en-US" sz="2800" b="1" i="1" kern="0" dirty="0" err="1">
                <a:solidFill>
                  <a:srgbClr val="FFFF00"/>
                </a:solidFill>
              </a:rPr>
              <a:t>StringGrid</a:t>
            </a:r>
            <a:r>
              <a:rPr lang="uk-UA" sz="2800" b="1" i="1" kern="0" dirty="0">
                <a:solidFill>
                  <a:srgbClr val="FFFF00"/>
                </a:solidFill>
              </a:rPr>
              <a:t>1</a:t>
            </a:r>
            <a:r>
              <a:rPr lang="en-US" sz="2800" b="1" i="1" kern="0" dirty="0" err="1">
                <a:solidFill>
                  <a:srgbClr val="FFFF00"/>
                </a:solidFill>
              </a:rPr>
              <a:t>DrawCell</a:t>
            </a:r>
            <a:r>
              <a:rPr lang="en-US" sz="2800" b="1" i="1" kern="0" dirty="0">
                <a:solidFill>
                  <a:srgbClr val="FFFF00"/>
                </a:solidFill>
              </a:rPr>
              <a:t> </a:t>
            </a:r>
            <a:r>
              <a:rPr lang="uk-UA" sz="2800" b="1" i="1" kern="0" dirty="0">
                <a:solidFill>
                  <a:schemeClr val="bg1"/>
                </a:solidFill>
              </a:rPr>
              <a:t>викликається під час кожного звернення до комірки </a:t>
            </a:r>
            <a:r>
              <a:rPr lang="en-US" sz="2800" b="1" i="1" kern="0" dirty="0">
                <a:solidFill>
                  <a:srgbClr val="FFFF00"/>
                </a:solidFill>
              </a:rPr>
              <a:t>StringGrid1.Cells[</a:t>
            </a:r>
            <a:r>
              <a:rPr lang="en-US" sz="2800" b="1" i="1" kern="0" dirty="0" err="1">
                <a:solidFill>
                  <a:srgbClr val="FFFF00"/>
                </a:solidFill>
              </a:rPr>
              <a:t>j,i</a:t>
            </a:r>
            <a:r>
              <a:rPr lang="en-US" sz="2800" b="1" i="1" kern="0" dirty="0">
                <a:solidFill>
                  <a:srgbClr val="FFFF00"/>
                </a:solidFill>
              </a:rPr>
              <a:t>]</a:t>
            </a:r>
            <a:r>
              <a:rPr lang="en-US" sz="2800" b="1" i="1" kern="0" dirty="0">
                <a:solidFill>
                  <a:schemeClr val="bg1"/>
                </a:solidFill>
              </a:rPr>
              <a:t>, </a:t>
            </a:r>
            <a:r>
              <a:rPr lang="uk-UA" sz="2800" b="1" i="1" kern="0" dirty="0">
                <a:solidFill>
                  <a:schemeClr val="bg1"/>
                </a:solidFill>
              </a:rPr>
              <a:t>значення індексів комірки (</a:t>
            </a:r>
            <a:r>
              <a:rPr lang="en-US" sz="2800" b="1" i="1" kern="0" dirty="0" err="1">
                <a:solidFill>
                  <a:schemeClr val="bg1"/>
                </a:solidFill>
              </a:rPr>
              <a:t>j,i</a:t>
            </a:r>
            <a:r>
              <a:rPr lang="en-US" sz="2800" b="1" i="1" kern="0" dirty="0">
                <a:solidFill>
                  <a:schemeClr val="bg1"/>
                </a:solidFill>
              </a:rPr>
              <a:t>) </a:t>
            </a:r>
            <a:r>
              <a:rPr lang="uk-UA" sz="2800" b="1" i="1" kern="0" dirty="0">
                <a:solidFill>
                  <a:schemeClr val="bg1"/>
                </a:solidFill>
              </a:rPr>
              <a:t>надаються параметрам </a:t>
            </a:r>
            <a:r>
              <a:rPr lang="en-US" sz="2800" b="1" i="1" kern="0" dirty="0" err="1">
                <a:solidFill>
                  <a:schemeClr val="bg1"/>
                </a:solidFill>
              </a:rPr>
              <a:t>aCol</a:t>
            </a:r>
            <a:r>
              <a:rPr lang="en-US" sz="2800" b="1" i="1" kern="0" dirty="0">
                <a:solidFill>
                  <a:schemeClr val="bg1"/>
                </a:solidFill>
              </a:rPr>
              <a:t>, </a:t>
            </a:r>
            <a:r>
              <a:rPr lang="en-US" sz="2800" b="1" i="1" kern="0" dirty="0" err="1">
                <a:solidFill>
                  <a:schemeClr val="bg1"/>
                </a:solidFill>
              </a:rPr>
              <a:t>aRow</a:t>
            </a:r>
            <a:r>
              <a:rPr lang="en-US" sz="2800" b="1" i="1" kern="0" dirty="0">
                <a:solidFill>
                  <a:schemeClr val="bg1"/>
                </a:solidFill>
              </a:rPr>
              <a:t>. </a:t>
            </a:r>
            <a:r>
              <a:rPr lang="uk-UA" sz="2800" b="1" i="1" kern="0" dirty="0">
                <a:solidFill>
                  <a:schemeClr val="bg1"/>
                </a:solidFill>
              </a:rPr>
              <a:t>Залежно від текстового значення </a:t>
            </a:r>
            <a:r>
              <a:rPr lang="en-US" sz="2800" b="1" i="1" kern="0" dirty="0" err="1">
                <a:solidFill>
                  <a:schemeClr val="bg1"/>
                </a:solidFill>
              </a:rPr>
              <a:t>StringGrid</a:t>
            </a:r>
            <a:r>
              <a:rPr lang="uk-UA" sz="2800" b="1" i="1" kern="0" dirty="0">
                <a:solidFill>
                  <a:schemeClr val="bg1"/>
                </a:solidFill>
              </a:rPr>
              <a:t>1</a:t>
            </a:r>
            <a:r>
              <a:rPr lang="en-US" sz="2800" b="1" i="1" kern="0" dirty="0">
                <a:solidFill>
                  <a:schemeClr val="bg1"/>
                </a:solidFill>
              </a:rPr>
              <a:t>.Cells[j,</a:t>
            </a:r>
            <a:r>
              <a:rPr lang="uk-UA" sz="2800" b="1" i="1" kern="0" dirty="0">
                <a:solidFill>
                  <a:schemeClr val="bg1"/>
                </a:solidFill>
              </a:rPr>
              <a:t>і] до комірки виводиться малюнок з одного з об'єктів </a:t>
            </a:r>
            <a:r>
              <a:rPr lang="en-US" sz="2800" b="1" i="1" kern="0" dirty="0">
                <a:solidFill>
                  <a:srgbClr val="FFFF00"/>
                </a:solidFill>
              </a:rPr>
              <a:t>Image</a:t>
            </a:r>
            <a:r>
              <a:rPr lang="en-US" sz="2800" b="1" i="1" kern="0" dirty="0">
                <a:solidFill>
                  <a:schemeClr val="bg1"/>
                </a:solidFill>
              </a:rPr>
              <a:t>. </a:t>
            </a:r>
            <a:r>
              <a:rPr lang="uk-UA" sz="2800" b="1" i="1" kern="0" dirty="0">
                <a:solidFill>
                  <a:schemeClr val="bg1"/>
                </a:solidFill>
              </a:rPr>
              <a:t>Запишіть програмний код: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B33813E-32AA-4862-A3C9-C514C5F5F1C4}"/>
              </a:ext>
            </a:extLst>
          </p:cNvPr>
          <p:cNvSpPr txBox="1"/>
          <p:nvPr/>
        </p:nvSpPr>
        <p:spPr>
          <a:xfrm>
            <a:off x="72008" y="4810118"/>
            <a:ext cx="12050142" cy="1815882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rgbClr val="FFFF00"/>
                </a:solidFill>
              </a:rPr>
              <a:t>procedure</a:t>
            </a:r>
            <a:r>
              <a:rPr lang="en-US" sz="2800" b="1" i="1" kern="0" dirty="0">
                <a:solidFill>
                  <a:schemeClr val="bg1"/>
                </a:solidFill>
              </a:rPr>
              <a:t> TForm1.StringGrid1DrawCell(Sender: </a:t>
            </a:r>
            <a:r>
              <a:rPr lang="en-US" sz="2800" b="1" i="1" kern="0" dirty="0" err="1">
                <a:solidFill>
                  <a:schemeClr val="bg1"/>
                </a:solidFill>
              </a:rPr>
              <a:t>TObject</a:t>
            </a:r>
            <a:r>
              <a:rPr lang="en-US" sz="2800" b="1" i="1" kern="0" dirty="0">
                <a:solidFill>
                  <a:schemeClr val="bg1"/>
                </a:solidFill>
              </a:rPr>
              <a:t>; </a:t>
            </a:r>
            <a:r>
              <a:rPr lang="en-US" sz="2800" b="1" i="1" kern="0" dirty="0" err="1">
                <a:solidFill>
                  <a:schemeClr val="bg1"/>
                </a:solidFill>
              </a:rPr>
              <a:t>aCol</a:t>
            </a:r>
            <a:r>
              <a:rPr lang="en-US" sz="2800" b="1" i="1" kern="0" dirty="0">
                <a:solidFill>
                  <a:schemeClr val="bg1"/>
                </a:solidFill>
              </a:rPr>
              <a:t>, </a:t>
            </a:r>
            <a:r>
              <a:rPr lang="en-US" sz="2800" b="1" i="1" kern="0" dirty="0" err="1">
                <a:solidFill>
                  <a:schemeClr val="bg1"/>
                </a:solidFill>
              </a:rPr>
              <a:t>aRow</a:t>
            </a:r>
            <a:r>
              <a:rPr lang="en-US" sz="2800" b="1" i="1" kern="0" dirty="0">
                <a:solidFill>
                  <a:schemeClr val="bg1"/>
                </a:solidFill>
              </a:rPr>
              <a:t>: Integer;</a:t>
            </a:r>
            <a:endParaRPr lang="uk-UA" sz="2800" b="1" i="1" kern="0" dirty="0">
              <a:solidFill>
                <a:schemeClr val="bg1"/>
              </a:solidFill>
            </a:endParaRPr>
          </a:p>
          <a:p>
            <a:pPr lvl="0" indent="45718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 err="1">
                <a:solidFill>
                  <a:schemeClr val="bg1"/>
                </a:solidFill>
              </a:rPr>
              <a:t>aRect</a:t>
            </a:r>
            <a:r>
              <a:rPr lang="en-US" sz="2800" b="1" i="1" kern="0" dirty="0">
                <a:solidFill>
                  <a:schemeClr val="bg1"/>
                </a:solidFill>
              </a:rPr>
              <a:t>: </a:t>
            </a:r>
            <a:r>
              <a:rPr lang="en-US" sz="2800" b="1" i="1" kern="0" dirty="0" err="1">
                <a:solidFill>
                  <a:schemeClr val="bg1"/>
                </a:solidFill>
              </a:rPr>
              <a:t>TRect</a:t>
            </a:r>
            <a:r>
              <a:rPr lang="en-US" sz="2800" b="1" i="1" kern="0" dirty="0">
                <a:solidFill>
                  <a:schemeClr val="bg1"/>
                </a:solidFill>
              </a:rPr>
              <a:t>; </a:t>
            </a:r>
            <a:r>
              <a:rPr lang="en-US" sz="2800" b="1" i="1" kern="0" dirty="0" err="1">
                <a:solidFill>
                  <a:schemeClr val="bg1"/>
                </a:solidFill>
              </a:rPr>
              <a:t>aState</a:t>
            </a:r>
            <a:r>
              <a:rPr lang="en-US" sz="2800" b="1" i="1" kern="0" dirty="0">
                <a:solidFill>
                  <a:schemeClr val="bg1"/>
                </a:solidFill>
              </a:rPr>
              <a:t>: </a:t>
            </a:r>
            <a:r>
              <a:rPr lang="en-US" sz="2800" b="1" i="1" kern="0" dirty="0" err="1">
                <a:solidFill>
                  <a:schemeClr val="bg1"/>
                </a:solidFill>
              </a:rPr>
              <a:t>TGridDrawState</a:t>
            </a:r>
            <a:r>
              <a:rPr lang="en-US" sz="2800" b="1" i="1" kern="0" dirty="0">
                <a:solidFill>
                  <a:schemeClr val="bg1"/>
                </a:solidFill>
              </a:rPr>
              <a:t>);</a:t>
            </a:r>
          </a:p>
          <a:p>
            <a:pPr lvl="0" indent="45718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rgbClr val="FFFF00"/>
                </a:solidFill>
              </a:rPr>
              <a:t>begin</a:t>
            </a:r>
            <a:r>
              <a:rPr lang="en-US" sz="2800" b="1" i="1" kern="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8" name="AutoShape 61">
            <a:extLst>
              <a:ext uri="{FF2B5EF4-FFF2-40B4-BE49-F238E27FC236}">
                <a16:creationId xmlns:a16="http://schemas.microsoft.com/office/drawing/2014/main" id="{DFE3ED50-F35D-4374-BCC5-B026081968CD}"/>
              </a:ext>
            </a:extLst>
          </p:cNvPr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9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8558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Розв'язування</a:t>
            </a:r>
            <a:br>
              <a:rPr lang="uk-UA" dirty="0"/>
            </a:br>
            <a:r>
              <a:rPr lang="uk-UA" dirty="0" err="1"/>
              <a:t>компетентнісних</a:t>
            </a:r>
            <a:r>
              <a:rPr lang="uk-UA" dirty="0"/>
              <a:t> задач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A283FA4-241F-4341-9C13-1015D05B5803}"/>
              </a:ext>
            </a:extLst>
          </p:cNvPr>
          <p:cNvSpPr txBox="1"/>
          <p:nvPr/>
        </p:nvSpPr>
        <p:spPr>
          <a:xfrm>
            <a:off x="72008" y="1816197"/>
            <a:ext cx="12050142" cy="433965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300" b="1" i="1" kern="0" dirty="0">
                <a:solidFill>
                  <a:srgbClr val="FFFF00"/>
                </a:solidFill>
              </a:rPr>
              <a:t>If</a:t>
            </a:r>
            <a:r>
              <a:rPr lang="en-US" sz="2300" b="1" i="1" kern="0" dirty="0">
                <a:solidFill>
                  <a:schemeClr val="bg1"/>
                </a:solidFill>
              </a:rPr>
              <a:t> </a:t>
            </a:r>
            <a:r>
              <a:rPr lang="en-US" sz="2300" b="1" i="1" kern="0" dirty="0" err="1">
                <a:solidFill>
                  <a:schemeClr val="bg1"/>
                </a:solidFill>
              </a:rPr>
              <a:t>StringGrid</a:t>
            </a:r>
            <a:r>
              <a:rPr lang="uk-UA" sz="2300" b="1" i="1" kern="0" dirty="0">
                <a:solidFill>
                  <a:schemeClr val="bg1"/>
                </a:solidFill>
              </a:rPr>
              <a:t>1</a:t>
            </a:r>
            <a:r>
              <a:rPr lang="en-US" sz="2300" b="1" i="1" kern="0" dirty="0">
                <a:solidFill>
                  <a:schemeClr val="bg1"/>
                </a:solidFill>
              </a:rPr>
              <a:t>.Cells[</a:t>
            </a:r>
            <a:r>
              <a:rPr lang="en-US" sz="2300" b="1" i="1" kern="0" dirty="0" err="1">
                <a:solidFill>
                  <a:schemeClr val="bg1"/>
                </a:solidFill>
              </a:rPr>
              <a:t>aCol</a:t>
            </a:r>
            <a:r>
              <a:rPr lang="en-US" sz="2300" b="1" i="1" kern="0" dirty="0">
                <a:solidFill>
                  <a:schemeClr val="bg1"/>
                </a:solidFill>
              </a:rPr>
              <a:t>, </a:t>
            </a:r>
            <a:r>
              <a:rPr lang="en-US" sz="2300" b="1" i="1" kern="0" dirty="0" err="1">
                <a:solidFill>
                  <a:schemeClr val="bg1"/>
                </a:solidFill>
              </a:rPr>
              <a:t>aRow</a:t>
            </a:r>
            <a:r>
              <a:rPr lang="en-US" sz="2300" b="1" i="1" kern="0" dirty="0">
                <a:solidFill>
                  <a:schemeClr val="bg1"/>
                </a:solidFill>
              </a:rPr>
              <a:t>] = ‘1’    </a:t>
            </a:r>
            <a:r>
              <a:rPr lang="en-US" sz="2300" b="1" i="1" kern="0" dirty="0">
                <a:solidFill>
                  <a:srgbClr val="FFFF00"/>
                </a:solidFill>
              </a:rPr>
              <a:t>Then</a:t>
            </a:r>
            <a:r>
              <a:rPr lang="en-US" sz="2300" b="1" i="1" kern="0" dirty="0">
                <a:solidFill>
                  <a:schemeClr val="bg1"/>
                </a:solidFill>
              </a:rPr>
              <a:t>   </a:t>
            </a:r>
            <a:r>
              <a:rPr lang="en-US" sz="2300" b="1" i="1" kern="0" dirty="0">
                <a:solidFill>
                  <a:srgbClr val="FFFF00"/>
                </a:solidFill>
              </a:rPr>
              <a:t>begin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300" b="1" i="1" kern="0" dirty="0">
                <a:solidFill>
                  <a:srgbClr val="FFFF00"/>
                </a:solidFill>
              </a:rPr>
              <a:t>   If</a:t>
            </a:r>
            <a:r>
              <a:rPr lang="en-US" sz="2300" b="1" i="1" kern="0" dirty="0">
                <a:solidFill>
                  <a:schemeClr val="bg1"/>
                </a:solidFill>
              </a:rPr>
              <a:t> </a:t>
            </a:r>
            <a:r>
              <a:rPr lang="en-US" sz="2300" b="1" i="1" kern="0" dirty="0" err="1">
                <a:solidFill>
                  <a:schemeClr val="bg1"/>
                </a:solidFill>
              </a:rPr>
              <a:t>sproba</a:t>
            </a:r>
            <a:r>
              <a:rPr lang="en-US" sz="2300" b="1" i="1" kern="0" dirty="0">
                <a:solidFill>
                  <a:schemeClr val="bg1"/>
                </a:solidFill>
              </a:rPr>
              <a:t> &lt; 3 </a:t>
            </a:r>
            <a:r>
              <a:rPr lang="en-US" sz="2300" b="1" i="1" kern="0" dirty="0">
                <a:solidFill>
                  <a:srgbClr val="FFFF00"/>
                </a:solidFill>
              </a:rPr>
              <a:t>Then</a:t>
            </a:r>
            <a:r>
              <a:rPr lang="en-US" sz="2300" b="1" i="1" kern="0" dirty="0">
                <a:solidFill>
                  <a:schemeClr val="bg1"/>
                </a:solidFill>
              </a:rPr>
              <a:t>  </a:t>
            </a:r>
            <a:r>
              <a:rPr lang="en-US" sz="2300" i="1" kern="0" dirty="0">
                <a:solidFill>
                  <a:schemeClr val="bg1"/>
                </a:solidFill>
              </a:rPr>
              <a:t>// </a:t>
            </a:r>
            <a:r>
              <a:rPr lang="uk-UA" sz="2300" i="1" kern="0" dirty="0">
                <a:solidFill>
                  <a:schemeClr val="bg1"/>
                </a:solidFill>
              </a:rPr>
              <a:t>якщо гру не закінчено, малюнок «Хвилі»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300" b="1" i="1" kern="0" dirty="0">
                <a:solidFill>
                  <a:schemeClr val="bg1"/>
                </a:solidFill>
              </a:rPr>
              <a:t>      StringGrid1.Canvas.StretchDraw(</a:t>
            </a:r>
            <a:r>
              <a:rPr lang="en-US" sz="2300" b="1" i="1" kern="0" dirty="0" err="1">
                <a:solidFill>
                  <a:schemeClr val="bg1"/>
                </a:solidFill>
              </a:rPr>
              <a:t>aRect</a:t>
            </a:r>
            <a:r>
              <a:rPr lang="en-US" sz="2300" b="1" i="1" kern="0" dirty="0">
                <a:solidFill>
                  <a:schemeClr val="bg1"/>
                </a:solidFill>
              </a:rPr>
              <a:t>, Image1.Picture.Graphic)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300" b="1" i="1" kern="0" dirty="0">
                <a:solidFill>
                  <a:schemeClr val="bg1"/>
                </a:solidFill>
              </a:rPr>
              <a:t>   Else StringGrid1.Canvas.StretchDraw</a:t>
            </a:r>
            <a:r>
              <a:rPr lang="uk-UA" sz="2300" b="1" i="1" kern="0" dirty="0">
                <a:solidFill>
                  <a:schemeClr val="bg1"/>
                </a:solidFill>
              </a:rPr>
              <a:t>(</a:t>
            </a:r>
            <a:r>
              <a:rPr lang="en-US" sz="2300" b="1" i="1" kern="0" dirty="0">
                <a:solidFill>
                  <a:schemeClr val="bg1"/>
                </a:solidFill>
              </a:rPr>
              <a:t>aRect,Image3.Picture.Graphic); </a:t>
            </a:r>
            <a:r>
              <a:rPr lang="en-US" sz="2300" b="1" i="1" kern="0" dirty="0">
                <a:solidFill>
                  <a:srgbClr val="FFFF00"/>
                </a:solidFill>
              </a:rPr>
              <a:t>end</a:t>
            </a:r>
            <a:r>
              <a:rPr lang="en-US" sz="2300" b="1" i="1" kern="0" dirty="0">
                <a:solidFill>
                  <a:schemeClr val="bg1"/>
                </a:solidFill>
              </a:rPr>
              <a:t>;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300" b="1" i="1" kern="0" dirty="0">
                <a:solidFill>
                  <a:srgbClr val="FFFF00"/>
                </a:solidFill>
              </a:rPr>
              <a:t>If</a:t>
            </a:r>
            <a:r>
              <a:rPr lang="en-US" sz="2300" b="1" i="1" kern="0" dirty="0">
                <a:solidFill>
                  <a:schemeClr val="bg1"/>
                </a:solidFill>
              </a:rPr>
              <a:t> StringGrid1.Cells[</a:t>
            </a:r>
            <a:r>
              <a:rPr lang="en-US" sz="2300" b="1" i="1" kern="0" dirty="0" err="1">
                <a:solidFill>
                  <a:schemeClr val="bg1"/>
                </a:solidFill>
              </a:rPr>
              <a:t>aCol</a:t>
            </a:r>
            <a:r>
              <a:rPr lang="en-US" sz="2300" b="1" i="1" kern="0" dirty="0">
                <a:solidFill>
                  <a:schemeClr val="bg1"/>
                </a:solidFill>
              </a:rPr>
              <a:t>, </a:t>
            </a:r>
            <a:r>
              <a:rPr lang="en-US" sz="2300" b="1" i="1" kern="0" dirty="0" err="1">
                <a:solidFill>
                  <a:schemeClr val="bg1"/>
                </a:solidFill>
              </a:rPr>
              <a:t>aRow</a:t>
            </a:r>
            <a:r>
              <a:rPr lang="en-US" sz="2300" b="1" i="1" kern="0" dirty="0">
                <a:solidFill>
                  <a:schemeClr val="bg1"/>
                </a:solidFill>
              </a:rPr>
              <a:t>] = '2' </a:t>
            </a:r>
            <a:r>
              <a:rPr lang="en-US" sz="2300" b="1" i="1" kern="0" dirty="0">
                <a:solidFill>
                  <a:srgbClr val="FFFF00"/>
                </a:solidFill>
              </a:rPr>
              <a:t>Then</a:t>
            </a:r>
            <a:r>
              <a:rPr lang="en-US" sz="2300" b="1" i="1" kern="0" dirty="0">
                <a:solidFill>
                  <a:schemeClr val="bg1"/>
                </a:solidFill>
              </a:rPr>
              <a:t>  </a:t>
            </a:r>
            <a:r>
              <a:rPr lang="en-US" sz="2300" i="1" kern="0" dirty="0">
                <a:solidFill>
                  <a:schemeClr val="bg1"/>
                </a:solidFill>
              </a:rPr>
              <a:t>// </a:t>
            </a:r>
            <a:r>
              <a:rPr lang="uk-UA" sz="2300" i="1" kern="0" dirty="0">
                <a:solidFill>
                  <a:schemeClr val="bg1"/>
                </a:solidFill>
              </a:rPr>
              <a:t>якщо влучив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300" b="1" i="1" kern="0" dirty="0">
                <a:solidFill>
                  <a:schemeClr val="bg1"/>
                </a:solidFill>
              </a:rPr>
              <a:t>   StringGrid1.Canvas.StretchDraw(</a:t>
            </a:r>
            <a:r>
              <a:rPr lang="en-US" sz="2300" b="1" i="1" kern="0" dirty="0" err="1">
                <a:solidFill>
                  <a:schemeClr val="bg1"/>
                </a:solidFill>
              </a:rPr>
              <a:t>aRect</a:t>
            </a:r>
            <a:r>
              <a:rPr lang="en-US" sz="2300" b="1" i="1" kern="0" dirty="0">
                <a:solidFill>
                  <a:schemeClr val="bg1"/>
                </a:solidFill>
              </a:rPr>
              <a:t>, Image2.Picture.Graphic);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300" b="1" i="1" kern="0" dirty="0">
                <a:solidFill>
                  <a:srgbClr val="FFFF00"/>
                </a:solidFill>
              </a:rPr>
              <a:t>If</a:t>
            </a:r>
            <a:r>
              <a:rPr lang="en-US" sz="2300" b="1" i="1" kern="0" dirty="0">
                <a:solidFill>
                  <a:schemeClr val="bg1"/>
                </a:solidFill>
              </a:rPr>
              <a:t> StringGrid1.Cells[</a:t>
            </a:r>
            <a:r>
              <a:rPr lang="en-US" sz="2300" b="1" i="1" kern="0" dirty="0" err="1">
                <a:solidFill>
                  <a:schemeClr val="bg1"/>
                </a:solidFill>
              </a:rPr>
              <a:t>aCol</a:t>
            </a:r>
            <a:r>
              <a:rPr lang="en-US" sz="2300" b="1" i="1" kern="0" dirty="0">
                <a:solidFill>
                  <a:schemeClr val="bg1"/>
                </a:solidFill>
              </a:rPr>
              <a:t>, </a:t>
            </a:r>
            <a:r>
              <a:rPr lang="en-US" sz="2300" b="1" i="1" kern="0" dirty="0" err="1">
                <a:solidFill>
                  <a:schemeClr val="bg1"/>
                </a:solidFill>
              </a:rPr>
              <a:t>aRow</a:t>
            </a:r>
            <a:r>
              <a:rPr lang="en-US" sz="2300" b="1" i="1" kern="0" dirty="0">
                <a:solidFill>
                  <a:schemeClr val="bg1"/>
                </a:solidFill>
              </a:rPr>
              <a:t>] = '0' </a:t>
            </a:r>
            <a:r>
              <a:rPr lang="en-US" sz="2300" b="1" i="1" kern="0" dirty="0">
                <a:solidFill>
                  <a:srgbClr val="FFFF00"/>
                </a:solidFill>
              </a:rPr>
              <a:t>Then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300" b="1" i="1" kern="0" dirty="0">
                <a:solidFill>
                  <a:schemeClr val="bg1"/>
                </a:solidFill>
              </a:rPr>
              <a:t>   StringGrid1 .</a:t>
            </a:r>
            <a:r>
              <a:rPr lang="en-US" sz="2300" b="1" i="1" kern="0" dirty="0" err="1">
                <a:solidFill>
                  <a:schemeClr val="bg1"/>
                </a:solidFill>
              </a:rPr>
              <a:t>Canvas.StretchDraw</a:t>
            </a:r>
            <a:r>
              <a:rPr lang="en-US" sz="2300" b="1" i="1" kern="0" dirty="0">
                <a:solidFill>
                  <a:schemeClr val="bg1"/>
                </a:solidFill>
              </a:rPr>
              <a:t>(</a:t>
            </a:r>
            <a:r>
              <a:rPr lang="en-US" sz="2300" b="1" i="1" kern="0" dirty="0" err="1">
                <a:solidFill>
                  <a:schemeClr val="bg1"/>
                </a:solidFill>
              </a:rPr>
              <a:t>aRect</a:t>
            </a:r>
            <a:r>
              <a:rPr lang="en-US" sz="2300" b="1" i="1" kern="0" dirty="0">
                <a:solidFill>
                  <a:schemeClr val="bg1"/>
                </a:solidFill>
              </a:rPr>
              <a:t>, Image1.Picture.Graphic);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300" b="1" i="1" kern="0" dirty="0">
                <a:solidFill>
                  <a:srgbClr val="FFFF00"/>
                </a:solidFill>
              </a:rPr>
              <a:t>If</a:t>
            </a:r>
            <a:r>
              <a:rPr lang="en-US" sz="2300" b="1" i="1" kern="0" dirty="0">
                <a:solidFill>
                  <a:schemeClr val="bg1"/>
                </a:solidFill>
              </a:rPr>
              <a:t> StringGrid1.Cells[</a:t>
            </a:r>
            <a:r>
              <a:rPr lang="en-US" sz="2300" b="1" i="1" kern="0" dirty="0" err="1">
                <a:solidFill>
                  <a:schemeClr val="bg1"/>
                </a:solidFill>
              </a:rPr>
              <a:t>aCol</a:t>
            </a:r>
            <a:r>
              <a:rPr lang="en-US" sz="2300" b="1" i="1" kern="0" dirty="0">
                <a:solidFill>
                  <a:schemeClr val="bg1"/>
                </a:solidFill>
              </a:rPr>
              <a:t>, </a:t>
            </a:r>
            <a:r>
              <a:rPr lang="en-US" sz="2300" b="1" i="1" kern="0" dirty="0" err="1">
                <a:solidFill>
                  <a:schemeClr val="bg1"/>
                </a:solidFill>
              </a:rPr>
              <a:t>aRow</a:t>
            </a:r>
            <a:r>
              <a:rPr lang="en-US" sz="2300" b="1" i="1" kern="0" dirty="0">
                <a:solidFill>
                  <a:schemeClr val="bg1"/>
                </a:solidFill>
              </a:rPr>
              <a:t>] = ‘3' </a:t>
            </a:r>
            <a:r>
              <a:rPr lang="en-US" sz="2300" b="1" i="1" kern="0" dirty="0">
                <a:solidFill>
                  <a:srgbClr val="FFFF00"/>
                </a:solidFill>
              </a:rPr>
              <a:t>Then</a:t>
            </a:r>
            <a:r>
              <a:rPr lang="en-US" sz="2300" b="1" i="1" kern="0" dirty="0">
                <a:solidFill>
                  <a:schemeClr val="bg1"/>
                </a:solidFill>
              </a:rPr>
              <a:t>  </a:t>
            </a:r>
            <a:r>
              <a:rPr lang="en-US" sz="2300" i="1" kern="0" dirty="0">
                <a:solidFill>
                  <a:schemeClr val="bg1"/>
                </a:solidFill>
              </a:rPr>
              <a:t>// </a:t>
            </a:r>
            <a:r>
              <a:rPr lang="uk-UA" sz="2300" i="1" kern="0" dirty="0">
                <a:solidFill>
                  <a:schemeClr val="bg1"/>
                </a:solidFill>
              </a:rPr>
              <a:t>якщо не влучив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300" b="1" i="1" kern="0" dirty="0">
                <a:solidFill>
                  <a:schemeClr val="bg1"/>
                </a:solidFill>
              </a:rPr>
              <a:t>   StringGrid1.Canvas.StretchDraw(</a:t>
            </a:r>
            <a:r>
              <a:rPr lang="en-US" sz="2300" b="1" i="1" kern="0" dirty="0" err="1">
                <a:solidFill>
                  <a:schemeClr val="bg1"/>
                </a:solidFill>
              </a:rPr>
              <a:t>aRect</a:t>
            </a:r>
            <a:r>
              <a:rPr lang="en-US" sz="2300" b="1" i="1" kern="0" dirty="0">
                <a:solidFill>
                  <a:schemeClr val="bg1"/>
                </a:solidFill>
              </a:rPr>
              <a:t>, Image4.Picture.Graphic);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300" b="1" i="1" kern="0" dirty="0">
                <a:solidFill>
                  <a:srgbClr val="FFFF00"/>
                </a:solidFill>
              </a:rPr>
              <a:t>end</a:t>
            </a:r>
            <a:r>
              <a:rPr lang="en-US" sz="2300" b="1" i="1" kern="0" dirty="0">
                <a:solidFill>
                  <a:schemeClr val="bg1"/>
                </a:solidFill>
              </a:rPr>
              <a:t>;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658E1C9-46E5-4F37-85CE-2A4BE7A7CCF6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(Продовження…) </a:t>
            </a:r>
          </a:p>
        </p:txBody>
      </p:sp>
      <p:sp>
        <p:nvSpPr>
          <p:cNvPr id="7" name="AutoShape 61">
            <a:extLst>
              <a:ext uri="{FF2B5EF4-FFF2-40B4-BE49-F238E27FC236}">
                <a16:creationId xmlns:a16="http://schemas.microsoft.com/office/drawing/2014/main" id="{A2E45DCF-E0AA-42E0-906E-DF9B180188F6}"/>
              </a:ext>
            </a:extLst>
          </p:cNvPr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9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2884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Розв'язування</a:t>
            </a:r>
            <a:br>
              <a:rPr lang="uk-UA" dirty="0"/>
            </a:br>
            <a:r>
              <a:rPr lang="uk-UA" dirty="0" err="1"/>
              <a:t>компетентнісних</a:t>
            </a:r>
            <a:r>
              <a:rPr lang="uk-UA" dirty="0"/>
              <a:t> задач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4"/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Реалізація алгоритму гри здійснюється в обробнику події для кнопки </a:t>
            </a:r>
            <a:r>
              <a:rPr lang="uk-UA" sz="2800" b="1" i="1" kern="0" dirty="0">
                <a:solidFill>
                  <a:srgbClr val="FFFF00"/>
                </a:solidFill>
              </a:rPr>
              <a:t>Стріляй!</a:t>
            </a:r>
            <a:r>
              <a:rPr lang="uk-UA" sz="2800" b="1" i="1" kern="0" dirty="0">
                <a:solidFill>
                  <a:schemeClr val="bg1"/>
                </a:solidFill>
              </a:rPr>
              <a:t>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33257E6-1AF6-4733-828C-B9F9FB2F7F58}"/>
              </a:ext>
            </a:extLst>
          </p:cNvPr>
          <p:cNvSpPr txBox="1"/>
          <p:nvPr/>
        </p:nvSpPr>
        <p:spPr>
          <a:xfrm>
            <a:off x="72008" y="2278314"/>
            <a:ext cx="12050142" cy="3985706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300" b="1" i="1" kern="0" dirty="0">
                <a:solidFill>
                  <a:srgbClr val="FFFF00"/>
                </a:solidFill>
              </a:rPr>
              <a:t>procedure</a:t>
            </a:r>
            <a:r>
              <a:rPr lang="en-US" sz="2300" b="1" i="1" kern="0" dirty="0">
                <a:solidFill>
                  <a:schemeClr val="bg1"/>
                </a:solidFill>
              </a:rPr>
              <a:t> TForm1.Button1Click(Sender: </a:t>
            </a:r>
            <a:r>
              <a:rPr lang="en-US" sz="2300" b="1" i="1" kern="0" dirty="0" err="1">
                <a:solidFill>
                  <a:schemeClr val="bg1"/>
                </a:solidFill>
              </a:rPr>
              <a:t>TObject</a:t>
            </a:r>
            <a:r>
              <a:rPr lang="en-US" sz="2300" b="1" i="1" kern="0" dirty="0">
                <a:solidFill>
                  <a:schemeClr val="bg1"/>
                </a:solidFill>
              </a:rPr>
              <a:t>);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300" b="1" i="1" kern="0" dirty="0" err="1">
                <a:solidFill>
                  <a:srgbClr val="FFFF00"/>
                </a:solidFill>
              </a:rPr>
              <a:t>var</a:t>
            </a:r>
            <a:r>
              <a:rPr lang="en-US" sz="2300" b="1" i="1" kern="0" dirty="0">
                <a:solidFill>
                  <a:schemeClr val="bg1"/>
                </a:solidFill>
              </a:rPr>
              <a:t> x, </a:t>
            </a:r>
            <a:r>
              <a:rPr lang="uk-UA" sz="2300" b="1" i="1" kern="0" dirty="0">
                <a:solidFill>
                  <a:schemeClr val="bg1"/>
                </a:solidFill>
              </a:rPr>
              <a:t>у, і, </a:t>
            </a:r>
            <a:r>
              <a:rPr lang="en-US" sz="2300" b="1" i="1" kern="0" dirty="0">
                <a:solidFill>
                  <a:schemeClr val="bg1"/>
                </a:solidFill>
              </a:rPr>
              <a:t>j: Integer;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300" b="1" i="1" kern="0" dirty="0">
                <a:solidFill>
                  <a:srgbClr val="FFFF00"/>
                </a:solidFill>
              </a:rPr>
              <a:t>begin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300" b="1" i="1" kern="0" dirty="0">
                <a:solidFill>
                  <a:schemeClr val="bg1"/>
                </a:solidFill>
              </a:rPr>
              <a:t>x := </a:t>
            </a:r>
            <a:r>
              <a:rPr lang="en-US" sz="2300" b="1" i="1" kern="0" dirty="0" err="1">
                <a:solidFill>
                  <a:schemeClr val="bg1"/>
                </a:solidFill>
              </a:rPr>
              <a:t>StrToInt</a:t>
            </a:r>
            <a:r>
              <a:rPr lang="en-US" sz="2300" b="1" i="1" kern="0" dirty="0">
                <a:solidFill>
                  <a:schemeClr val="bg1"/>
                </a:solidFill>
              </a:rPr>
              <a:t>(Edit1.Text); </a:t>
            </a:r>
            <a:r>
              <a:rPr lang="en-US" sz="2300" i="1" kern="0" dirty="0">
                <a:solidFill>
                  <a:schemeClr val="bg1"/>
                </a:solidFill>
              </a:rPr>
              <a:t>// </a:t>
            </a:r>
            <a:r>
              <a:rPr lang="uk-UA" sz="2300" i="1" kern="0" dirty="0">
                <a:solidFill>
                  <a:schemeClr val="bg1"/>
                </a:solidFill>
              </a:rPr>
              <a:t>введення координат корабля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300" b="1" i="1" kern="0" dirty="0">
                <a:solidFill>
                  <a:schemeClr val="bg1"/>
                </a:solidFill>
              </a:rPr>
              <a:t>у := </a:t>
            </a:r>
            <a:r>
              <a:rPr lang="en-US" sz="2300" b="1" i="1" kern="0" dirty="0" err="1">
                <a:solidFill>
                  <a:schemeClr val="bg1"/>
                </a:solidFill>
              </a:rPr>
              <a:t>StrToInt</a:t>
            </a:r>
            <a:r>
              <a:rPr lang="en-US" sz="2300" b="1" i="1" kern="0" dirty="0">
                <a:solidFill>
                  <a:schemeClr val="bg1"/>
                </a:solidFill>
              </a:rPr>
              <a:t>(Edit2.Text);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300" b="1" i="1" kern="0" dirty="0">
                <a:solidFill>
                  <a:srgbClr val="FFFF00"/>
                </a:solidFill>
              </a:rPr>
              <a:t>If</a:t>
            </a:r>
            <a:r>
              <a:rPr lang="en-US" sz="2300" b="1" i="1" kern="0" dirty="0">
                <a:solidFill>
                  <a:schemeClr val="bg1"/>
                </a:solidFill>
              </a:rPr>
              <a:t> a[</a:t>
            </a:r>
            <a:r>
              <a:rPr lang="en-US" sz="2300" b="1" i="1" kern="0" dirty="0" err="1">
                <a:solidFill>
                  <a:schemeClr val="bg1"/>
                </a:solidFill>
              </a:rPr>
              <a:t>x,y</a:t>
            </a:r>
            <a:r>
              <a:rPr lang="en-US" sz="2300" b="1" i="1" kern="0" dirty="0">
                <a:solidFill>
                  <a:schemeClr val="bg1"/>
                </a:solidFill>
              </a:rPr>
              <a:t>] = 1 </a:t>
            </a:r>
            <a:r>
              <a:rPr lang="en-US" sz="2300" b="1" i="1" kern="0" dirty="0">
                <a:solidFill>
                  <a:srgbClr val="FFFF00"/>
                </a:solidFill>
              </a:rPr>
              <a:t>Then</a:t>
            </a:r>
            <a:r>
              <a:rPr lang="en-US" sz="2300" b="1" i="1" kern="0" dirty="0">
                <a:solidFill>
                  <a:schemeClr val="bg1"/>
                </a:solidFill>
              </a:rPr>
              <a:t> </a:t>
            </a:r>
            <a:r>
              <a:rPr lang="en-US" sz="2300" b="1" i="1" kern="0" dirty="0">
                <a:solidFill>
                  <a:srgbClr val="FFFF00"/>
                </a:solidFill>
              </a:rPr>
              <a:t>begin</a:t>
            </a:r>
            <a:r>
              <a:rPr lang="en-US" sz="2300" b="1" i="1" kern="0" dirty="0">
                <a:solidFill>
                  <a:schemeClr val="bg1"/>
                </a:solidFill>
              </a:rPr>
              <a:t> </a:t>
            </a:r>
            <a:r>
              <a:rPr lang="en-US" sz="2300" b="1" i="1" kern="0" dirty="0" err="1">
                <a:solidFill>
                  <a:schemeClr val="bg1"/>
                </a:solidFill>
              </a:rPr>
              <a:t>sproba</a:t>
            </a:r>
            <a:r>
              <a:rPr lang="en-US" sz="2300" b="1" i="1" kern="0" dirty="0">
                <a:solidFill>
                  <a:schemeClr val="bg1"/>
                </a:solidFill>
              </a:rPr>
              <a:t> := 0; </a:t>
            </a:r>
            <a:r>
              <a:rPr lang="uk-UA" sz="2300" b="1" i="1" kern="0" dirty="0">
                <a:solidFill>
                  <a:schemeClr val="bg1"/>
                </a:solidFill>
              </a:rPr>
              <a:t>к := </a:t>
            </a:r>
            <a:r>
              <a:rPr lang="en-US" sz="2300" b="1" i="1" kern="0" dirty="0">
                <a:solidFill>
                  <a:schemeClr val="bg1"/>
                </a:solidFill>
              </a:rPr>
              <a:t>k+1; a[</a:t>
            </a:r>
            <a:r>
              <a:rPr lang="en-US" sz="2300" b="1" i="1" kern="0" dirty="0" err="1">
                <a:solidFill>
                  <a:schemeClr val="bg1"/>
                </a:solidFill>
              </a:rPr>
              <a:t>x,y</a:t>
            </a:r>
            <a:r>
              <a:rPr lang="en-US" sz="2300" b="1" i="1" kern="0" dirty="0">
                <a:solidFill>
                  <a:schemeClr val="bg1"/>
                </a:solidFill>
              </a:rPr>
              <a:t>] := 2; 	StringGrid1.Cells[</a:t>
            </a:r>
            <a:r>
              <a:rPr lang="en-US" sz="2300" b="1" i="1" kern="0" dirty="0" err="1">
                <a:solidFill>
                  <a:schemeClr val="bg1"/>
                </a:solidFill>
              </a:rPr>
              <a:t>y,x</a:t>
            </a:r>
            <a:r>
              <a:rPr lang="en-US" sz="2300" b="1" i="1" kern="0" dirty="0">
                <a:solidFill>
                  <a:schemeClr val="bg1"/>
                </a:solidFill>
              </a:rPr>
              <a:t>] := </a:t>
            </a:r>
            <a:r>
              <a:rPr lang="en-US" sz="2300" b="1" i="1" kern="0" dirty="0" err="1">
                <a:solidFill>
                  <a:schemeClr val="bg1"/>
                </a:solidFill>
              </a:rPr>
              <a:t>IntToStr</a:t>
            </a:r>
            <a:r>
              <a:rPr lang="en-US" sz="2300" b="1" i="1" kern="0" dirty="0">
                <a:solidFill>
                  <a:schemeClr val="bg1"/>
                </a:solidFill>
              </a:rPr>
              <a:t>(A[</a:t>
            </a:r>
            <a:r>
              <a:rPr lang="en-US" sz="2300" b="1" i="1" kern="0" dirty="0" err="1">
                <a:solidFill>
                  <a:schemeClr val="bg1"/>
                </a:solidFill>
              </a:rPr>
              <a:t>x,y</a:t>
            </a:r>
            <a:r>
              <a:rPr lang="en-US" sz="2300" b="1" i="1" kern="0" dirty="0">
                <a:solidFill>
                  <a:schemeClr val="bg1"/>
                </a:solidFill>
              </a:rPr>
              <a:t>]);   </a:t>
            </a:r>
            <a:r>
              <a:rPr lang="en-US" sz="2300" b="1" i="1" kern="0" dirty="0">
                <a:solidFill>
                  <a:srgbClr val="FFFF00"/>
                </a:solidFill>
              </a:rPr>
              <a:t>end</a:t>
            </a:r>
            <a:endParaRPr lang="en-US" sz="2300" b="1" i="1" kern="0" dirty="0">
              <a:solidFill>
                <a:schemeClr val="bg1"/>
              </a:solidFill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300" b="1" i="1" kern="0" dirty="0">
                <a:solidFill>
                  <a:schemeClr val="bg1"/>
                </a:solidFill>
              </a:rPr>
              <a:t>   </a:t>
            </a:r>
            <a:r>
              <a:rPr lang="en-US" sz="2300" b="1" i="1" kern="0" dirty="0">
                <a:solidFill>
                  <a:srgbClr val="FFFF00"/>
                </a:solidFill>
              </a:rPr>
              <a:t>Else</a:t>
            </a:r>
            <a:r>
              <a:rPr lang="en-US" sz="2300" b="1" i="1" kern="0" dirty="0">
                <a:solidFill>
                  <a:schemeClr val="bg1"/>
                </a:solidFill>
              </a:rPr>
              <a:t>   </a:t>
            </a:r>
            <a:r>
              <a:rPr lang="en-US" sz="2300" b="1" i="1" kern="0" dirty="0">
                <a:solidFill>
                  <a:srgbClr val="FFFF00"/>
                </a:solidFill>
              </a:rPr>
              <a:t>If</a:t>
            </a:r>
            <a:r>
              <a:rPr lang="en-US" sz="2300" b="1" i="1" kern="0" dirty="0">
                <a:solidFill>
                  <a:schemeClr val="bg1"/>
                </a:solidFill>
              </a:rPr>
              <a:t> a[</a:t>
            </a:r>
            <a:r>
              <a:rPr lang="en-US" sz="2300" b="1" i="1" kern="0" dirty="0" err="1">
                <a:solidFill>
                  <a:schemeClr val="bg1"/>
                </a:solidFill>
              </a:rPr>
              <a:t>x,y</a:t>
            </a:r>
            <a:r>
              <a:rPr lang="en-US" sz="2300" b="1" i="1" kern="0" dirty="0">
                <a:solidFill>
                  <a:schemeClr val="bg1"/>
                </a:solidFill>
              </a:rPr>
              <a:t>] = 0 </a:t>
            </a:r>
            <a:r>
              <a:rPr lang="en-US" sz="2300" b="1" i="1" kern="0" dirty="0">
                <a:solidFill>
                  <a:srgbClr val="FFFF00"/>
                </a:solidFill>
              </a:rPr>
              <a:t>Then</a:t>
            </a:r>
            <a:r>
              <a:rPr lang="en-US" sz="2300" b="1" i="1" kern="0" dirty="0">
                <a:solidFill>
                  <a:schemeClr val="bg1"/>
                </a:solidFill>
              </a:rPr>
              <a:t> </a:t>
            </a:r>
            <a:r>
              <a:rPr lang="en-US" sz="2300" b="1" i="1" kern="0" dirty="0">
                <a:solidFill>
                  <a:srgbClr val="FFFF00"/>
                </a:solidFill>
              </a:rPr>
              <a:t>begin</a:t>
            </a:r>
            <a:r>
              <a:rPr lang="en-US" sz="2300" b="1" i="1" kern="0" dirty="0">
                <a:solidFill>
                  <a:schemeClr val="bg1"/>
                </a:solidFill>
              </a:rPr>
              <a:t> a[</a:t>
            </a:r>
            <a:r>
              <a:rPr lang="en-US" sz="2300" b="1" i="1" kern="0" dirty="0" err="1">
                <a:solidFill>
                  <a:schemeClr val="bg1"/>
                </a:solidFill>
              </a:rPr>
              <a:t>x,y</a:t>
            </a:r>
            <a:r>
              <a:rPr lang="en-US" sz="2300" b="1" i="1" kern="0" dirty="0">
                <a:solidFill>
                  <a:schemeClr val="bg1"/>
                </a:solidFill>
              </a:rPr>
              <a:t>] := 3;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300" b="1" i="1" kern="0" dirty="0">
                <a:solidFill>
                  <a:schemeClr val="bg1"/>
                </a:solidFill>
              </a:rPr>
              <a:t>	    StringGrid1.Cells[</a:t>
            </a:r>
            <a:r>
              <a:rPr lang="en-US" sz="2300" b="1" i="1" kern="0" dirty="0" err="1">
                <a:solidFill>
                  <a:schemeClr val="bg1"/>
                </a:solidFill>
              </a:rPr>
              <a:t>y,x</a:t>
            </a:r>
            <a:r>
              <a:rPr lang="en-US" sz="2300" b="1" i="1" kern="0" dirty="0">
                <a:solidFill>
                  <a:schemeClr val="bg1"/>
                </a:solidFill>
              </a:rPr>
              <a:t>] := </a:t>
            </a:r>
            <a:r>
              <a:rPr lang="en-US" sz="2300" b="1" i="1" kern="0" dirty="0" err="1">
                <a:solidFill>
                  <a:schemeClr val="bg1"/>
                </a:solidFill>
              </a:rPr>
              <a:t>IntToStr</a:t>
            </a:r>
            <a:r>
              <a:rPr lang="en-US" sz="2300" b="1" i="1" kern="0" dirty="0">
                <a:solidFill>
                  <a:schemeClr val="bg1"/>
                </a:solidFill>
              </a:rPr>
              <a:t>(A[</a:t>
            </a:r>
            <a:r>
              <a:rPr lang="en-US" sz="2300" b="1" i="1" kern="0" dirty="0" err="1">
                <a:solidFill>
                  <a:schemeClr val="bg1"/>
                </a:solidFill>
              </a:rPr>
              <a:t>x,y</a:t>
            </a:r>
            <a:r>
              <a:rPr lang="en-US" sz="2300" b="1" i="1" kern="0" dirty="0">
                <a:solidFill>
                  <a:schemeClr val="bg1"/>
                </a:solidFill>
              </a:rPr>
              <a:t>]);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300" b="1" i="1" kern="0" dirty="0">
                <a:solidFill>
                  <a:schemeClr val="bg1"/>
                </a:solidFill>
              </a:rPr>
              <a:t>	    </a:t>
            </a:r>
            <a:r>
              <a:rPr lang="en-US" sz="2300" b="1" i="1" kern="0" dirty="0" err="1">
                <a:solidFill>
                  <a:schemeClr val="bg1"/>
                </a:solidFill>
              </a:rPr>
              <a:t>sproba</a:t>
            </a:r>
            <a:r>
              <a:rPr lang="en-US" sz="2300" b="1" i="1" kern="0" dirty="0">
                <a:solidFill>
                  <a:schemeClr val="bg1"/>
                </a:solidFill>
              </a:rPr>
              <a:t> := sproba+1;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300" b="1" i="1" kern="0" dirty="0">
                <a:solidFill>
                  <a:schemeClr val="bg1"/>
                </a:solidFill>
              </a:rPr>
              <a:t>Label2.Caption := '</a:t>
            </a:r>
            <a:r>
              <a:rPr lang="uk-UA" sz="2300" b="1" i="1" kern="0" dirty="0">
                <a:solidFill>
                  <a:schemeClr val="bg1"/>
                </a:solidFill>
              </a:rPr>
              <a:t>Мимо!';             </a:t>
            </a:r>
            <a:r>
              <a:rPr lang="en-US" sz="2300" b="1" i="1" kern="0" dirty="0">
                <a:solidFill>
                  <a:srgbClr val="FFFF00"/>
                </a:solidFill>
              </a:rPr>
              <a:t>end</a:t>
            </a:r>
            <a:r>
              <a:rPr lang="en-US" sz="2300" b="1" i="1" kern="0" dirty="0">
                <a:solidFill>
                  <a:schemeClr val="bg1"/>
                </a:solidFill>
              </a:rPr>
              <a:t>;</a:t>
            </a:r>
          </a:p>
        </p:txBody>
      </p:sp>
      <p:sp>
        <p:nvSpPr>
          <p:cNvPr id="8" name="AutoShape 61">
            <a:extLst>
              <a:ext uri="{FF2B5EF4-FFF2-40B4-BE49-F238E27FC236}">
                <a16:creationId xmlns:a16="http://schemas.microsoft.com/office/drawing/2014/main" id="{984FE7BA-47F2-4180-89C9-09527FE180BF}"/>
              </a:ext>
            </a:extLst>
          </p:cNvPr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9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5225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Розв'язування</a:t>
            </a:r>
            <a:br>
              <a:rPr lang="uk-UA" dirty="0"/>
            </a:br>
            <a:r>
              <a:rPr lang="uk-UA" dirty="0" err="1"/>
              <a:t>компетентнісних</a:t>
            </a:r>
            <a:r>
              <a:rPr lang="uk-UA" dirty="0"/>
              <a:t> задач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72008" y="1196763"/>
            <a:ext cx="12050142" cy="4524315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i="1" kern="0" dirty="0">
                <a:solidFill>
                  <a:srgbClr val="FFFF00"/>
                </a:solidFill>
              </a:rPr>
              <a:t>If</a:t>
            </a:r>
            <a:r>
              <a:rPr lang="en-US" sz="2400" b="1" i="1" kern="0" dirty="0">
                <a:solidFill>
                  <a:schemeClr val="bg1"/>
                </a:solidFill>
              </a:rPr>
              <a:t> </a:t>
            </a:r>
            <a:r>
              <a:rPr lang="en-US" sz="2400" b="1" i="1" kern="0" dirty="0" err="1">
                <a:solidFill>
                  <a:schemeClr val="bg1"/>
                </a:solidFill>
              </a:rPr>
              <a:t>sproba</a:t>
            </a:r>
            <a:r>
              <a:rPr lang="en-US" sz="2400" b="1" i="1" kern="0" dirty="0">
                <a:solidFill>
                  <a:schemeClr val="bg1"/>
                </a:solidFill>
              </a:rPr>
              <a:t> = 3 </a:t>
            </a:r>
            <a:r>
              <a:rPr lang="en-US" sz="2400" b="1" i="1" kern="0" dirty="0">
                <a:solidFill>
                  <a:srgbClr val="FFFF00"/>
                </a:solidFill>
              </a:rPr>
              <a:t>Then</a:t>
            </a:r>
            <a:r>
              <a:rPr lang="en-US" sz="2400" b="1" i="1" kern="0" dirty="0">
                <a:solidFill>
                  <a:schemeClr val="bg1"/>
                </a:solidFill>
              </a:rPr>
              <a:t> </a:t>
            </a:r>
            <a:r>
              <a:rPr lang="en-US" sz="2400" b="1" i="1" kern="0" dirty="0">
                <a:solidFill>
                  <a:srgbClr val="FFFF00"/>
                </a:solidFill>
              </a:rPr>
              <a:t>begin</a:t>
            </a:r>
            <a:r>
              <a:rPr lang="en-US" sz="2400" b="1" i="1" kern="0" dirty="0">
                <a:solidFill>
                  <a:schemeClr val="bg1"/>
                </a:solidFill>
              </a:rPr>
              <a:t> Label2.Caption := </a:t>
            </a:r>
            <a:r>
              <a:rPr lang="uk-UA" sz="2400" b="1" i="1" kern="0" dirty="0">
                <a:solidFill>
                  <a:schemeClr val="bg1"/>
                </a:solidFill>
              </a:rPr>
              <a:t>Ти програв!’;</a:t>
            </a:r>
            <a:endParaRPr lang="en-US" sz="2400" b="1" i="1" kern="0" dirty="0">
              <a:solidFill>
                <a:schemeClr val="bg1"/>
              </a:solidFill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i="1" kern="0" dirty="0">
                <a:solidFill>
                  <a:schemeClr val="bg1"/>
                </a:solidFill>
              </a:rPr>
              <a:t>	Edit1.Visible := False; Edit2.Visible := False;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i="1" kern="0" dirty="0">
                <a:solidFill>
                  <a:schemeClr val="bg1"/>
                </a:solidFill>
              </a:rPr>
              <a:t>	Button1.Visible := False;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i="1" kern="0" dirty="0">
                <a:solidFill>
                  <a:schemeClr val="bg1"/>
                </a:solidFill>
              </a:rPr>
              <a:t>	</a:t>
            </a:r>
            <a:r>
              <a:rPr lang="en-US" sz="2400" i="1" kern="0" dirty="0">
                <a:solidFill>
                  <a:schemeClr val="bg1"/>
                </a:solidFill>
              </a:rPr>
              <a:t>{ </a:t>
            </a:r>
            <a:r>
              <a:rPr lang="uk-UA" sz="2400" i="1" kern="0" dirty="0">
                <a:solidFill>
                  <a:schemeClr val="bg1"/>
                </a:solidFill>
              </a:rPr>
              <a:t>якщо гру програно, виводяться кораблі, в які не влучили }</a:t>
            </a:r>
            <a:endParaRPr lang="en-US" sz="2400" i="1" kern="0" dirty="0">
              <a:solidFill>
                <a:schemeClr val="bg1"/>
              </a:solidFill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i="1" kern="0" dirty="0">
                <a:solidFill>
                  <a:schemeClr val="bg1"/>
                </a:solidFill>
              </a:rPr>
              <a:t>	</a:t>
            </a:r>
            <a:r>
              <a:rPr lang="en-US" sz="2400" b="1" i="1" kern="0" dirty="0">
                <a:solidFill>
                  <a:srgbClr val="FFFF00"/>
                </a:solidFill>
              </a:rPr>
              <a:t>For</a:t>
            </a:r>
            <a:r>
              <a:rPr lang="en-US" sz="2400" b="1" i="1" kern="0" dirty="0">
                <a:solidFill>
                  <a:schemeClr val="bg1"/>
                </a:solidFill>
              </a:rPr>
              <a:t> </a:t>
            </a:r>
            <a:r>
              <a:rPr lang="uk-UA" sz="2400" b="1" i="1" kern="0" dirty="0">
                <a:solidFill>
                  <a:schemeClr val="bg1"/>
                </a:solidFill>
              </a:rPr>
              <a:t>і := 0 </a:t>
            </a:r>
            <a:r>
              <a:rPr lang="en-US" sz="2400" b="1" i="1" kern="0" dirty="0">
                <a:solidFill>
                  <a:srgbClr val="FFFF00"/>
                </a:solidFill>
              </a:rPr>
              <a:t>to</a:t>
            </a:r>
            <a:r>
              <a:rPr lang="en-US" sz="2400" b="1" i="1" kern="0" dirty="0">
                <a:solidFill>
                  <a:schemeClr val="bg1"/>
                </a:solidFill>
              </a:rPr>
              <a:t> 5 </a:t>
            </a:r>
            <a:r>
              <a:rPr lang="en-US" sz="2400" b="1" i="1" kern="0" dirty="0">
                <a:solidFill>
                  <a:srgbClr val="FFFF00"/>
                </a:solidFill>
              </a:rPr>
              <a:t>do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i="1" kern="0" dirty="0">
                <a:solidFill>
                  <a:schemeClr val="bg1"/>
                </a:solidFill>
              </a:rPr>
              <a:t>	</a:t>
            </a:r>
            <a:r>
              <a:rPr lang="en-US" sz="2400" b="1" i="1" kern="0" dirty="0">
                <a:solidFill>
                  <a:srgbClr val="FFFF00"/>
                </a:solidFill>
              </a:rPr>
              <a:t>For</a:t>
            </a:r>
            <a:r>
              <a:rPr lang="en-US" sz="2400" b="1" i="1" kern="0" dirty="0">
                <a:solidFill>
                  <a:schemeClr val="bg1"/>
                </a:solidFill>
              </a:rPr>
              <a:t> j := 0 </a:t>
            </a:r>
            <a:r>
              <a:rPr lang="en-US" sz="2400" b="1" i="1" kern="0" dirty="0">
                <a:solidFill>
                  <a:srgbClr val="FFFF00"/>
                </a:solidFill>
              </a:rPr>
              <a:t>to</a:t>
            </a:r>
            <a:r>
              <a:rPr lang="en-US" sz="2400" b="1" i="1" kern="0" dirty="0">
                <a:solidFill>
                  <a:schemeClr val="bg1"/>
                </a:solidFill>
              </a:rPr>
              <a:t> 5 </a:t>
            </a:r>
            <a:r>
              <a:rPr lang="en-US" sz="2400" b="1" i="1" kern="0" dirty="0">
                <a:solidFill>
                  <a:srgbClr val="FFFF00"/>
                </a:solidFill>
              </a:rPr>
              <a:t>do</a:t>
            </a:r>
            <a:r>
              <a:rPr lang="en-US" sz="2400" b="1" i="1" kern="0" dirty="0">
                <a:solidFill>
                  <a:schemeClr val="bg1"/>
                </a:solidFill>
              </a:rPr>
              <a:t> StringGrid1.Cells[</a:t>
            </a:r>
            <a:r>
              <a:rPr lang="en-US" sz="2400" b="1" i="1" kern="0" dirty="0" err="1">
                <a:solidFill>
                  <a:schemeClr val="bg1"/>
                </a:solidFill>
              </a:rPr>
              <a:t>j,i</a:t>
            </a:r>
            <a:r>
              <a:rPr lang="en-US" sz="2400" b="1" i="1" kern="0" dirty="0">
                <a:solidFill>
                  <a:schemeClr val="bg1"/>
                </a:solidFill>
              </a:rPr>
              <a:t>] := </a:t>
            </a:r>
            <a:r>
              <a:rPr lang="en-US" sz="2400" b="1" i="1" kern="0" dirty="0" err="1">
                <a:solidFill>
                  <a:schemeClr val="bg1"/>
                </a:solidFill>
              </a:rPr>
              <a:t>IntToStr</a:t>
            </a:r>
            <a:r>
              <a:rPr lang="en-US" sz="2400" b="1" i="1" kern="0" dirty="0">
                <a:solidFill>
                  <a:schemeClr val="bg1"/>
                </a:solidFill>
              </a:rPr>
              <a:t>(A[</a:t>
            </a:r>
            <a:r>
              <a:rPr lang="en-US" sz="2400" b="1" i="1" kern="0" dirty="0" err="1">
                <a:solidFill>
                  <a:schemeClr val="bg1"/>
                </a:solidFill>
              </a:rPr>
              <a:t>i,j</a:t>
            </a:r>
            <a:r>
              <a:rPr lang="en-US" sz="2400" b="1" i="1" kern="0" dirty="0">
                <a:solidFill>
                  <a:schemeClr val="bg1"/>
                </a:solidFill>
              </a:rPr>
              <a:t>]);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i="1" kern="0" dirty="0">
                <a:solidFill>
                  <a:schemeClr val="bg1"/>
                </a:solidFill>
              </a:rPr>
              <a:t>		</a:t>
            </a:r>
            <a:r>
              <a:rPr lang="en-US" sz="2400" b="1" i="1" kern="0" dirty="0">
                <a:solidFill>
                  <a:srgbClr val="FFFF00"/>
                </a:solidFill>
              </a:rPr>
              <a:t>end</a:t>
            </a:r>
            <a:r>
              <a:rPr lang="en-US" sz="2400" b="1" i="1" kern="0" dirty="0">
                <a:solidFill>
                  <a:schemeClr val="bg1"/>
                </a:solidFill>
              </a:rPr>
              <a:t>;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i="1" kern="0" dirty="0">
                <a:solidFill>
                  <a:srgbClr val="FFFF00"/>
                </a:solidFill>
              </a:rPr>
              <a:t>If</a:t>
            </a:r>
            <a:r>
              <a:rPr lang="en-US" sz="2400" b="1" i="1" kern="0" dirty="0">
                <a:solidFill>
                  <a:schemeClr val="bg1"/>
                </a:solidFill>
              </a:rPr>
              <a:t> </a:t>
            </a:r>
            <a:r>
              <a:rPr lang="uk-UA" sz="2400" b="1" i="1" kern="0" dirty="0">
                <a:solidFill>
                  <a:schemeClr val="bg1"/>
                </a:solidFill>
              </a:rPr>
              <a:t>к = </a:t>
            </a:r>
            <a:r>
              <a:rPr lang="en-US" sz="2400" b="1" i="1" kern="0" dirty="0">
                <a:solidFill>
                  <a:schemeClr val="bg1"/>
                </a:solidFill>
              </a:rPr>
              <a:t>sum </a:t>
            </a:r>
            <a:r>
              <a:rPr lang="en-US" sz="2400" b="1" i="1" kern="0" dirty="0">
                <a:solidFill>
                  <a:srgbClr val="FFFF00"/>
                </a:solidFill>
              </a:rPr>
              <a:t>Then</a:t>
            </a:r>
            <a:r>
              <a:rPr lang="en-US" sz="2400" b="1" i="1" kern="0" dirty="0">
                <a:solidFill>
                  <a:schemeClr val="bg1"/>
                </a:solidFill>
              </a:rPr>
              <a:t> </a:t>
            </a:r>
            <a:r>
              <a:rPr lang="en-US" sz="2400" b="1" i="1" kern="0" dirty="0">
                <a:solidFill>
                  <a:srgbClr val="FFFF00"/>
                </a:solidFill>
              </a:rPr>
              <a:t>begin</a:t>
            </a:r>
            <a:r>
              <a:rPr lang="en-US" sz="2400" b="1" i="1" kern="0" dirty="0">
                <a:solidFill>
                  <a:schemeClr val="bg1"/>
                </a:solidFill>
              </a:rPr>
              <a:t> Label2.Caption := ‘</a:t>
            </a:r>
            <a:r>
              <a:rPr lang="uk-UA" sz="2400" b="1" i="1" kern="0" dirty="0">
                <a:solidFill>
                  <a:schemeClr val="bg1"/>
                </a:solidFill>
              </a:rPr>
              <a:t>Ти виграв!’;</a:t>
            </a:r>
            <a:endParaRPr lang="en-US" sz="2400" b="1" i="1" kern="0" dirty="0">
              <a:solidFill>
                <a:schemeClr val="bg1"/>
              </a:solidFill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i="1" kern="0" dirty="0">
                <a:solidFill>
                  <a:schemeClr val="bg1"/>
                </a:solidFill>
              </a:rPr>
              <a:t>	Edit1.Visible := False;        Edit2.Visible: = False;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i="1" kern="0" dirty="0">
                <a:solidFill>
                  <a:schemeClr val="bg1"/>
                </a:solidFill>
              </a:rPr>
              <a:t>	Button1.Visible := False; </a:t>
            </a:r>
            <a:r>
              <a:rPr lang="en-US" sz="2400" b="1" i="1" kern="0" dirty="0" err="1">
                <a:solidFill>
                  <a:schemeClr val="bg1"/>
                </a:solidFill>
              </a:rPr>
              <a:t>sproba</a:t>
            </a:r>
            <a:r>
              <a:rPr lang="en-US" sz="2400" b="1" i="1" kern="0" dirty="0">
                <a:solidFill>
                  <a:schemeClr val="bg1"/>
                </a:solidFill>
              </a:rPr>
              <a:t> =- 3;   </a:t>
            </a:r>
            <a:r>
              <a:rPr lang="en-US" sz="2400" i="1" kern="0" dirty="0">
                <a:solidFill>
                  <a:schemeClr val="bg1"/>
                </a:solidFill>
              </a:rPr>
              <a:t>// </a:t>
            </a:r>
            <a:r>
              <a:rPr lang="uk-UA" sz="2400" i="1" kern="0" dirty="0">
                <a:solidFill>
                  <a:schemeClr val="bg1"/>
                </a:solidFill>
              </a:rPr>
              <a:t>кінець гри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i="1" kern="0" dirty="0">
                <a:solidFill>
                  <a:schemeClr val="bg1"/>
                </a:solidFill>
              </a:rPr>
              <a:t>    </a:t>
            </a:r>
            <a:r>
              <a:rPr lang="en-US" sz="2400" b="1" i="1" kern="0" dirty="0">
                <a:solidFill>
                  <a:srgbClr val="FFFF00"/>
                </a:solidFill>
              </a:rPr>
              <a:t>end</a:t>
            </a:r>
            <a:r>
              <a:rPr lang="en-US" sz="2400" b="1" i="1" kern="0" dirty="0">
                <a:solidFill>
                  <a:schemeClr val="bg1"/>
                </a:solidFill>
              </a:rPr>
              <a:t>;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i="1" kern="0" dirty="0">
                <a:solidFill>
                  <a:srgbClr val="FFFF00"/>
                </a:solidFill>
              </a:rPr>
              <a:t>end</a:t>
            </a:r>
            <a:r>
              <a:rPr lang="en-US" sz="2400" b="1" i="1" kern="0" dirty="0">
                <a:solidFill>
                  <a:schemeClr val="bg1"/>
                </a:solidFill>
              </a:rPr>
              <a:t>;</a:t>
            </a:r>
          </a:p>
        </p:txBody>
      </p:sp>
      <p:sp>
        <p:nvSpPr>
          <p:cNvPr id="6" name="AutoShape 61">
            <a:extLst>
              <a:ext uri="{FF2B5EF4-FFF2-40B4-BE49-F238E27FC236}">
                <a16:creationId xmlns:a16="http://schemas.microsoft.com/office/drawing/2014/main" id="{33298163-4177-4A90-A196-4BF791B551D3}"/>
              </a:ext>
            </a:extLst>
          </p:cNvPr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9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3566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Розв'язування</a:t>
            </a:r>
            <a:br>
              <a:rPr lang="uk-UA" dirty="0"/>
            </a:br>
            <a:r>
              <a:rPr lang="uk-UA" dirty="0" err="1"/>
              <a:t>компетентнісних</a:t>
            </a:r>
            <a:r>
              <a:rPr lang="uk-UA" dirty="0"/>
              <a:t> задач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72008" y="1196763"/>
            <a:ext cx="4991605" cy="2677656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Аналіз результатів</a:t>
            </a:r>
            <a:r>
              <a:rPr lang="uk-UA" sz="2800" b="1" i="1" kern="0" dirty="0">
                <a:solidFill>
                  <a:schemeClr val="bg1"/>
                </a:solidFill>
              </a:rPr>
              <a:t>. Перевірте роботу програми. Оцініть повноту і вірогідність результатів розв'язання задачі.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7BD10AE-A258-4AAE-9A99-5E87605A93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1432" y="1196762"/>
            <a:ext cx="6930718" cy="53155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170" name="Picture 2" descr="Результат пошуку зображень за запитом &quot;Аналіз результатів&quot;">
            <a:extLst>
              <a:ext uri="{FF2B5EF4-FFF2-40B4-BE49-F238E27FC236}">
                <a16:creationId xmlns:a16="http://schemas.microsoft.com/office/drawing/2014/main" id="{9428C17D-289C-48C3-9CD7-651C377A38C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23" b="8412"/>
          <a:stretch/>
        </p:blipFill>
        <p:spPr bwMode="auto">
          <a:xfrm>
            <a:off x="72007" y="4275007"/>
            <a:ext cx="4991605" cy="2165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utoShape 61">
            <a:extLst>
              <a:ext uri="{FF2B5EF4-FFF2-40B4-BE49-F238E27FC236}">
                <a16:creationId xmlns:a16="http://schemas.microsoft.com/office/drawing/2014/main" id="{5BC080D9-CDF0-41EA-B90E-0C6A3EC778DF}"/>
              </a:ext>
            </a:extLst>
          </p:cNvPr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9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684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Розгадайте ребус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" descr="http://www.zarobytyhroshi.com/images/243_1c7236e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7977" y="5301208"/>
            <a:ext cx="1561356" cy="1561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7619293" y="6525344"/>
            <a:ext cx="4570040" cy="340519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Times New Roman" panose="02020603050405020304" pitchFamily="18" charset="0"/>
              </a:rPr>
              <a:t>«Ребуси українською» </a:t>
            </a:r>
            <a:r>
              <a:rPr kumimoji="0" lang="en-US" sz="1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Times New Roman" panose="02020603050405020304" pitchFamily="18" charset="0"/>
              </a:rPr>
              <a:t>©</a:t>
            </a:r>
            <a:r>
              <a:rPr kumimoji="0" lang="uk-UA" sz="1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Times New Roman" panose="02020603050405020304" pitchFamily="18" charset="0"/>
              </a:rPr>
              <a:t>rebus1.com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246536" y="5445224"/>
            <a:ext cx="6633671" cy="102155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uk-UA" sz="5400" b="1" i="1" dirty="0">
                <a:solidFill>
                  <a:srgbClr val="FFFFFF"/>
                </a:solidFill>
                <a:cs typeface="Times New Roman" panose="02020603050405020304" pitchFamily="18" charset="0"/>
              </a:rPr>
              <a:t>Задача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7202" y="1801824"/>
            <a:ext cx="11610969" cy="3069234"/>
          </a:xfrm>
          <a:prstGeom prst="rect">
            <a:avLst/>
          </a:prstGeom>
        </p:spPr>
      </p:pic>
      <p:sp>
        <p:nvSpPr>
          <p:cNvPr id="9" name="AutoShape 61">
            <a:extLst>
              <a:ext uri="{FF2B5EF4-FFF2-40B4-BE49-F238E27FC236}">
                <a16:creationId xmlns:a16="http://schemas.microsoft.com/office/drawing/2014/main" id="{1B004ABE-36DC-41E2-AA56-734C4D388991}"/>
              </a:ext>
            </a:extLst>
          </p:cNvPr>
          <p:cNvSpPr>
            <a:spLocks noChangeArrowheads="1"/>
          </p:cNvSpPr>
          <p:nvPr/>
        </p:nvSpPr>
        <p:spPr bwMode="gray">
          <a:xfrm>
            <a:off x="203893" y="476251"/>
            <a:ext cx="986732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10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10.1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3430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uk-UA" sz="5400" dirty="0"/>
              <a:t>Дякую за увагу!</a:t>
            </a:r>
          </a:p>
        </p:txBody>
      </p:sp>
      <p:sp>
        <p:nvSpPr>
          <p:cNvPr id="4" name="Підзаголовок 2"/>
          <p:cNvSpPr>
            <a:spLocks noGrp="1"/>
          </p:cNvSpPr>
          <p:nvPr>
            <p:ph type="subTitle" idx="4294967295"/>
          </p:nvPr>
        </p:nvSpPr>
        <p:spPr>
          <a:xfrm>
            <a:off x="5032382" y="3184362"/>
            <a:ext cx="7138989" cy="403410"/>
          </a:xfrm>
        </p:spPr>
        <p:txBody>
          <a:bodyPr anchor="ctr">
            <a:normAutofit/>
          </a:bodyPr>
          <a:lstStyle/>
          <a:p>
            <a:pPr marL="0" indent="0" algn="r">
              <a:buNone/>
            </a:pPr>
            <a:r>
              <a:rPr lang="uk-UA" sz="1600" b="1" dirty="0">
                <a:solidFill>
                  <a:srgbClr val="FFFFFF"/>
                </a:solidFill>
              </a:rPr>
              <a:t>За навчальною програмою 2017 року</a:t>
            </a:r>
          </a:p>
        </p:txBody>
      </p:sp>
      <p:sp>
        <p:nvSpPr>
          <p:cNvPr id="7" name="Округлена прямокутна виноска 5"/>
          <p:cNvSpPr/>
          <p:nvPr/>
        </p:nvSpPr>
        <p:spPr>
          <a:xfrm>
            <a:off x="126612" y="6175807"/>
            <a:ext cx="2448272" cy="619472"/>
          </a:xfrm>
          <a:prstGeom prst="wedgeRoundRectCallout">
            <a:avLst>
              <a:gd name="adj1" fmla="val 367"/>
              <a:gd name="adj2" fmla="val 49864"/>
              <a:gd name="adj3" fmla="val 16667"/>
            </a:avLst>
          </a:prstGeom>
          <a:solidFill>
            <a:srgbClr val="413064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Урок </a:t>
            </a:r>
            <a:r>
              <a:rPr lang="uk-UA" sz="3600" b="1" i="1" kern="0" dirty="0">
                <a:solidFill>
                  <a:srgbClr val="FFFFFF"/>
                </a:solidFill>
                <a:latin typeface="Verdana"/>
              </a:rPr>
              <a:t>52</a:t>
            </a:r>
            <a:endParaRPr kumimoji="0" lang="uk-UA" sz="3600" b="1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3" name="Picture 2" descr="project launch, software development, startup launch, website launch, website marketing icon">
            <a:extLst>
              <a:ext uri="{FF2B5EF4-FFF2-40B4-BE49-F238E27FC236}">
                <a16:creationId xmlns:a16="http://schemas.microsoft.com/office/drawing/2014/main" id="{D9E4646D-87FB-405E-AC80-C3B79D74F6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2888" y="3593284"/>
            <a:ext cx="2611946" cy="2611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Результат пошуку зображень за запитом &quot;lazarus icon&quot;">
            <a:extLst>
              <a:ext uri="{FF2B5EF4-FFF2-40B4-BE49-F238E27FC236}">
                <a16:creationId xmlns:a16="http://schemas.microsoft.com/office/drawing/2014/main" id="{4634A941-1AEE-4FDB-899D-849EC125E2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8608" y="3622708"/>
            <a:ext cx="2553099" cy="2553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4496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sz="3000" dirty="0"/>
              <a:t>Розв'язування </a:t>
            </a:r>
            <a:r>
              <a:rPr lang="uk-UA" sz="3000" dirty="0" err="1"/>
              <a:t>компетентнісних</a:t>
            </a:r>
            <a:r>
              <a:rPr lang="uk-UA" sz="3000" dirty="0"/>
              <a:t> задач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AutoShape 61">
            <a:extLst>
              <a:ext uri="{FF2B5EF4-FFF2-40B4-BE49-F238E27FC236}">
                <a16:creationId xmlns:a16="http://schemas.microsoft.com/office/drawing/2014/main" id="{D656ECFF-6851-42B7-B673-9B1DD4148186}"/>
              </a:ext>
            </a:extLst>
          </p:cNvPr>
          <p:cNvSpPr>
            <a:spLocks noChangeArrowheads="1"/>
          </p:cNvSpPr>
          <p:nvPr/>
        </p:nvSpPr>
        <p:spPr bwMode="gray">
          <a:xfrm>
            <a:off x="203893" y="476251"/>
            <a:ext cx="986732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10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10.1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A70BD9C-F9C2-4216-91D7-EA6E9C5D2A22}"/>
              </a:ext>
            </a:extLst>
          </p:cNvPr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У 8 класі ви розв'язували задачі, які називають </a:t>
            </a:r>
            <a:r>
              <a:rPr lang="uk-UA" sz="2800" b="1" i="1" kern="0" dirty="0" err="1">
                <a:solidFill>
                  <a:srgbClr val="FFFF00"/>
                </a:solidFill>
              </a:rPr>
              <a:t>компетентнісними</a:t>
            </a:r>
            <a:r>
              <a:rPr lang="uk-UA" sz="2800" b="1" i="1" kern="0" dirty="0">
                <a:solidFill>
                  <a:srgbClr val="FFFFFF"/>
                </a:solidFill>
              </a:rPr>
              <a:t>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4CB0210-B208-4616-95D2-E52D1C822A21}"/>
              </a:ext>
            </a:extLst>
          </p:cNvPr>
          <p:cNvSpPr txBox="1"/>
          <p:nvPr/>
        </p:nvSpPr>
        <p:spPr>
          <a:xfrm>
            <a:off x="1403648" y="2227267"/>
            <a:ext cx="10718502" cy="3108543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Нагадаємо, шо </a:t>
            </a:r>
            <a:r>
              <a:rPr lang="uk-UA" sz="2800" b="1" i="1" kern="0" dirty="0" err="1">
                <a:solidFill>
                  <a:srgbClr val="FFFF00"/>
                </a:solidFill>
              </a:rPr>
              <a:t>компетентнісними</a:t>
            </a:r>
            <a:r>
              <a:rPr lang="uk-UA" sz="2800" b="1" i="1" kern="0" dirty="0">
                <a:solidFill>
                  <a:srgbClr val="FFFFFF"/>
                </a:solidFill>
              </a:rPr>
              <a:t> називають задачі з різних галузей діяльності людини, які потребують від людини вміння використовувати набуті знання на практиці. їх розв'язок полягає у вирішенні деякої життєвої проблеми із застосуванням знань, умінь та навичок, які ви отримали на </a:t>
            </a:r>
            <a:r>
              <a:rPr lang="uk-UA" sz="2800" b="1" i="1" kern="0" dirty="0" err="1">
                <a:solidFill>
                  <a:srgbClr val="FFFFFF"/>
                </a:solidFill>
              </a:rPr>
              <a:t>уроках</a:t>
            </a:r>
            <a:r>
              <a:rPr lang="uk-UA" sz="2800" b="1" i="1" kern="0" dirty="0">
                <a:solidFill>
                  <a:srgbClr val="FFFFFF"/>
                </a:solidFill>
              </a:rPr>
              <a:t> з різних предметів. </a:t>
            </a:r>
            <a:endParaRPr kumimoji="0" lang="uk-UA" sz="2800" b="1" i="1" u="none" strike="noStrike" kern="0" cap="none" spc="0" normalizeH="0" baseline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</a:endParaRPr>
          </a:p>
        </p:txBody>
      </p:sp>
      <p:pic>
        <p:nvPicPr>
          <p:cNvPr id="10" name="Picture 2" descr="alert, attention, danger, error, exclamation, hanger, message, problem, warning icon">
            <a:extLst>
              <a:ext uri="{FF2B5EF4-FFF2-40B4-BE49-F238E27FC236}">
                <a16:creationId xmlns:a16="http://schemas.microsoft.com/office/drawing/2014/main" id="{3B553526-EE2F-47CE-AF55-3326656171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40" y="2265559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388FFF2-52F7-449C-BFC7-2F451025823A}"/>
              </a:ext>
            </a:extLst>
          </p:cNvPr>
          <p:cNvSpPr txBox="1"/>
          <p:nvPr/>
        </p:nvSpPr>
        <p:spPr>
          <a:xfrm>
            <a:off x="72008" y="5439328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Значна частина таких задач не обмежуються предметною областю одного навчального предмета, а є міжпредметними.</a:t>
            </a:r>
          </a:p>
        </p:txBody>
      </p:sp>
    </p:spTree>
    <p:extLst>
      <p:ext uri="{BB962C8B-B14F-4D97-AF65-F5344CB8AC3E}">
        <p14:creationId xmlns:p14="http://schemas.microsoft.com/office/powerpoint/2010/main" val="19500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sz="3000" dirty="0"/>
              <a:t>Розв'язування </a:t>
            </a:r>
            <a:r>
              <a:rPr lang="uk-UA" sz="3000" dirty="0" err="1"/>
              <a:t>компетентнісних</a:t>
            </a:r>
            <a:r>
              <a:rPr lang="uk-UA" sz="3000" dirty="0"/>
              <a:t> задач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8BAE06B-45D2-47F9-8C21-AF6EB8C07778}"/>
              </a:ext>
            </a:extLst>
          </p:cNvPr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Задачі, які пропонуються нижче, передбачають використання умінь здійснювати:</a:t>
            </a:r>
          </a:p>
        </p:txBody>
      </p:sp>
      <p:sp>
        <p:nvSpPr>
          <p:cNvPr id="7" name="AutoShape 61">
            <a:extLst>
              <a:ext uri="{FF2B5EF4-FFF2-40B4-BE49-F238E27FC236}">
                <a16:creationId xmlns:a16="http://schemas.microsoft.com/office/drawing/2014/main" id="{D656ECFF-6851-42B7-B673-9B1DD4148186}"/>
              </a:ext>
            </a:extLst>
          </p:cNvPr>
          <p:cNvSpPr>
            <a:spLocks noChangeArrowheads="1"/>
          </p:cNvSpPr>
          <p:nvPr/>
        </p:nvSpPr>
        <p:spPr bwMode="gray">
          <a:xfrm>
            <a:off x="203893" y="476251"/>
            <a:ext cx="986732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10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10.1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ADE769E-D406-4A04-8F05-7C83954487C7}"/>
              </a:ext>
            </a:extLst>
          </p:cNvPr>
          <p:cNvSpPr txBox="1"/>
          <p:nvPr/>
        </p:nvSpPr>
        <p:spPr>
          <a:xfrm>
            <a:off x="72008" y="2278064"/>
            <a:ext cx="12050142" cy="954107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lvl="0" indent="-457200" algn="just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пошук, відбір, критичний аналіз потрібних відомостей,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F37BBC2-72D5-4854-B567-774F950DABF4}"/>
              </a:ext>
            </a:extLst>
          </p:cNvPr>
          <p:cNvSpPr txBox="1"/>
          <p:nvPr/>
        </p:nvSpPr>
        <p:spPr>
          <a:xfrm>
            <a:off x="72008" y="3339686"/>
            <a:ext cx="7978688" cy="2246769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lvl="0" indent="-457200" algn="just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їх опрацювання та подання результатів опрацювання з використанням відповідних інформаційно-комунікаційних технологій.</a:t>
            </a:r>
          </a:p>
        </p:txBody>
      </p:sp>
      <p:pic>
        <p:nvPicPr>
          <p:cNvPr id="1026" name="Picture 2" descr="Пов’язане зображення">
            <a:extLst>
              <a:ext uri="{FF2B5EF4-FFF2-40B4-BE49-F238E27FC236}">
                <a16:creationId xmlns:a16="http://schemas.microsoft.com/office/drawing/2014/main" id="{E6C4DCF6-840F-41D7-9C5B-BC623E6402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05" b="8006"/>
          <a:stretch/>
        </p:blipFill>
        <p:spPr bwMode="auto">
          <a:xfrm>
            <a:off x="8169965" y="3339686"/>
            <a:ext cx="3952185" cy="3343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7650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sz="3000" dirty="0"/>
              <a:t>Розв'язування </a:t>
            </a:r>
            <a:r>
              <a:rPr lang="uk-UA" sz="3000" dirty="0" err="1"/>
              <a:t>компетентнісних</a:t>
            </a:r>
            <a:r>
              <a:rPr lang="uk-UA" sz="3000" dirty="0"/>
              <a:t> задач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8BAE06B-45D2-47F9-8C21-AF6EB8C07778}"/>
              </a:ext>
            </a:extLst>
          </p:cNvPr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У 9-му класі на </a:t>
            </a:r>
            <a:r>
              <a:rPr lang="uk-UA" sz="2800" b="1" i="1" kern="0" dirty="0" err="1">
                <a:solidFill>
                  <a:srgbClr val="FFFFFF"/>
                </a:solidFill>
              </a:rPr>
              <a:t>уроках</a:t>
            </a:r>
            <a:r>
              <a:rPr lang="uk-UA" sz="2800" b="1" i="1" kern="0" dirty="0">
                <a:solidFill>
                  <a:srgbClr val="FFFFFF"/>
                </a:solidFill>
              </a:rPr>
              <a:t> інформатики ви ознайомилися з новими видами програмного забезпечення:</a:t>
            </a:r>
          </a:p>
        </p:txBody>
      </p:sp>
      <p:sp>
        <p:nvSpPr>
          <p:cNvPr id="7" name="AutoShape 61">
            <a:extLst>
              <a:ext uri="{FF2B5EF4-FFF2-40B4-BE49-F238E27FC236}">
                <a16:creationId xmlns:a16="http://schemas.microsoft.com/office/drawing/2014/main" id="{D656ECFF-6851-42B7-B673-9B1DD4148186}"/>
              </a:ext>
            </a:extLst>
          </p:cNvPr>
          <p:cNvSpPr>
            <a:spLocks noChangeArrowheads="1"/>
          </p:cNvSpPr>
          <p:nvPr/>
        </p:nvSpPr>
        <p:spPr bwMode="gray">
          <a:xfrm>
            <a:off x="203893" y="476251"/>
            <a:ext cx="986732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10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10.1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3F937AC2-C5F4-4C55-8915-030499F2844C}"/>
              </a:ext>
            </a:extLst>
          </p:cNvPr>
          <p:cNvSpPr/>
          <p:nvPr/>
        </p:nvSpPr>
        <p:spPr>
          <a:xfrm>
            <a:off x="77546" y="2264031"/>
            <a:ext cx="3951825" cy="2285802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500" b="1" i="1" kern="0" dirty="0">
                <a:solidFill>
                  <a:srgbClr val="FFFFFF"/>
                </a:solidFill>
              </a:rPr>
              <a:t>програмами для забезпечення обміну даними в комп'ютерних мережах</a:t>
            </a:r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24660E42-EC70-401C-BDE2-4E0F7E06AD7C}"/>
              </a:ext>
            </a:extLst>
          </p:cNvPr>
          <p:cNvSpPr/>
          <p:nvPr/>
        </p:nvSpPr>
        <p:spPr>
          <a:xfrm>
            <a:off x="4110552" y="2264031"/>
            <a:ext cx="1992074" cy="228580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500" b="1" i="1" kern="0" dirty="0">
                <a:solidFill>
                  <a:srgbClr val="FFFFFF"/>
                </a:solidFill>
              </a:rPr>
              <a:t>пошуку й захисту даних</a:t>
            </a:r>
          </a:p>
        </p:txBody>
      </p:sp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id="{2DAE41F5-2A68-481E-85D9-9A5F6D5F248F}"/>
              </a:ext>
            </a:extLst>
          </p:cNvPr>
          <p:cNvSpPr/>
          <p:nvPr/>
        </p:nvSpPr>
        <p:spPr>
          <a:xfrm>
            <a:off x="6183806" y="2264031"/>
            <a:ext cx="2887061" cy="2285802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500" b="1" i="1" kern="0" dirty="0">
                <a:solidFill>
                  <a:srgbClr val="FFFFFF"/>
                </a:solidFill>
              </a:rPr>
              <a:t>створення комп'ютерних моделей</a:t>
            </a:r>
          </a:p>
        </p:txBody>
      </p:sp>
      <p:sp>
        <p:nvSpPr>
          <p:cNvPr id="11" name="Прямокутник 10">
            <a:extLst>
              <a:ext uri="{FF2B5EF4-FFF2-40B4-BE49-F238E27FC236}">
                <a16:creationId xmlns:a16="http://schemas.microsoft.com/office/drawing/2014/main" id="{F22BDEDC-C37F-4902-9C20-EB986E055044}"/>
              </a:ext>
            </a:extLst>
          </p:cNvPr>
          <p:cNvSpPr/>
          <p:nvPr/>
        </p:nvSpPr>
        <p:spPr>
          <a:xfrm>
            <a:off x="9235089" y="2265949"/>
            <a:ext cx="2887061" cy="228580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500" b="1" i="1" kern="0" dirty="0">
                <a:solidFill>
                  <a:srgbClr val="FFFFFF"/>
                </a:solidFill>
              </a:rPr>
              <a:t>опрацювання комп'ютерних публікацій</a:t>
            </a:r>
          </a:p>
        </p:txBody>
      </p:sp>
      <p:sp>
        <p:nvSpPr>
          <p:cNvPr id="12" name="Прямокутник 11">
            <a:extLst>
              <a:ext uri="{FF2B5EF4-FFF2-40B4-BE49-F238E27FC236}">
                <a16:creationId xmlns:a16="http://schemas.microsoft.com/office/drawing/2014/main" id="{8F38FE94-CCBE-4D82-83FB-412A681BF910}"/>
              </a:ext>
            </a:extLst>
          </p:cNvPr>
          <p:cNvSpPr/>
          <p:nvPr/>
        </p:nvSpPr>
        <p:spPr>
          <a:xfrm>
            <a:off x="72007" y="4664912"/>
            <a:ext cx="3973050" cy="148741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500" b="1" i="1" kern="0" dirty="0">
                <a:solidFill>
                  <a:srgbClr val="FFFFFF"/>
                </a:solidFill>
              </a:rPr>
              <a:t>опрацювання векторних зображень</a:t>
            </a:r>
          </a:p>
        </p:txBody>
      </p:sp>
      <p:sp>
        <p:nvSpPr>
          <p:cNvPr id="13" name="Прямокутник 12">
            <a:extLst>
              <a:ext uri="{FF2B5EF4-FFF2-40B4-BE49-F238E27FC236}">
                <a16:creationId xmlns:a16="http://schemas.microsoft.com/office/drawing/2014/main" id="{0A4B09E8-B878-4F47-91C9-8A0FDD532FC5}"/>
              </a:ext>
            </a:extLst>
          </p:cNvPr>
          <p:cNvSpPr/>
          <p:nvPr/>
        </p:nvSpPr>
        <p:spPr>
          <a:xfrm>
            <a:off x="4110552" y="4664912"/>
            <a:ext cx="3973050" cy="1487410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500" b="1" i="1" kern="0" dirty="0">
                <a:solidFill>
                  <a:srgbClr val="FFFFFF"/>
                </a:solidFill>
              </a:rPr>
              <a:t>розміщення різноманітних даних в Інтернеті</a:t>
            </a:r>
          </a:p>
        </p:txBody>
      </p:sp>
      <p:sp>
        <p:nvSpPr>
          <p:cNvPr id="14" name="Прямокутник 13">
            <a:extLst>
              <a:ext uri="{FF2B5EF4-FFF2-40B4-BE49-F238E27FC236}">
                <a16:creationId xmlns:a16="http://schemas.microsoft.com/office/drawing/2014/main" id="{1BEA7D68-0DB1-4F6C-9CB9-8ACC21277D51}"/>
              </a:ext>
            </a:extLst>
          </p:cNvPr>
          <p:cNvSpPr/>
          <p:nvPr/>
        </p:nvSpPr>
        <p:spPr>
          <a:xfrm>
            <a:off x="8149100" y="4664912"/>
            <a:ext cx="3973050" cy="148741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500" b="1" i="1" kern="0" dirty="0">
                <a:solidFill>
                  <a:srgbClr val="FFFFFF"/>
                </a:solidFill>
              </a:rPr>
              <a:t>опрацювання даних у «хмарах» і групах тощо</a:t>
            </a:r>
          </a:p>
        </p:txBody>
      </p:sp>
    </p:spTree>
    <p:extLst>
      <p:ext uri="{BB962C8B-B14F-4D97-AF65-F5344CB8AC3E}">
        <p14:creationId xmlns:p14="http://schemas.microsoft.com/office/powerpoint/2010/main" val="4217690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00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00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sz="3000" dirty="0"/>
              <a:t>Розв'язування </a:t>
            </a:r>
            <a:r>
              <a:rPr lang="uk-UA" sz="3000" dirty="0" err="1"/>
              <a:t>компетентнісних</a:t>
            </a:r>
            <a:r>
              <a:rPr lang="uk-UA" sz="3000" dirty="0"/>
              <a:t> задач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8BAE06B-45D2-47F9-8C21-AF6EB8C07778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Удосконалили свої знання та вміння: </a:t>
            </a:r>
            <a:endParaRPr lang="uk-UA" sz="2800" b="1" i="1" kern="0" dirty="0">
              <a:solidFill>
                <a:schemeClr val="bg1"/>
              </a:solidFill>
            </a:endParaRPr>
          </a:p>
        </p:txBody>
      </p:sp>
      <p:sp>
        <p:nvSpPr>
          <p:cNvPr id="7" name="AutoShape 61">
            <a:extLst>
              <a:ext uri="{FF2B5EF4-FFF2-40B4-BE49-F238E27FC236}">
                <a16:creationId xmlns:a16="http://schemas.microsoft.com/office/drawing/2014/main" id="{D656ECFF-6851-42B7-B673-9B1DD4148186}"/>
              </a:ext>
            </a:extLst>
          </p:cNvPr>
          <p:cNvSpPr>
            <a:spLocks noChangeArrowheads="1"/>
          </p:cNvSpPr>
          <p:nvPr/>
        </p:nvSpPr>
        <p:spPr bwMode="gray">
          <a:xfrm>
            <a:off x="203893" y="476251"/>
            <a:ext cx="986732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10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10.1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AF98C59-01FA-4CA0-8CE9-93AFEF92428C}"/>
              </a:ext>
            </a:extLst>
          </p:cNvPr>
          <p:cNvSpPr txBox="1"/>
          <p:nvPr/>
        </p:nvSpPr>
        <p:spPr>
          <a:xfrm>
            <a:off x="72008" y="5162478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Під час розв'язування </a:t>
            </a:r>
            <a:r>
              <a:rPr lang="uk-UA" sz="2800" b="1" i="1" kern="0" dirty="0" err="1">
                <a:solidFill>
                  <a:srgbClr val="FFFF00"/>
                </a:solidFill>
              </a:rPr>
              <a:t>компетентнісних</a:t>
            </a:r>
            <a:r>
              <a:rPr lang="uk-UA" sz="2800" b="1" i="1" kern="0" dirty="0">
                <a:solidFill>
                  <a:srgbClr val="FFFF00"/>
                </a:solidFill>
              </a:rPr>
              <a:t> задач </a:t>
            </a:r>
            <a:r>
              <a:rPr lang="uk-UA" sz="2800" b="1" i="1" kern="0" dirty="0">
                <a:solidFill>
                  <a:srgbClr val="FFFFFF"/>
                </a:solidFill>
              </a:rPr>
              <a:t>ви повинні продемонструвати вміння застосовувати це програмне забезпечення.</a:t>
            </a:r>
            <a:endParaRPr lang="uk-UA" sz="2800" b="1" i="1" kern="0" dirty="0">
              <a:solidFill>
                <a:schemeClr val="bg1"/>
              </a:solidFill>
            </a:endParaRPr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4687BB24-2E94-4A2C-9B94-1A4973D7F093}"/>
              </a:ext>
            </a:extLst>
          </p:cNvPr>
          <p:cNvSpPr/>
          <p:nvPr/>
        </p:nvSpPr>
        <p:spPr>
          <a:xfrm>
            <a:off x="72008" y="1801825"/>
            <a:ext cx="3973050" cy="1007558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З програмування</a:t>
            </a:r>
          </a:p>
        </p:txBody>
      </p:sp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id="{98AFA28F-2C71-478F-AFFB-AF62F4F23D0D}"/>
              </a:ext>
            </a:extLst>
          </p:cNvPr>
          <p:cNvSpPr/>
          <p:nvPr/>
        </p:nvSpPr>
        <p:spPr>
          <a:xfrm>
            <a:off x="4110553" y="1801825"/>
            <a:ext cx="3973050" cy="1007558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Опрацювання числових даних</a:t>
            </a:r>
          </a:p>
        </p:txBody>
      </p:sp>
      <p:sp>
        <p:nvSpPr>
          <p:cNvPr id="11" name="Прямокутник 10">
            <a:extLst>
              <a:ext uri="{FF2B5EF4-FFF2-40B4-BE49-F238E27FC236}">
                <a16:creationId xmlns:a16="http://schemas.microsoft.com/office/drawing/2014/main" id="{098BB326-D853-4341-9269-CB01069B80A3}"/>
              </a:ext>
            </a:extLst>
          </p:cNvPr>
          <p:cNvSpPr/>
          <p:nvPr/>
        </p:nvSpPr>
        <p:spPr>
          <a:xfrm>
            <a:off x="8149101" y="1801825"/>
            <a:ext cx="3973050" cy="1007558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Опрацювання презентацій</a:t>
            </a:r>
          </a:p>
        </p:txBody>
      </p:sp>
      <p:pic>
        <p:nvPicPr>
          <p:cNvPr id="12" name="Picture 4" descr="Результат пошуку зображень за запитом &quot;lazarus icon&quot;">
            <a:extLst>
              <a:ext uri="{FF2B5EF4-FFF2-40B4-BE49-F238E27FC236}">
                <a16:creationId xmlns:a16="http://schemas.microsoft.com/office/drawing/2014/main" id="{CAAFCD5B-7D5F-4A1E-AAE6-C530D09657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421" y="2899818"/>
            <a:ext cx="2172224" cy="2172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https://lh3.ggpht.com/GkNfqm17WFuzaIR87_oz690ErF63hL08Ngj73QtDxyWlCOF80d2gWd2GHrPLJJ-YmHYS=w300">
            <a:extLst>
              <a:ext uri="{FF2B5EF4-FFF2-40B4-BE49-F238E27FC236}">
                <a16:creationId xmlns:a16="http://schemas.microsoft.com/office/drawing/2014/main" id="{D6F96A49-5ECA-4E4E-899A-E90A89F6A3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9750" y="2916735"/>
            <a:ext cx="2113393" cy="2113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https://lh4.ggpht.com/2T6WgtnsITUqVRZe-PmK_eopjqd_TjdbP7YhjIakzPgMuWoXDKLaZ-RCRK-6Hg7rWQ=w300">
            <a:extLst>
              <a:ext uri="{FF2B5EF4-FFF2-40B4-BE49-F238E27FC236}">
                <a16:creationId xmlns:a16="http://schemas.microsoft.com/office/drawing/2014/main" id="{8264302F-D2FC-416D-B4C0-90D1A5DC60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8929" y="2899818"/>
            <a:ext cx="2113393" cy="2113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0768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8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sz="3000" dirty="0"/>
              <a:t>Розв'язування </a:t>
            </a:r>
            <a:r>
              <a:rPr lang="uk-UA" sz="3000" dirty="0" err="1"/>
              <a:t>компетентнісних</a:t>
            </a:r>
            <a:r>
              <a:rPr lang="uk-UA" sz="3000" dirty="0"/>
              <a:t> задач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8BAE06B-45D2-47F9-8C21-AF6EB8C07778}"/>
              </a:ext>
            </a:extLst>
          </p:cNvPr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Ви вже знаєте етапи розв'язування </a:t>
            </a:r>
            <a:r>
              <a:rPr lang="uk-UA" sz="2800" b="1" i="1" kern="0" dirty="0" err="1">
                <a:solidFill>
                  <a:srgbClr val="FFFFFF"/>
                </a:solidFill>
              </a:rPr>
              <a:t>компетентнісних</a:t>
            </a:r>
            <a:r>
              <a:rPr lang="uk-UA" sz="2800" b="1" i="1" kern="0" dirty="0">
                <a:solidFill>
                  <a:srgbClr val="FFFFFF"/>
                </a:solidFill>
              </a:rPr>
              <a:t> задач, нагадаємо їх та програмне забезпечення, що може бути використано на кожному з них.</a:t>
            </a:r>
          </a:p>
        </p:txBody>
      </p:sp>
      <p:sp>
        <p:nvSpPr>
          <p:cNvPr id="7" name="AutoShape 61">
            <a:extLst>
              <a:ext uri="{FF2B5EF4-FFF2-40B4-BE49-F238E27FC236}">
                <a16:creationId xmlns:a16="http://schemas.microsoft.com/office/drawing/2014/main" id="{D656ECFF-6851-42B7-B673-9B1DD4148186}"/>
              </a:ext>
            </a:extLst>
          </p:cNvPr>
          <p:cNvSpPr>
            <a:spLocks noChangeArrowheads="1"/>
          </p:cNvSpPr>
          <p:nvPr/>
        </p:nvSpPr>
        <p:spPr bwMode="gray">
          <a:xfrm>
            <a:off x="203893" y="476251"/>
            <a:ext cx="986732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10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10.1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617B8C63-FBAD-4C0F-BCD6-666D00969107}"/>
              </a:ext>
            </a:extLst>
          </p:cNvPr>
          <p:cNvSpPr/>
          <p:nvPr/>
        </p:nvSpPr>
        <p:spPr>
          <a:xfrm>
            <a:off x="72007" y="2696127"/>
            <a:ext cx="5642993" cy="1011169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rgbClr val="FFFFFF"/>
                </a:solidFill>
              </a:rPr>
              <a:t>Етапи розв’язування задач</a:t>
            </a:r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3B72F4A6-44E4-482F-802D-75B673FBEBC8}"/>
              </a:ext>
            </a:extLst>
          </p:cNvPr>
          <p:cNvSpPr/>
          <p:nvPr/>
        </p:nvSpPr>
        <p:spPr>
          <a:xfrm>
            <a:off x="6271591" y="2696127"/>
            <a:ext cx="5850559" cy="1011169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rgbClr val="FFFFFF"/>
                </a:solidFill>
              </a:rPr>
              <a:t>Приклади програмного забезпечення, джерел даних</a:t>
            </a:r>
          </a:p>
        </p:txBody>
      </p:sp>
      <p:sp>
        <p:nvSpPr>
          <p:cNvPr id="10" name="Виноска: зі стрілкою вниз 9">
            <a:extLst>
              <a:ext uri="{FF2B5EF4-FFF2-40B4-BE49-F238E27FC236}">
                <a16:creationId xmlns:a16="http://schemas.microsoft.com/office/drawing/2014/main" id="{D36B995A-565E-416A-9C19-4A593ED7832A}"/>
              </a:ext>
            </a:extLst>
          </p:cNvPr>
          <p:cNvSpPr/>
          <p:nvPr/>
        </p:nvSpPr>
        <p:spPr>
          <a:xfrm>
            <a:off x="72007" y="3821665"/>
            <a:ext cx="5642993" cy="1426196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68357"/>
            </a:avLst>
          </a:prstGeom>
          <a:solidFill>
            <a:srgbClr val="EF74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rgbClr val="FFFFFF"/>
                </a:solidFill>
              </a:rPr>
              <a:t>Змістовний аналіз, формулювання задачі</a:t>
            </a:r>
          </a:p>
        </p:txBody>
      </p:sp>
      <p:sp>
        <p:nvSpPr>
          <p:cNvPr id="13" name="Виноска: зі стрілкою вниз 12">
            <a:extLst>
              <a:ext uri="{FF2B5EF4-FFF2-40B4-BE49-F238E27FC236}">
                <a16:creationId xmlns:a16="http://schemas.microsoft.com/office/drawing/2014/main" id="{B5BEA190-184A-4AC0-AF3B-2981869826B5}"/>
              </a:ext>
            </a:extLst>
          </p:cNvPr>
          <p:cNvSpPr/>
          <p:nvPr/>
        </p:nvSpPr>
        <p:spPr>
          <a:xfrm>
            <a:off x="72007" y="5247861"/>
            <a:ext cx="5642993" cy="1426196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68357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rgbClr val="FFFFFF"/>
                </a:solidFill>
              </a:rPr>
              <a:t>Пошук інформаційних матеріалів</a:t>
            </a:r>
          </a:p>
        </p:txBody>
      </p:sp>
      <p:sp>
        <p:nvSpPr>
          <p:cNvPr id="14" name="Прямокутник 13">
            <a:extLst>
              <a:ext uri="{FF2B5EF4-FFF2-40B4-BE49-F238E27FC236}">
                <a16:creationId xmlns:a16="http://schemas.microsoft.com/office/drawing/2014/main" id="{611F8BBC-248F-41DE-8ACB-031834EE5540}"/>
              </a:ext>
            </a:extLst>
          </p:cNvPr>
          <p:cNvSpPr/>
          <p:nvPr/>
        </p:nvSpPr>
        <p:spPr>
          <a:xfrm>
            <a:off x="6271591" y="4472607"/>
            <a:ext cx="5850559" cy="1729409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rgbClr val="FFFFFF"/>
                </a:solidFill>
              </a:rPr>
              <a:t>Пошукові системи, добірки посилань, пошукові каталоги, експертні системи, бібліотеки</a:t>
            </a:r>
          </a:p>
        </p:txBody>
      </p:sp>
      <p:sp>
        <p:nvSpPr>
          <p:cNvPr id="3" name="Стрілка: вліво-вправо 2">
            <a:extLst>
              <a:ext uri="{FF2B5EF4-FFF2-40B4-BE49-F238E27FC236}">
                <a16:creationId xmlns:a16="http://schemas.microsoft.com/office/drawing/2014/main" id="{EED725A8-9B0B-4E17-BE04-FC1DF1C19948}"/>
              </a:ext>
            </a:extLst>
          </p:cNvPr>
          <p:cNvSpPr/>
          <p:nvPr/>
        </p:nvSpPr>
        <p:spPr>
          <a:xfrm>
            <a:off x="5541065" y="5247861"/>
            <a:ext cx="904461" cy="596350"/>
          </a:xfrm>
          <a:prstGeom prst="leftRightArrow">
            <a:avLst/>
          </a:prstGeom>
          <a:solidFill>
            <a:srgbClr val="FF0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066837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3" grpId="0" animBg="1"/>
      <p:bldP spid="14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sz="3000" dirty="0"/>
              <a:t>Розв'язування </a:t>
            </a:r>
            <a:r>
              <a:rPr lang="uk-UA" sz="3000" dirty="0" err="1"/>
              <a:t>компетентнісних</a:t>
            </a:r>
            <a:r>
              <a:rPr lang="uk-UA" sz="3000" dirty="0"/>
              <a:t> задач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8BAE06B-45D2-47F9-8C21-AF6EB8C07778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Продовження…</a:t>
            </a:r>
            <a:endParaRPr lang="uk-UA" sz="2800" b="1" i="1" kern="0" dirty="0">
              <a:solidFill>
                <a:schemeClr val="bg1"/>
              </a:solidFill>
            </a:endParaRPr>
          </a:p>
        </p:txBody>
      </p:sp>
      <p:sp>
        <p:nvSpPr>
          <p:cNvPr id="7" name="AutoShape 61">
            <a:extLst>
              <a:ext uri="{FF2B5EF4-FFF2-40B4-BE49-F238E27FC236}">
                <a16:creationId xmlns:a16="http://schemas.microsoft.com/office/drawing/2014/main" id="{D656ECFF-6851-42B7-B673-9B1DD4148186}"/>
              </a:ext>
            </a:extLst>
          </p:cNvPr>
          <p:cNvSpPr>
            <a:spLocks noChangeArrowheads="1"/>
          </p:cNvSpPr>
          <p:nvPr/>
        </p:nvSpPr>
        <p:spPr bwMode="gray">
          <a:xfrm>
            <a:off x="203893" y="476251"/>
            <a:ext cx="986732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10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10.1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8" name="Виноска: зі стрілкою вниз 7">
            <a:extLst>
              <a:ext uri="{FF2B5EF4-FFF2-40B4-BE49-F238E27FC236}">
                <a16:creationId xmlns:a16="http://schemas.microsoft.com/office/drawing/2014/main" id="{D5D1CC31-557B-450D-AD93-1B3A8D7B1579}"/>
              </a:ext>
            </a:extLst>
          </p:cNvPr>
          <p:cNvSpPr/>
          <p:nvPr/>
        </p:nvSpPr>
        <p:spPr>
          <a:xfrm>
            <a:off x="72008" y="1818863"/>
            <a:ext cx="5642993" cy="1426196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68357"/>
            </a:avLst>
          </a:prstGeom>
          <a:solidFill>
            <a:srgbClr val="F8C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rgbClr val="002060"/>
                </a:solidFill>
              </a:rPr>
              <a:t>Побудова інформаційної моделі задачі</a:t>
            </a:r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3234D718-8B19-4F5D-914F-76DC8ABC56DF}"/>
              </a:ext>
            </a:extLst>
          </p:cNvPr>
          <p:cNvSpPr/>
          <p:nvPr/>
        </p:nvSpPr>
        <p:spPr>
          <a:xfrm>
            <a:off x="6271591" y="1818863"/>
            <a:ext cx="5850559" cy="1729409"/>
          </a:xfrm>
          <a:prstGeom prst="rect">
            <a:avLst/>
          </a:prstGeom>
          <a:solidFill>
            <a:srgbClr val="F8C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rgbClr val="002060"/>
                </a:solidFill>
              </a:rPr>
              <a:t>Редактор карт знань, графічний редактор, текстовий процесор,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rgbClr val="002060"/>
                </a:solidFill>
              </a:rPr>
              <a:t>редактор презентацій</a:t>
            </a:r>
          </a:p>
        </p:txBody>
      </p:sp>
      <p:sp>
        <p:nvSpPr>
          <p:cNvPr id="10" name="Стрілка: вліво-вправо 9">
            <a:extLst>
              <a:ext uri="{FF2B5EF4-FFF2-40B4-BE49-F238E27FC236}">
                <a16:creationId xmlns:a16="http://schemas.microsoft.com/office/drawing/2014/main" id="{CA162945-9614-4CCD-9C9A-749D3C72251F}"/>
              </a:ext>
            </a:extLst>
          </p:cNvPr>
          <p:cNvSpPr/>
          <p:nvPr/>
        </p:nvSpPr>
        <p:spPr>
          <a:xfrm>
            <a:off x="5541065" y="2007708"/>
            <a:ext cx="904461" cy="596350"/>
          </a:xfrm>
          <a:prstGeom prst="leftRightArrow">
            <a:avLst/>
          </a:prstGeom>
          <a:solidFill>
            <a:srgbClr val="FF0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2" name="Виноска: зі стрілкою вниз 11">
            <a:extLst>
              <a:ext uri="{FF2B5EF4-FFF2-40B4-BE49-F238E27FC236}">
                <a16:creationId xmlns:a16="http://schemas.microsoft.com/office/drawing/2014/main" id="{C33765AA-7821-4DB5-98F1-115D806C83FA}"/>
              </a:ext>
            </a:extLst>
          </p:cNvPr>
          <p:cNvSpPr/>
          <p:nvPr/>
        </p:nvSpPr>
        <p:spPr>
          <a:xfrm>
            <a:off x="54672" y="3264430"/>
            <a:ext cx="5642993" cy="1426196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68357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chemeClr val="bg1"/>
                </a:solidFill>
              </a:rPr>
              <a:t>Вибір засобів опрацювання даних</a:t>
            </a:r>
          </a:p>
        </p:txBody>
      </p:sp>
      <p:sp>
        <p:nvSpPr>
          <p:cNvPr id="13" name="Прямокутник 12">
            <a:extLst>
              <a:ext uri="{FF2B5EF4-FFF2-40B4-BE49-F238E27FC236}">
                <a16:creationId xmlns:a16="http://schemas.microsoft.com/office/drawing/2014/main" id="{78605B89-41E5-42C8-8475-1E638ED34900}"/>
              </a:ext>
            </a:extLst>
          </p:cNvPr>
          <p:cNvSpPr/>
          <p:nvPr/>
        </p:nvSpPr>
        <p:spPr>
          <a:xfrm>
            <a:off x="6271591" y="3649993"/>
            <a:ext cx="5850559" cy="2880016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chemeClr val="bg1"/>
                </a:solidFill>
              </a:rPr>
              <a:t>Текстовий процесор, табличний процесор, графічний редактор, середовище програмування, програми опрацювання мультимедійних даних тощо</a:t>
            </a:r>
          </a:p>
        </p:txBody>
      </p:sp>
      <p:sp>
        <p:nvSpPr>
          <p:cNvPr id="14" name="Виноска: зі стрілкою вниз 13">
            <a:extLst>
              <a:ext uri="{FF2B5EF4-FFF2-40B4-BE49-F238E27FC236}">
                <a16:creationId xmlns:a16="http://schemas.microsoft.com/office/drawing/2014/main" id="{791FD77B-5EF4-425A-A9CA-754BC024B366}"/>
              </a:ext>
            </a:extLst>
          </p:cNvPr>
          <p:cNvSpPr/>
          <p:nvPr/>
        </p:nvSpPr>
        <p:spPr>
          <a:xfrm>
            <a:off x="72008" y="4690626"/>
            <a:ext cx="5642993" cy="1426196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68357"/>
            </a:avLst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chemeClr val="bg1"/>
                </a:solidFill>
              </a:rPr>
              <a:t>Опрацювання даних</a:t>
            </a:r>
          </a:p>
        </p:txBody>
      </p:sp>
      <p:sp>
        <p:nvSpPr>
          <p:cNvPr id="15" name="Стрілка: вліво-вправо 14">
            <a:extLst>
              <a:ext uri="{FF2B5EF4-FFF2-40B4-BE49-F238E27FC236}">
                <a16:creationId xmlns:a16="http://schemas.microsoft.com/office/drawing/2014/main" id="{7FA6911E-4F6F-46F1-A046-D40908A226E3}"/>
              </a:ext>
            </a:extLst>
          </p:cNvPr>
          <p:cNvSpPr/>
          <p:nvPr/>
        </p:nvSpPr>
        <p:spPr>
          <a:xfrm>
            <a:off x="5541065" y="4919821"/>
            <a:ext cx="904461" cy="596350"/>
          </a:xfrm>
          <a:prstGeom prst="leftRightArrow">
            <a:avLst/>
          </a:prstGeom>
          <a:solidFill>
            <a:srgbClr val="FF0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167871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0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sz="3000" dirty="0"/>
              <a:t>Розв'язування </a:t>
            </a:r>
            <a:r>
              <a:rPr lang="uk-UA" sz="3000" dirty="0" err="1"/>
              <a:t>компетентнісних</a:t>
            </a:r>
            <a:r>
              <a:rPr lang="uk-UA" sz="3000" dirty="0"/>
              <a:t> задач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8BAE06B-45D2-47F9-8C21-AF6EB8C07778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Продовження…</a:t>
            </a:r>
            <a:endParaRPr lang="uk-UA" sz="2800" b="1" i="1" kern="0" dirty="0">
              <a:solidFill>
                <a:schemeClr val="bg1"/>
              </a:solidFill>
            </a:endParaRPr>
          </a:p>
        </p:txBody>
      </p:sp>
      <p:sp>
        <p:nvSpPr>
          <p:cNvPr id="7" name="AutoShape 61">
            <a:extLst>
              <a:ext uri="{FF2B5EF4-FFF2-40B4-BE49-F238E27FC236}">
                <a16:creationId xmlns:a16="http://schemas.microsoft.com/office/drawing/2014/main" id="{D656ECFF-6851-42B7-B673-9B1DD4148186}"/>
              </a:ext>
            </a:extLst>
          </p:cNvPr>
          <p:cNvSpPr>
            <a:spLocks noChangeArrowheads="1"/>
          </p:cNvSpPr>
          <p:nvPr/>
        </p:nvSpPr>
        <p:spPr bwMode="gray">
          <a:xfrm>
            <a:off x="203893" y="476251"/>
            <a:ext cx="986732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10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10.1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D5D1CC31-557B-450D-AD93-1B3A8D7B1579}"/>
              </a:ext>
            </a:extLst>
          </p:cNvPr>
          <p:cNvSpPr/>
          <p:nvPr/>
        </p:nvSpPr>
        <p:spPr>
          <a:xfrm>
            <a:off x="72008" y="1818863"/>
            <a:ext cx="5642993" cy="142619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chemeClr val="bg1"/>
                </a:solidFill>
              </a:rPr>
              <a:t>Подання результатів розв'язування задачі</a:t>
            </a:r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3234D718-8B19-4F5D-914F-76DC8ABC56DF}"/>
              </a:ext>
            </a:extLst>
          </p:cNvPr>
          <p:cNvSpPr/>
          <p:nvPr/>
        </p:nvSpPr>
        <p:spPr>
          <a:xfrm>
            <a:off x="6271591" y="1818863"/>
            <a:ext cx="5850559" cy="382656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chemeClr val="bg1"/>
                </a:solidFill>
              </a:rPr>
              <a:t>Текстовий процесор, табличний процесор, графічний редактор, середовище програмування, програми опрацювання мультимедійних даних, редактор презентацій чи публікацій</a:t>
            </a:r>
          </a:p>
        </p:txBody>
      </p:sp>
      <p:sp>
        <p:nvSpPr>
          <p:cNvPr id="10" name="Стрілка: вліво-вправо 9">
            <a:extLst>
              <a:ext uri="{FF2B5EF4-FFF2-40B4-BE49-F238E27FC236}">
                <a16:creationId xmlns:a16="http://schemas.microsoft.com/office/drawing/2014/main" id="{CA162945-9614-4CCD-9C9A-749D3C72251F}"/>
              </a:ext>
            </a:extLst>
          </p:cNvPr>
          <p:cNvSpPr/>
          <p:nvPr/>
        </p:nvSpPr>
        <p:spPr>
          <a:xfrm>
            <a:off x="5541065" y="2007708"/>
            <a:ext cx="904461" cy="596350"/>
          </a:xfrm>
          <a:prstGeom prst="leftRightArrow">
            <a:avLst/>
          </a:prstGeom>
          <a:solidFill>
            <a:srgbClr val="FF0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2050" name="Picture 2" descr="history, log, plan, results, statistic icon">
            <a:extLst>
              <a:ext uri="{FF2B5EF4-FFF2-40B4-BE49-F238E27FC236}">
                <a16:creationId xmlns:a16="http://schemas.microsoft.com/office/drawing/2014/main" id="{F7C60B2D-94EF-4BD0-AFF4-51AA563C0C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116" y="3343939"/>
            <a:ext cx="3152775" cy="3152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0762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Настроювані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61514</TotalTime>
  <Words>1441</Words>
  <Application>Microsoft Office PowerPoint</Application>
  <PresentationFormat>Широкоэкранный</PresentationFormat>
  <Paragraphs>202</Paragraphs>
  <Slides>26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3" baseType="lpstr">
      <vt:lpstr>Arial</vt:lpstr>
      <vt:lpstr>Calibri</vt:lpstr>
      <vt:lpstr>Comic Sans MS</vt:lpstr>
      <vt:lpstr>Times New Roman</vt:lpstr>
      <vt:lpstr>Verdana</vt:lpstr>
      <vt:lpstr>Wingdings</vt:lpstr>
      <vt:lpstr>Тема Office</vt:lpstr>
      <vt:lpstr>Визначення теми програмного проекту</vt:lpstr>
      <vt:lpstr>Запитання</vt:lpstr>
      <vt:lpstr>Розв'язування компетентнісних задач</vt:lpstr>
      <vt:lpstr>Розв'язування компетентнісних задач</vt:lpstr>
      <vt:lpstr>Розв'язування компетентнісних задач</vt:lpstr>
      <vt:lpstr>Розв'язування компетентнісних задач</vt:lpstr>
      <vt:lpstr>Розв'язування компетентнісних задач</vt:lpstr>
      <vt:lpstr>Розв'язування компетентнісних задач</vt:lpstr>
      <vt:lpstr>Розв'язування компетентнісних задач</vt:lpstr>
      <vt:lpstr>Розв'язування компетентнісних задач</vt:lpstr>
      <vt:lpstr>Розв'язування компетентнісних задач</vt:lpstr>
      <vt:lpstr>Розв'язування компетентнісних задач</vt:lpstr>
      <vt:lpstr>Розв'язування компетентнісних задач</vt:lpstr>
      <vt:lpstr>Розв'язування компетентнісних задач</vt:lpstr>
      <vt:lpstr>Розв'язування компетентнісних задач</vt:lpstr>
      <vt:lpstr>Розв'язування компетентнісних задач</vt:lpstr>
      <vt:lpstr>Розв'язування компетентнісних задач</vt:lpstr>
      <vt:lpstr>Розв'язування компетентнісних задач</vt:lpstr>
      <vt:lpstr>Розв'язування компетентнісних задач</vt:lpstr>
      <vt:lpstr>Розв'язування компетентнісних задач</vt:lpstr>
      <vt:lpstr>Розв'язування компетентнісних задач</vt:lpstr>
      <vt:lpstr>Розв'язування компетентнісних задач</vt:lpstr>
      <vt:lpstr>Розв'язування компетентнісних задач</vt:lpstr>
      <vt:lpstr>Розв'язування компетентнісних задач</vt:lpstr>
      <vt:lpstr>Розгадайте ребус</vt:lpstr>
      <vt:lpstr>Дякую за увагу!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Мацаєнко Сергій</dc:creator>
  <cp:lastModifiedBy>Zoe</cp:lastModifiedBy>
  <cp:revision>272</cp:revision>
  <dcterms:created xsi:type="dcterms:W3CDTF">2016-06-06T19:48:43Z</dcterms:created>
  <dcterms:modified xsi:type="dcterms:W3CDTF">2022-03-21T06:52:33Z</dcterms:modified>
</cp:coreProperties>
</file>