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47"/>
  </p:notesMasterIdLst>
  <p:sldIdLst>
    <p:sldId id="256" r:id="rId2"/>
    <p:sldId id="268" r:id="rId3"/>
    <p:sldId id="258" r:id="rId4"/>
    <p:sldId id="296" r:id="rId5"/>
    <p:sldId id="259" r:id="rId6"/>
    <p:sldId id="261" r:id="rId7"/>
    <p:sldId id="299" r:id="rId8"/>
    <p:sldId id="263" r:id="rId9"/>
    <p:sldId id="301" r:id="rId10"/>
    <p:sldId id="300" r:id="rId11"/>
    <p:sldId id="265" r:id="rId12"/>
    <p:sldId id="267" r:id="rId13"/>
    <p:sldId id="281" r:id="rId14"/>
    <p:sldId id="297" r:id="rId15"/>
    <p:sldId id="303" r:id="rId16"/>
    <p:sldId id="269" r:id="rId17"/>
    <p:sldId id="270" r:id="rId18"/>
    <p:sldId id="304" r:id="rId19"/>
    <p:sldId id="271" r:id="rId20"/>
    <p:sldId id="273" r:id="rId21"/>
    <p:sldId id="302" r:id="rId22"/>
    <p:sldId id="305" r:id="rId23"/>
    <p:sldId id="306" r:id="rId24"/>
    <p:sldId id="307" r:id="rId25"/>
    <p:sldId id="308" r:id="rId26"/>
    <p:sldId id="316" r:id="rId27"/>
    <p:sldId id="275" r:id="rId28"/>
    <p:sldId id="277" r:id="rId29"/>
    <p:sldId id="274" r:id="rId30"/>
    <p:sldId id="278" r:id="rId31"/>
    <p:sldId id="309" r:id="rId32"/>
    <p:sldId id="310" r:id="rId33"/>
    <p:sldId id="311" r:id="rId34"/>
    <p:sldId id="312" r:id="rId35"/>
    <p:sldId id="317" r:id="rId36"/>
    <p:sldId id="318" r:id="rId37"/>
    <p:sldId id="315" r:id="rId38"/>
    <p:sldId id="279" r:id="rId39"/>
    <p:sldId id="298" r:id="rId40"/>
    <p:sldId id="282" r:id="rId41"/>
    <p:sldId id="280" r:id="rId42"/>
    <p:sldId id="283" r:id="rId43"/>
    <p:sldId id="284" r:id="rId44"/>
    <p:sldId id="285" r:id="rId45"/>
    <p:sldId id="286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71" autoAdjust="0"/>
  </p:normalViewPr>
  <p:slideViewPr>
    <p:cSldViewPr>
      <p:cViewPr>
        <p:scale>
          <a:sx n="70" d="100"/>
          <a:sy n="70" d="100"/>
        </p:scale>
        <p:origin x="-129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image" Target="../media/image3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ED4325-0585-4019-88B3-66DC0B49D546}" type="datetimeFigureOut">
              <a:rPr lang="uk-UA" smtClean="0"/>
              <a:pPr/>
              <a:t>06.02.2022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20B272-8BC9-4342-BF05-C4D08F4CB5F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229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0B272-8BC9-4342-BF05-C4D08F4CB5F9}" type="slidenum">
              <a:rPr lang="uk-UA" smtClean="0"/>
              <a:pPr/>
              <a:t>43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5920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oleObject" Target="../embeddings/oleObject1.bin"/><Relationship Id="rId7" Type="http://schemas.openxmlformats.org/officeDocument/2006/relationships/slide" Target="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29.jpe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6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oleObject" Target="../embeddings/oleObject6.bin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1.png"/><Relationship Id="rId5" Type="http://schemas.openxmlformats.org/officeDocument/2006/relationships/oleObject" Target="../embeddings/oleObject7.bin"/><Relationship Id="rId10" Type="http://schemas.openxmlformats.org/officeDocument/2006/relationships/image" Target="../media/image35.png"/><Relationship Id="rId4" Type="http://schemas.openxmlformats.org/officeDocument/2006/relationships/image" Target="../media/image30.wmf"/><Relationship Id="rId9" Type="http://schemas.openxmlformats.org/officeDocument/2006/relationships/image" Target="../media/image34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3.png"/><Relationship Id="rId4" Type="http://schemas.openxmlformats.org/officeDocument/2006/relationships/oleObject" Target="../embeddings/oleObject8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5.png"/><Relationship Id="rId5" Type="http://schemas.openxmlformats.org/officeDocument/2006/relationships/image" Target="../media/image46.png"/><Relationship Id="rId4" Type="http://schemas.openxmlformats.org/officeDocument/2006/relationships/oleObject" Target="../embeddings/oleObject9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9087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836712"/>
            <a:ext cx="84969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>
                <a:solidFill>
                  <a:srgbClr val="C00000"/>
                </a:solidFill>
              </a:rPr>
              <a:t>Гібридологічний аналіз: основні типи схрещувань та їхні наслідки. </a:t>
            </a:r>
            <a:endParaRPr lang="en-US" sz="4400" dirty="0">
              <a:solidFill>
                <a:srgbClr val="C0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60370"/>
            <a:ext cx="4801319" cy="3734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059832" y="332656"/>
            <a:ext cx="34829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uk-UA" b="1" dirty="0">
                <a:solidFill>
                  <a:srgbClr val="FF0000"/>
                </a:solidFill>
              </a:rPr>
              <a:t>ЧЕРНІВЕЦЬКИЙ МЕДИЧНИЙ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uk-UA" b="1" dirty="0">
                <a:solidFill>
                  <a:srgbClr val="FF0000"/>
                </a:solidFill>
              </a:rPr>
              <a:t>ФАХОВИЙ КОЛЕДЖ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801319" y="5667375"/>
            <a:ext cx="52387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uk-UA" b="1" i="1" dirty="0">
                <a:solidFill>
                  <a:srgbClr val="0070C0"/>
                </a:solidFill>
              </a:rPr>
              <a:t>Навчальна  дисципліна «Біологія»</a:t>
            </a:r>
            <a:endParaRPr lang="ru-RU" b="1" i="1" dirty="0">
              <a:solidFill>
                <a:srgbClr val="0070C0"/>
              </a:solidFill>
            </a:endParaRPr>
          </a:p>
          <a:p>
            <a:pPr>
              <a:defRPr/>
            </a:pPr>
            <a:r>
              <a:rPr lang="uk-UA" b="1" i="1" dirty="0">
                <a:solidFill>
                  <a:srgbClr val="0070C0"/>
                </a:solidFill>
              </a:rPr>
              <a:t>спеціальність:«</a:t>
            </a:r>
            <a:r>
              <a:rPr lang="ru-RU" b="1" i="1" dirty="0">
                <a:solidFill>
                  <a:srgbClr val="0070C0"/>
                </a:solidFill>
              </a:rPr>
              <a:t>Лікувальна справа</a:t>
            </a:r>
            <a:r>
              <a:rPr lang="uk-UA" b="1" i="1" dirty="0">
                <a:solidFill>
                  <a:srgbClr val="0070C0"/>
                </a:solidFill>
              </a:rPr>
              <a:t>»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uk-UA" b="1" i="1" dirty="0">
                <a:solidFill>
                  <a:srgbClr val="0070C0"/>
                </a:solidFill>
              </a:rPr>
              <a:t>«Сестринська</a:t>
            </a:r>
            <a:r>
              <a:rPr lang="ru-RU" b="1" i="1" dirty="0">
                <a:solidFill>
                  <a:srgbClr val="0070C0"/>
                </a:solidFill>
              </a:rPr>
              <a:t> справа</a:t>
            </a:r>
            <a:r>
              <a:rPr lang="uk-UA" b="1" i="1" dirty="0">
                <a:solidFill>
                  <a:srgbClr val="0070C0"/>
                </a:solidFill>
              </a:rPr>
              <a:t>»               </a:t>
            </a:r>
          </a:p>
          <a:p>
            <a:pPr>
              <a:defRPr/>
            </a:pPr>
            <a:r>
              <a:rPr lang="uk-UA" b="1" i="1" dirty="0">
                <a:solidFill>
                  <a:srgbClr val="0070C0"/>
                </a:solidFill>
              </a:rPr>
              <a:t>Викладач біології  Лиса О.М.</a:t>
            </a:r>
            <a:endParaRPr lang="ru-RU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89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чистые линии Менделя"/>
          <p:cNvPicPr>
            <a:picLocks noChangeAspect="1" noChangeArrowheads="1"/>
          </p:cNvPicPr>
          <p:nvPr/>
        </p:nvPicPr>
        <p:blipFill>
          <a:blip r:embed="rId3">
            <a:lum contras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5" t="22195" r="80270" b="53160"/>
          <a:stretch>
            <a:fillRect/>
          </a:stretch>
        </p:blipFill>
        <p:spPr bwMode="auto">
          <a:xfrm>
            <a:off x="1763713" y="692150"/>
            <a:ext cx="2160587" cy="1944688"/>
          </a:xfrm>
          <a:prstGeom prst="rect">
            <a:avLst/>
          </a:prstGeom>
          <a:noFill/>
          <a:ln w="57150">
            <a:solidFill>
              <a:srgbClr val="CCFF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чистые линии Менделя"/>
          <p:cNvPicPr>
            <a:picLocks noChangeAspect="1" noChangeArrowheads="1"/>
          </p:cNvPicPr>
          <p:nvPr/>
        </p:nvPicPr>
        <p:blipFill>
          <a:blip r:embed="rId3">
            <a:lum contras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5" t="22195" r="60551" b="53160"/>
          <a:stretch>
            <a:fillRect/>
          </a:stretch>
        </p:blipFill>
        <p:spPr bwMode="auto">
          <a:xfrm>
            <a:off x="5148263" y="765175"/>
            <a:ext cx="2087562" cy="1885950"/>
          </a:xfrm>
          <a:prstGeom prst="rect">
            <a:avLst/>
          </a:prstGeom>
          <a:noFill/>
          <a:ln w="57150">
            <a:solidFill>
              <a:srgbClr val="CCFF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3132138" y="1989138"/>
            <a:ext cx="9175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uk-UA" sz="4000" b="1">
                <a:solidFill>
                  <a:srgbClr val="990099"/>
                </a:solidFill>
                <a:latin typeface="Times New Roman" pitchFamily="18" charset="0"/>
              </a:rPr>
              <a:t>АА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6516688" y="1916113"/>
            <a:ext cx="692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uk-UA" sz="4000" b="1">
                <a:solidFill>
                  <a:schemeClr val="bg1"/>
                </a:solidFill>
                <a:latin typeface="Times New Roman" pitchFamily="18" charset="0"/>
              </a:rPr>
              <a:t>аа</a:t>
            </a:r>
          </a:p>
        </p:txBody>
      </p:sp>
      <p:sp>
        <p:nvSpPr>
          <p:cNvPr id="6153" name="Oval 9"/>
          <p:cNvSpPr>
            <a:spLocks noChangeArrowheads="1"/>
          </p:cNvSpPr>
          <p:nvPr/>
        </p:nvSpPr>
        <p:spPr bwMode="auto">
          <a:xfrm>
            <a:off x="2411413" y="2852738"/>
            <a:ext cx="914400" cy="914400"/>
          </a:xfrm>
          <a:prstGeom prst="ellipse">
            <a:avLst/>
          </a:prstGeom>
          <a:solidFill>
            <a:srgbClr val="33CC33"/>
          </a:solidFill>
          <a:ln w="57150">
            <a:solidFill>
              <a:srgbClr val="990099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uk-UA" sz="4000" b="1">
                <a:solidFill>
                  <a:srgbClr val="990099"/>
                </a:solidFill>
                <a:latin typeface="Times New Roman" pitchFamily="18" charset="0"/>
              </a:rPr>
              <a:t>А</a:t>
            </a:r>
          </a:p>
        </p:txBody>
      </p:sp>
      <p:sp>
        <p:nvSpPr>
          <p:cNvPr id="6154" name="Oval 10"/>
          <p:cNvSpPr>
            <a:spLocks noChangeArrowheads="1"/>
          </p:cNvSpPr>
          <p:nvPr/>
        </p:nvSpPr>
        <p:spPr bwMode="auto">
          <a:xfrm>
            <a:off x="5795963" y="2852738"/>
            <a:ext cx="914400" cy="914400"/>
          </a:xfrm>
          <a:prstGeom prst="ellipse">
            <a:avLst/>
          </a:prstGeom>
          <a:solidFill>
            <a:srgbClr val="33CC33"/>
          </a:solidFill>
          <a:ln w="571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uk-UA" sz="4000" b="1">
                <a:solidFill>
                  <a:schemeClr val="bg1"/>
                </a:solidFill>
                <a:latin typeface="Times New Roman" pitchFamily="18" charset="0"/>
              </a:rPr>
              <a:t>а</a:t>
            </a:r>
          </a:p>
        </p:txBody>
      </p:sp>
      <p:sp>
        <p:nvSpPr>
          <p:cNvPr id="6156" name="Oval 12"/>
          <p:cNvSpPr>
            <a:spLocks noChangeArrowheads="1"/>
          </p:cNvSpPr>
          <p:nvPr/>
        </p:nvSpPr>
        <p:spPr bwMode="auto">
          <a:xfrm>
            <a:off x="3779838" y="3357563"/>
            <a:ext cx="1368425" cy="1223962"/>
          </a:xfrm>
          <a:prstGeom prst="ellipse">
            <a:avLst/>
          </a:prstGeom>
          <a:solidFill>
            <a:srgbClr val="33CC33"/>
          </a:solidFill>
          <a:ln w="57150">
            <a:solidFill>
              <a:srgbClr val="990099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uk-UA" sz="4800" b="1">
                <a:solidFill>
                  <a:srgbClr val="990099"/>
                </a:solidFill>
                <a:latin typeface="Times New Roman" pitchFamily="18" charset="0"/>
              </a:rPr>
              <a:t>А</a:t>
            </a:r>
            <a:r>
              <a:rPr lang="ru-RU" altLang="uk-UA" sz="4800" b="1">
                <a:solidFill>
                  <a:schemeClr val="bg1"/>
                </a:solidFill>
                <a:latin typeface="Times New Roman" pitchFamily="18" charset="0"/>
              </a:rPr>
              <a:t>а</a:t>
            </a:r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>
            <a:off x="3132138" y="3716338"/>
            <a:ext cx="647700" cy="215900"/>
          </a:xfrm>
          <a:prstGeom prst="line">
            <a:avLst/>
          </a:prstGeom>
          <a:noFill/>
          <a:ln w="38100">
            <a:solidFill>
              <a:srgbClr val="99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6159" name="Line 15"/>
          <p:cNvSpPr>
            <a:spLocks noChangeShapeType="1"/>
          </p:cNvSpPr>
          <p:nvPr/>
        </p:nvSpPr>
        <p:spPr bwMode="auto">
          <a:xfrm flipH="1">
            <a:off x="5148263" y="3716338"/>
            <a:ext cx="719137" cy="2889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pic>
        <p:nvPicPr>
          <p:cNvPr id="6160" name="Picture 16" descr="чистые линии Менделя"/>
          <p:cNvPicPr>
            <a:picLocks noChangeAspect="1" noChangeArrowheads="1"/>
          </p:cNvPicPr>
          <p:nvPr/>
        </p:nvPicPr>
        <p:blipFill>
          <a:blip r:embed="rId3">
            <a:lum contras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5" t="22195" r="80270" b="53160"/>
          <a:stretch>
            <a:fillRect/>
          </a:stretch>
        </p:blipFill>
        <p:spPr bwMode="auto">
          <a:xfrm>
            <a:off x="3563938" y="4652963"/>
            <a:ext cx="2160587" cy="1944687"/>
          </a:xfrm>
          <a:prstGeom prst="rect">
            <a:avLst/>
          </a:prstGeom>
          <a:noFill/>
          <a:ln w="57150">
            <a:solidFill>
              <a:srgbClr val="CCFF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4859338" y="5949950"/>
            <a:ext cx="8048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uk-UA" sz="4000" b="1">
                <a:solidFill>
                  <a:srgbClr val="990099"/>
                </a:solidFill>
                <a:latin typeface="Times New Roman" pitchFamily="18" charset="0"/>
              </a:rPr>
              <a:t>А</a:t>
            </a:r>
            <a:r>
              <a:rPr lang="ru-RU" altLang="uk-UA" sz="4000" b="1">
                <a:solidFill>
                  <a:schemeClr val="bg1"/>
                </a:solidFill>
                <a:latin typeface="Times New Roman" pitchFamily="18" charset="0"/>
              </a:rPr>
              <a:t>а</a:t>
            </a:r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1331913" y="3789363"/>
            <a:ext cx="20193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uk-UA" sz="4000" b="1">
                <a:solidFill>
                  <a:schemeClr val="bg1"/>
                </a:solidFill>
                <a:latin typeface="Times New Roman" pitchFamily="18" charset="0"/>
              </a:rPr>
              <a:t>генотип</a:t>
            </a:r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1042988" y="5157788"/>
            <a:ext cx="21399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uk-UA" sz="4000" b="1">
                <a:solidFill>
                  <a:schemeClr val="bg1"/>
                </a:solidFill>
                <a:latin typeface="Times New Roman" pitchFamily="18" charset="0"/>
              </a:rPr>
              <a:t>фенотип</a:t>
            </a:r>
          </a:p>
        </p:txBody>
      </p:sp>
      <p:sp>
        <p:nvSpPr>
          <p:cNvPr id="6164" name="Text Box 20"/>
          <p:cNvSpPr txBox="1">
            <a:spLocks noChangeArrowheads="1"/>
          </p:cNvSpPr>
          <p:nvPr/>
        </p:nvSpPr>
        <p:spPr bwMode="auto">
          <a:xfrm>
            <a:off x="5860062" y="5516563"/>
            <a:ext cx="3184270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uk-UA" sz="2800" b="1" dirty="0" err="1" smtClean="0">
                <a:solidFill>
                  <a:schemeClr val="bg1"/>
                </a:solidFill>
                <a:latin typeface="Times New Roman" pitchFamily="18" charset="0"/>
                <a:hlinkClick r:id="rId4" action="ppaction://hlinksldjump"/>
              </a:rPr>
              <a:t>Одноманітність</a:t>
            </a:r>
            <a:r>
              <a:rPr lang="ru-RU" altLang="uk-UA" sz="2800" b="1" dirty="0" smtClean="0">
                <a:solidFill>
                  <a:schemeClr val="bg1"/>
                </a:solidFill>
                <a:latin typeface="Times New Roman" pitchFamily="18" charset="0"/>
                <a:hlinkClick r:id="rId4" action="ppaction://hlinksldjump"/>
              </a:rPr>
              <a:t> </a:t>
            </a:r>
            <a:r>
              <a:rPr lang="en-US" altLang="uk-UA" sz="2800" b="1" dirty="0">
                <a:solidFill>
                  <a:schemeClr val="bg1"/>
                </a:solidFill>
                <a:latin typeface="Times New Roman" pitchFamily="18" charset="0"/>
                <a:hlinkClick r:id="rId4" action="ppaction://hlinksldjump"/>
              </a:rPr>
              <a:t>F</a:t>
            </a:r>
            <a:r>
              <a:rPr lang="en-US" altLang="uk-UA" sz="2800" b="1" baseline="-25000" dirty="0">
                <a:solidFill>
                  <a:schemeClr val="bg1"/>
                </a:solidFill>
                <a:latin typeface="Times New Roman" pitchFamily="18" charset="0"/>
                <a:hlinkClick r:id="rId4" action="ppaction://hlinksldjump"/>
              </a:rPr>
              <a:t>1</a:t>
            </a:r>
            <a:endParaRPr lang="ru-RU" altLang="uk-UA" sz="28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165" name="Text Box 21"/>
          <p:cNvSpPr txBox="1">
            <a:spLocks noChangeArrowheads="1"/>
          </p:cNvSpPr>
          <p:nvPr/>
        </p:nvSpPr>
        <p:spPr bwMode="auto">
          <a:xfrm>
            <a:off x="1422989" y="284217"/>
            <a:ext cx="2788649" cy="461665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uk-UA" sz="2400" b="1" dirty="0" err="1" smtClean="0">
                <a:solidFill>
                  <a:srgbClr val="990099"/>
                </a:solidFill>
                <a:latin typeface="Times New Roman" pitchFamily="18" charset="0"/>
              </a:rPr>
              <a:t>домінантна</a:t>
            </a:r>
            <a:r>
              <a:rPr lang="ru-RU" altLang="uk-UA" sz="2400" b="1" dirty="0" smtClean="0">
                <a:solidFill>
                  <a:srgbClr val="990099"/>
                </a:solidFill>
                <a:latin typeface="Times New Roman" pitchFamily="18" charset="0"/>
              </a:rPr>
              <a:t> </a:t>
            </a:r>
            <a:r>
              <a:rPr lang="ru-RU" altLang="uk-UA" sz="2400" b="1" dirty="0" err="1" smtClean="0">
                <a:solidFill>
                  <a:srgbClr val="990099"/>
                </a:solidFill>
                <a:latin typeface="Times New Roman" pitchFamily="18" charset="0"/>
              </a:rPr>
              <a:t>ознака</a:t>
            </a:r>
            <a:endParaRPr lang="ru-RU" altLang="uk-UA" sz="2400" b="1" dirty="0">
              <a:solidFill>
                <a:srgbClr val="990099"/>
              </a:solidFill>
              <a:latin typeface="Times New Roman" pitchFamily="18" charset="0"/>
            </a:endParaRPr>
          </a:p>
        </p:txBody>
      </p:sp>
      <p:sp>
        <p:nvSpPr>
          <p:cNvPr id="6166" name="Text Box 22"/>
          <p:cNvSpPr txBox="1">
            <a:spLocks noChangeArrowheads="1"/>
          </p:cNvSpPr>
          <p:nvPr/>
        </p:nvSpPr>
        <p:spPr bwMode="auto">
          <a:xfrm>
            <a:off x="4716463" y="260350"/>
            <a:ext cx="2636363" cy="461665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uk-UA" sz="2400" b="1" dirty="0" err="1" smtClean="0">
                <a:solidFill>
                  <a:srgbClr val="990099"/>
                </a:solidFill>
                <a:latin typeface="Times New Roman" pitchFamily="18" charset="0"/>
              </a:rPr>
              <a:t>рецесивна</a:t>
            </a:r>
            <a:r>
              <a:rPr lang="ru-RU" altLang="uk-UA" sz="2400" b="1" dirty="0" smtClean="0">
                <a:solidFill>
                  <a:srgbClr val="990099"/>
                </a:solidFill>
                <a:latin typeface="Times New Roman" pitchFamily="18" charset="0"/>
              </a:rPr>
              <a:t> </a:t>
            </a:r>
            <a:r>
              <a:rPr lang="ru-RU" altLang="uk-UA" sz="2400" b="1" dirty="0" err="1" smtClean="0">
                <a:solidFill>
                  <a:srgbClr val="990099"/>
                </a:solidFill>
                <a:latin typeface="Times New Roman" pitchFamily="18" charset="0"/>
              </a:rPr>
              <a:t>ознака</a:t>
            </a:r>
            <a:endParaRPr lang="ru-RU" altLang="uk-UA" sz="2400" b="1" dirty="0">
              <a:solidFill>
                <a:srgbClr val="990099"/>
              </a:solidFill>
              <a:latin typeface="Times New Roman" pitchFamily="18" charset="0"/>
            </a:endParaRPr>
          </a:p>
        </p:txBody>
      </p:sp>
      <p:sp>
        <p:nvSpPr>
          <p:cNvPr id="6167" name="Text Box 23"/>
          <p:cNvSpPr txBox="1">
            <a:spLocks noChangeArrowheads="1"/>
          </p:cNvSpPr>
          <p:nvPr/>
        </p:nvSpPr>
        <p:spPr bwMode="auto">
          <a:xfrm>
            <a:off x="1908175" y="908050"/>
            <a:ext cx="48374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uk-UA" sz="3600" b="1" dirty="0" err="1" smtClean="0">
                <a:solidFill>
                  <a:srgbClr val="FF6600"/>
                </a:solidFill>
                <a:latin typeface="Times New Roman" pitchFamily="18" charset="0"/>
              </a:rPr>
              <a:t>гомозиготні</a:t>
            </a:r>
            <a:r>
              <a:rPr lang="ru-RU" altLang="uk-UA" sz="3600" b="1" dirty="0" smtClean="0">
                <a:solidFill>
                  <a:srgbClr val="FF6600"/>
                </a:solidFill>
                <a:latin typeface="Times New Roman" pitchFamily="18" charset="0"/>
              </a:rPr>
              <a:t> </a:t>
            </a:r>
            <a:r>
              <a:rPr lang="ru-RU" altLang="uk-UA" sz="3600" b="1" dirty="0" err="1" smtClean="0">
                <a:solidFill>
                  <a:srgbClr val="FF6600"/>
                </a:solidFill>
                <a:latin typeface="Times New Roman" pitchFamily="18" charset="0"/>
              </a:rPr>
              <a:t>організми</a:t>
            </a:r>
            <a:endParaRPr lang="ru-RU" altLang="uk-UA" sz="3600" b="1" dirty="0">
              <a:solidFill>
                <a:srgbClr val="FF6600"/>
              </a:solidFill>
              <a:latin typeface="Times New Roman" pitchFamily="18" charset="0"/>
            </a:endParaRPr>
          </a:p>
        </p:txBody>
      </p:sp>
      <p:sp>
        <p:nvSpPr>
          <p:cNvPr id="6169" name="Rectangle 25"/>
          <p:cNvSpPr>
            <a:spLocks noChangeArrowheads="1"/>
          </p:cNvSpPr>
          <p:nvPr/>
        </p:nvSpPr>
        <p:spPr bwMode="auto">
          <a:xfrm>
            <a:off x="323850" y="1052513"/>
            <a:ext cx="6635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uk-UA" sz="4000" b="1">
                <a:solidFill>
                  <a:schemeClr val="bg1"/>
                </a:solidFill>
              </a:rPr>
              <a:t>Р.</a:t>
            </a:r>
          </a:p>
        </p:txBody>
      </p:sp>
      <p:sp>
        <p:nvSpPr>
          <p:cNvPr id="6170" name="Rectangle 26"/>
          <p:cNvSpPr>
            <a:spLocks noChangeArrowheads="1"/>
          </p:cNvSpPr>
          <p:nvPr/>
        </p:nvSpPr>
        <p:spPr bwMode="auto">
          <a:xfrm>
            <a:off x="4211638" y="1519238"/>
            <a:ext cx="5794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uk-UA" sz="4000">
                <a:solidFill>
                  <a:schemeClr val="bg1"/>
                </a:solidFill>
                <a:latin typeface="Arial Black" pitchFamily="34" charset="0"/>
              </a:rPr>
              <a:t>Х</a:t>
            </a:r>
          </a:p>
        </p:txBody>
      </p:sp>
      <p:sp>
        <p:nvSpPr>
          <p:cNvPr id="22" name="Line 14"/>
          <p:cNvSpPr>
            <a:spLocks noChangeShapeType="1"/>
          </p:cNvSpPr>
          <p:nvPr/>
        </p:nvSpPr>
        <p:spPr bwMode="auto">
          <a:xfrm flipH="1">
            <a:off x="5148262" y="3491297"/>
            <a:ext cx="719137" cy="513966"/>
          </a:xfrm>
          <a:prstGeom prst="line">
            <a:avLst/>
          </a:prstGeom>
          <a:noFill/>
          <a:ln w="38100">
            <a:solidFill>
              <a:srgbClr val="99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975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6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6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6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8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9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500"/>
                            </p:stCondLst>
                            <p:childTnLst>
                              <p:par>
                                <p:cTn id="9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3" grpId="0" animBg="1"/>
      <p:bldP spid="6154" grpId="0" animBg="1"/>
      <p:bldP spid="6156" grpId="0" animBg="1"/>
      <p:bldP spid="6158" grpId="0" animBg="1"/>
      <p:bldP spid="6159" grpId="0" animBg="1"/>
      <p:bldP spid="6161" grpId="0"/>
      <p:bldP spid="6164" grpId="0" animBg="1"/>
      <p:bldP spid="6165" grpId="0" animBg="1"/>
      <p:bldP spid="6165" grpId="1" animBg="1"/>
      <p:bldP spid="6166" grpId="0" animBg="1"/>
      <p:bldP spid="6166" grpId="1" animBg="1"/>
      <p:bldP spid="6167" grpId="0" build="allAtOnce"/>
      <p:bldP spid="6169" grpId="0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6673"/>
            <a:ext cx="8291264" cy="3024336"/>
          </a:xfrm>
        </p:spPr>
        <p:txBody>
          <a:bodyPr/>
          <a:lstStyle/>
          <a:p>
            <a:pPr algn="just"/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400" b="0" i="1" dirty="0" smtClean="0">
                <a:cs typeface="Times New Roman" pitchFamily="18" charset="0"/>
              </a:rPr>
              <a:t>При </a:t>
            </a:r>
            <a:r>
              <a:rPr lang="uk-UA" sz="2400" b="0" i="1" dirty="0" err="1">
                <a:cs typeface="Times New Roman" pitchFamily="18" charset="0"/>
              </a:rPr>
              <a:t>моногібридному</a:t>
            </a:r>
            <a:r>
              <a:rPr lang="uk-UA" sz="2400" b="0" i="1" dirty="0">
                <a:cs typeface="Times New Roman" pitchFamily="18" charset="0"/>
              </a:rPr>
              <a:t> схрещуванні гомозиготних особин, які відрізняються за однією парою альтернативних ознак, спостерігається </a:t>
            </a:r>
            <a:r>
              <a:rPr lang="uk-UA" sz="2400" i="1" dirty="0">
                <a:solidFill>
                  <a:srgbClr val="C00000"/>
                </a:solidFill>
                <a:cs typeface="Times New Roman" pitchFamily="18" charset="0"/>
              </a:rPr>
              <a:t>одноманітність </a:t>
            </a:r>
            <a:r>
              <a:rPr lang="uk-UA" sz="2400" b="0" i="1" dirty="0">
                <a:cs typeface="Times New Roman" pitchFamily="18" charset="0"/>
              </a:rPr>
              <a:t>гібридів першого покоління F</a:t>
            </a:r>
            <a:r>
              <a:rPr lang="uk-UA" sz="2400" b="0" i="1" baseline="-25000" dirty="0">
                <a:cs typeface="Times New Roman" pitchFamily="18" charset="0"/>
              </a:rPr>
              <a:t>1</a:t>
            </a:r>
            <a:r>
              <a:rPr lang="uk-UA" sz="2400" b="0" i="1" dirty="0">
                <a:cs typeface="Times New Roman" pitchFamily="18" charset="0"/>
              </a:rPr>
              <a:t>  як за </a:t>
            </a:r>
            <a:r>
              <a:rPr lang="uk-UA" sz="2400" b="0" i="1" dirty="0">
                <a:solidFill>
                  <a:srgbClr val="008000"/>
                </a:solidFill>
                <a:cs typeface="Times New Roman" pitchFamily="18" charset="0"/>
              </a:rPr>
              <a:t>фенотипом,</a:t>
            </a:r>
            <a:r>
              <a:rPr lang="uk-UA" sz="2400" b="0" i="1" dirty="0">
                <a:cs typeface="Times New Roman" pitchFamily="18" charset="0"/>
              </a:rPr>
              <a:t> так і за </a:t>
            </a:r>
            <a:r>
              <a:rPr lang="uk-UA" sz="2400" b="0" i="1" dirty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генотипом</a:t>
            </a:r>
            <a:r>
              <a:rPr lang="uk-UA" sz="2400" b="0" i="1" dirty="0">
                <a:cs typeface="Times New Roman" pitchFamily="18" charset="0"/>
              </a:rPr>
              <a:t>. </a:t>
            </a:r>
            <a:endParaRPr lang="uk-UA" sz="2400" b="0" i="1" dirty="0" smtClean="0">
              <a:cs typeface="Times New Roman" pitchFamily="18" charset="0"/>
            </a:endParaRPr>
          </a:p>
          <a:p>
            <a:pPr algn="just"/>
            <a:r>
              <a:rPr lang="uk-UA" sz="2400" b="0" i="1" dirty="0">
                <a:cs typeface="Times New Roman" pitchFamily="18" charset="0"/>
              </a:rPr>
              <a:t> </a:t>
            </a:r>
            <a:r>
              <a:rPr lang="uk-UA" sz="2400" i="1" dirty="0" smtClean="0">
                <a:solidFill>
                  <a:srgbClr val="00B050"/>
                </a:solidFill>
                <a:cs typeface="Times New Roman" pitchFamily="18" charset="0"/>
              </a:rPr>
              <a:t>За </a:t>
            </a:r>
            <a:r>
              <a:rPr lang="uk-UA" sz="2400" i="1" dirty="0">
                <a:solidFill>
                  <a:srgbClr val="00B050"/>
                </a:solidFill>
                <a:cs typeface="Times New Roman" pitchFamily="18" charset="0"/>
              </a:rPr>
              <a:t>фенотипом </a:t>
            </a:r>
            <a:r>
              <a:rPr lang="uk-UA" sz="2400" b="0" i="1" dirty="0">
                <a:cs typeface="Times New Roman" pitchFamily="18" charset="0"/>
              </a:rPr>
              <a:t>усі особини мають </a:t>
            </a:r>
            <a:r>
              <a:rPr lang="uk-UA" sz="2400" b="0" i="1" dirty="0">
                <a:solidFill>
                  <a:srgbClr val="C00000"/>
                </a:solidFill>
                <a:cs typeface="Times New Roman" pitchFamily="18" charset="0"/>
              </a:rPr>
              <a:t>домінантну</a:t>
            </a:r>
            <a:r>
              <a:rPr lang="uk-UA" sz="2400" b="0" i="1" dirty="0">
                <a:cs typeface="Times New Roman" pitchFamily="18" charset="0"/>
              </a:rPr>
              <a:t> ознаку, за </a:t>
            </a:r>
            <a:r>
              <a:rPr lang="uk-UA" sz="2400" i="1" dirty="0">
                <a:solidFill>
                  <a:srgbClr val="008000"/>
                </a:solidFill>
                <a:cs typeface="Times New Roman" pitchFamily="18" charset="0"/>
              </a:rPr>
              <a:t>генотипом</a:t>
            </a:r>
            <a:r>
              <a:rPr lang="uk-UA" sz="2400" b="0" i="1" dirty="0">
                <a:cs typeface="Times New Roman" pitchFamily="18" charset="0"/>
              </a:rPr>
              <a:t> вони </a:t>
            </a:r>
            <a:r>
              <a:rPr lang="uk-UA" sz="2400" b="0" i="1" dirty="0">
                <a:solidFill>
                  <a:srgbClr val="C00000"/>
                </a:solidFill>
                <a:cs typeface="Times New Roman" pitchFamily="18" charset="0"/>
              </a:rPr>
              <a:t>гетерозиготні.</a:t>
            </a:r>
          </a:p>
          <a:p>
            <a:pPr algn="just"/>
            <a:endParaRPr lang="uk-UA" dirty="0"/>
          </a:p>
        </p:txBody>
      </p:sp>
      <p:pic>
        <p:nvPicPr>
          <p:cNvPr id="4" name="Picture 5" descr="чистые линии Менделя"/>
          <p:cNvPicPr>
            <a:picLocks noChangeAspect="1" noChangeArrowheads="1"/>
          </p:cNvPicPr>
          <p:nvPr/>
        </p:nvPicPr>
        <p:blipFill>
          <a:blip r:embed="rId2" cstate="print">
            <a:lum contrast="22000"/>
          </a:blip>
          <a:srcRect l="4935" t="22195" r="80270" b="53160"/>
          <a:stretch>
            <a:fillRect/>
          </a:stretch>
        </p:blipFill>
        <p:spPr bwMode="auto">
          <a:xfrm>
            <a:off x="2741113" y="3267403"/>
            <a:ext cx="1011827" cy="910720"/>
          </a:xfrm>
          <a:prstGeom prst="rect">
            <a:avLst/>
          </a:prstGeom>
          <a:noFill/>
          <a:ln w="57150">
            <a:solidFill>
              <a:srgbClr val="CCFF66"/>
            </a:solidFill>
            <a:miter lim="800000"/>
            <a:headEnd/>
            <a:tailEnd/>
          </a:ln>
        </p:spPr>
      </p:pic>
      <p:pic>
        <p:nvPicPr>
          <p:cNvPr id="5" name="Picture 6" descr="чистые линии Менделя"/>
          <p:cNvPicPr>
            <a:picLocks noChangeAspect="1" noChangeArrowheads="1"/>
          </p:cNvPicPr>
          <p:nvPr/>
        </p:nvPicPr>
        <p:blipFill>
          <a:blip r:embed="rId2" cstate="print">
            <a:lum contrast="22000"/>
          </a:blip>
          <a:srcRect l="24165" t="22195" r="60551" b="53160"/>
          <a:stretch>
            <a:fillRect/>
          </a:stretch>
        </p:blipFill>
        <p:spPr bwMode="auto">
          <a:xfrm>
            <a:off x="5618162" y="3373990"/>
            <a:ext cx="876115" cy="791502"/>
          </a:xfrm>
          <a:prstGeom prst="rect">
            <a:avLst/>
          </a:prstGeom>
          <a:noFill/>
          <a:ln w="57150">
            <a:solidFill>
              <a:srgbClr val="CCFF66"/>
            </a:solidFill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051050" y="3764702"/>
            <a:ext cx="9366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dirty="0">
                <a:solidFill>
                  <a:srgbClr val="990099"/>
                </a:solidFill>
                <a:latin typeface="Times New Roman" pitchFamily="18" charset="0"/>
              </a:rPr>
              <a:t>АА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315065" y="3713081"/>
            <a:ext cx="7921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аа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8" name="Rectangle 26"/>
          <p:cNvSpPr>
            <a:spLocks noChangeArrowheads="1"/>
          </p:cNvSpPr>
          <p:nvPr/>
        </p:nvSpPr>
        <p:spPr bwMode="auto">
          <a:xfrm>
            <a:off x="4355976" y="3454291"/>
            <a:ext cx="5794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dirty="0">
                <a:latin typeface="Arial Black" pitchFamily="34" charset="0"/>
              </a:rPr>
              <a:t>Х</a:t>
            </a: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auto">
          <a:xfrm>
            <a:off x="1462410" y="3368820"/>
            <a:ext cx="52610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</a:t>
            </a:r>
            <a:endParaRPr lang="ru-RU" sz="4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850983" y="4461180"/>
            <a:ext cx="792088" cy="698376"/>
          </a:xfrm>
          <a:prstGeom prst="ellipse">
            <a:avLst/>
          </a:prstGeom>
          <a:solidFill>
            <a:srgbClr val="FF6600"/>
          </a:solidFill>
          <a:ln w="57150">
            <a:solidFill>
              <a:srgbClr val="99009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 dirty="0">
                <a:solidFill>
                  <a:srgbClr val="990099"/>
                </a:solidFill>
                <a:latin typeface="Times New Roman" pitchFamily="18" charset="0"/>
              </a:rPr>
              <a:t>А</a:t>
            </a: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5618162" y="4461180"/>
            <a:ext cx="720080" cy="698376"/>
          </a:xfrm>
          <a:prstGeom prst="ellipse">
            <a:avLst/>
          </a:prstGeom>
          <a:solidFill>
            <a:srgbClr val="FF6600"/>
          </a:solidFill>
          <a:ln w="57150">
            <a:solidFill>
              <a:schemeClr val="accent2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>
                <a:solidFill>
                  <a:schemeClr val="bg1"/>
                </a:solidFill>
                <a:latin typeface="Times New Roman" pitchFamily="18" charset="0"/>
              </a:rPr>
              <a:t>а</a:t>
            </a:r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4256964" y="4991998"/>
            <a:ext cx="777460" cy="835546"/>
          </a:xfrm>
          <a:prstGeom prst="ellipse">
            <a:avLst/>
          </a:prstGeom>
          <a:solidFill>
            <a:srgbClr val="FF6600"/>
          </a:solidFill>
          <a:ln w="57150">
            <a:solidFill>
              <a:srgbClr val="99009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 dirty="0" err="1">
                <a:solidFill>
                  <a:srgbClr val="990099"/>
                </a:solidFill>
                <a:latin typeface="Times New Roman" pitchFamily="18" charset="0"/>
              </a:rPr>
              <a:t>А</a:t>
            </a:r>
            <a:r>
              <a:rPr lang="ru-RU" sz="4800" b="1" dirty="0" err="1">
                <a:solidFill>
                  <a:schemeClr val="bg1"/>
                </a:solidFill>
                <a:latin typeface="Times New Roman" pitchFamily="18" charset="0"/>
              </a:rPr>
              <a:t>а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815219" y="5117383"/>
            <a:ext cx="20357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генотип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27087" y="4536081"/>
            <a:ext cx="169227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uk-UA" sz="28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гамети</a:t>
            </a: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16" descr="чистые линии Менделя"/>
          <p:cNvPicPr>
            <a:picLocks noChangeAspect="1" noChangeArrowheads="1"/>
          </p:cNvPicPr>
          <p:nvPr/>
        </p:nvPicPr>
        <p:blipFill>
          <a:blip r:embed="rId2" cstate="print">
            <a:lum contrast="22000"/>
          </a:blip>
          <a:srcRect l="4935" t="22195" r="80270" b="53160"/>
          <a:stretch>
            <a:fillRect/>
          </a:stretch>
        </p:blipFill>
        <p:spPr bwMode="auto">
          <a:xfrm>
            <a:off x="4177642" y="5898546"/>
            <a:ext cx="936104" cy="842563"/>
          </a:xfrm>
          <a:prstGeom prst="rect">
            <a:avLst/>
          </a:prstGeom>
          <a:noFill/>
          <a:ln w="57150">
            <a:solidFill>
              <a:srgbClr val="CCFF66"/>
            </a:solidFill>
            <a:miter lim="800000"/>
            <a:headEnd/>
            <a:tailEnd/>
          </a:ln>
        </p:spPr>
      </p:pic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789924" y="6027439"/>
            <a:ext cx="15633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</a:rPr>
              <a:t>фенотип</a:t>
            </a:r>
          </a:p>
        </p:txBody>
      </p:sp>
      <p:sp>
        <p:nvSpPr>
          <p:cNvPr id="18" name="Line 12"/>
          <p:cNvSpPr>
            <a:spLocks noChangeShapeType="1"/>
          </p:cNvSpPr>
          <p:nvPr/>
        </p:nvSpPr>
        <p:spPr bwMode="auto">
          <a:xfrm flipH="1">
            <a:off x="5028788" y="4991998"/>
            <a:ext cx="667390" cy="351599"/>
          </a:xfrm>
          <a:prstGeom prst="line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" name="Line 12"/>
          <p:cNvSpPr>
            <a:spLocks noChangeShapeType="1"/>
          </p:cNvSpPr>
          <p:nvPr/>
        </p:nvSpPr>
        <p:spPr bwMode="auto">
          <a:xfrm>
            <a:off x="3491881" y="4991998"/>
            <a:ext cx="796278" cy="288804"/>
          </a:xfrm>
          <a:prstGeom prst="line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22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355160" cy="903630"/>
          </a:xfrm>
        </p:spPr>
        <p:txBody>
          <a:bodyPr>
            <a:normAutofit/>
          </a:bodyPr>
          <a:lstStyle/>
          <a:p>
            <a:pPr algn="ctr"/>
            <a:r>
              <a:rPr lang="uk-UA" sz="3200" b="1" i="1" dirty="0" smtClean="0">
                <a:latin typeface="+mn-lt"/>
              </a:rPr>
              <a:t>Решітка </a:t>
            </a:r>
            <a:r>
              <a:rPr lang="uk-UA" sz="3200" b="1" i="1" dirty="0" err="1" smtClean="0">
                <a:latin typeface="+mn-lt"/>
              </a:rPr>
              <a:t>пеннета</a:t>
            </a:r>
            <a:endParaRPr lang="uk-UA" sz="3200" b="1" i="1" dirty="0">
              <a:latin typeface="+mn-lt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3072966"/>
              </p:ext>
            </p:extLst>
          </p:nvPr>
        </p:nvGraphicFramePr>
        <p:xfrm>
          <a:off x="611560" y="1434970"/>
          <a:ext cx="7620000" cy="2448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/>
                <a:gridCol w="3810000"/>
              </a:tblGrid>
              <a:tr h="1260140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dirty="0" smtClean="0">
                          <a:solidFill>
                            <a:srgbClr val="FFC000"/>
                          </a:solidFill>
                        </a:rPr>
                        <a:t>А</a:t>
                      </a:r>
                      <a:endParaRPr lang="uk-UA" sz="4000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188132">
                <a:tc>
                  <a:txBody>
                    <a:bodyPr/>
                    <a:lstStyle/>
                    <a:p>
                      <a:pPr algn="ctr"/>
                      <a:r>
                        <a:rPr lang="uk-UA" sz="4000" dirty="0" smtClean="0">
                          <a:solidFill>
                            <a:srgbClr val="00B050"/>
                          </a:solidFill>
                        </a:rPr>
                        <a:t>а</a:t>
                      </a:r>
                      <a:endParaRPr lang="uk-UA" sz="40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 err="1" smtClean="0">
                          <a:solidFill>
                            <a:srgbClr val="FFC000"/>
                          </a:solidFill>
                        </a:rPr>
                        <a:t>А</a:t>
                      </a:r>
                      <a:r>
                        <a:rPr lang="uk-UA" sz="4000" b="1" dirty="0" err="1" smtClean="0">
                          <a:solidFill>
                            <a:srgbClr val="00B050"/>
                          </a:solidFill>
                        </a:rPr>
                        <a:t>а</a:t>
                      </a:r>
                      <a:endParaRPr lang="uk-UA" sz="4000" b="1" dirty="0" smtClean="0">
                        <a:solidFill>
                          <a:srgbClr val="00B050"/>
                        </a:solidFill>
                      </a:endParaRPr>
                    </a:p>
                    <a:p>
                      <a:pPr algn="ctr"/>
                      <a:r>
                        <a:rPr lang="uk-UA" sz="2800" b="1" dirty="0" smtClean="0">
                          <a:solidFill>
                            <a:srgbClr val="FFC000"/>
                          </a:solidFill>
                        </a:rPr>
                        <a:t>жовті</a:t>
                      </a:r>
                      <a:endParaRPr lang="uk-UA" sz="28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2" name="Прямая соединительная линия 11"/>
          <p:cNvCxnSpPr/>
          <p:nvPr/>
        </p:nvCxnSpPr>
        <p:spPr>
          <a:xfrm>
            <a:off x="755576" y="1540813"/>
            <a:ext cx="3744416" cy="10801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3491880" y="1297494"/>
            <a:ext cx="115212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8000" b="1" dirty="0">
                <a:solidFill>
                  <a:srgbClr val="FF0000"/>
                </a:solidFill>
                <a:latin typeface="Arial Black" pitchFamily="34" charset="0"/>
              </a:rPr>
              <a:t>♀</a:t>
            </a:r>
            <a:r>
              <a:rPr lang="ru-RU" sz="8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636351" y="1419153"/>
            <a:ext cx="93610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  <a:latin typeface="Arial Black" pitchFamily="34" charset="0"/>
              </a:rPr>
              <a:t>♂</a:t>
            </a:r>
            <a:r>
              <a:rPr lang="ru-RU" sz="8000" b="1" dirty="0">
                <a:solidFill>
                  <a:schemeClr val="bg1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6352" y="4285396"/>
            <a:ext cx="76080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b="1" dirty="0" smtClean="0"/>
              <a:t>  </a:t>
            </a:r>
            <a:r>
              <a:rPr lang="uk-UA" sz="2400" b="1" i="1" dirty="0" smtClean="0">
                <a:solidFill>
                  <a:srgbClr val="7030A0"/>
                </a:solidFill>
              </a:rPr>
              <a:t>Цитологічні </a:t>
            </a:r>
            <a:r>
              <a:rPr lang="uk-UA" sz="2400" b="1" i="1" dirty="0">
                <a:solidFill>
                  <a:srgbClr val="7030A0"/>
                </a:solidFill>
              </a:rPr>
              <a:t>основи </a:t>
            </a:r>
            <a:r>
              <a:rPr lang="uk-UA" sz="2400" b="1" i="1" dirty="0" smtClean="0">
                <a:solidFill>
                  <a:srgbClr val="7030A0"/>
                </a:solidFill>
              </a:rPr>
              <a:t>І закону Г.Менделя</a:t>
            </a:r>
            <a:r>
              <a:rPr lang="uk-UA" sz="2400" i="1" dirty="0" smtClean="0">
                <a:solidFill>
                  <a:srgbClr val="7030A0"/>
                </a:solidFill>
              </a:rPr>
              <a:t>: </a:t>
            </a:r>
            <a:r>
              <a:rPr lang="uk-UA" sz="2400" dirty="0"/>
              <a:t>гомозиготні батьки (</a:t>
            </a:r>
            <a:r>
              <a:rPr lang="uk-UA" sz="2400" i="1" dirty="0"/>
              <a:t>АА</a:t>
            </a:r>
            <a:r>
              <a:rPr lang="uk-UA" sz="2400" dirty="0"/>
              <a:t> × </a:t>
            </a:r>
            <a:r>
              <a:rPr lang="uk-UA" sz="2400" i="1" dirty="0"/>
              <a:t>аа</a:t>
            </a:r>
            <a:r>
              <a:rPr lang="uk-UA" sz="2400" dirty="0"/>
              <a:t>) у процесі мейозу утворюють гамети лише одного типу – </a:t>
            </a:r>
            <a:r>
              <a:rPr lang="uk-UA" sz="2400" i="1" dirty="0"/>
              <a:t>А</a:t>
            </a:r>
            <a:r>
              <a:rPr lang="uk-UA" sz="2400" dirty="0"/>
              <a:t> і </a:t>
            </a:r>
            <a:r>
              <a:rPr lang="uk-UA" sz="2400" i="1" dirty="0"/>
              <a:t>а</a:t>
            </a:r>
            <a:r>
              <a:rPr lang="uk-UA" sz="2400" dirty="0"/>
              <a:t> відповідно. Поєднання цих гамет дає зиготу лише одного типу – </a:t>
            </a:r>
            <a:r>
              <a:rPr lang="uk-UA" sz="2400" i="1" dirty="0" err="1"/>
              <a:t>Аа</a:t>
            </a:r>
            <a:r>
              <a:rPr lang="uk-UA" sz="2400" i="1" dirty="0"/>
              <a:t>.</a:t>
            </a:r>
            <a:r>
              <a:rPr lang="uk-UA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6406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 t="3691" b="4060"/>
          <a:stretch>
            <a:fillRect/>
          </a:stretch>
        </p:blipFill>
        <p:spPr bwMode="auto">
          <a:xfrm>
            <a:off x="0" y="0"/>
            <a:ext cx="909925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8883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43608" y="1772816"/>
          <a:ext cx="6616700" cy="4693920"/>
        </p:xfrm>
        <a:graphic>
          <a:graphicData uri="http://schemas.openxmlformats.org/drawingml/2006/table">
            <a:tbl>
              <a:tblPr/>
              <a:tblGrid>
                <a:gridCol w="2583180"/>
                <a:gridCol w="4033520"/>
              </a:tblGrid>
              <a:tr h="4762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800" spc="-20" dirty="0">
                          <a:latin typeface="Times New Roman"/>
                          <a:ea typeface="Times New Roman"/>
                        </a:rPr>
                        <a:t>А</a:t>
                      </a:r>
                      <a:r>
                        <a:rPr lang="ru-RU" sz="2800" spc="-20" dirty="0">
                          <a:latin typeface="Times New Roman"/>
                          <a:ea typeface="Times New Roman"/>
                        </a:rPr>
                        <a:t>– ген </a:t>
                      </a:r>
                      <a:r>
                        <a:rPr lang="ru-RU" sz="2800" spc="-20" dirty="0" err="1" smtClean="0">
                          <a:latin typeface="Times New Roman"/>
                          <a:ea typeface="Times New Roman"/>
                        </a:rPr>
                        <a:t>червоного</a:t>
                      </a:r>
                      <a:r>
                        <a:rPr lang="ru-RU" sz="2800" spc="-20" baseline="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800" spc="-20" baseline="0" dirty="0" err="1" smtClean="0">
                          <a:latin typeface="Times New Roman"/>
                          <a:ea typeface="Times New Roman"/>
                        </a:rPr>
                        <a:t>забрвлення</a:t>
                      </a:r>
                      <a:r>
                        <a:rPr lang="ru-RU" sz="2800" spc="-20" baseline="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800" spc="-20" dirty="0" smtClean="0">
                          <a:latin typeface="Times New Roman"/>
                          <a:ea typeface="Times New Roman"/>
                        </a:rPr>
                        <a:t>плод</a:t>
                      </a:r>
                      <a:r>
                        <a:rPr lang="uk-UA" sz="2800" spc="-20" dirty="0" err="1" smtClean="0">
                          <a:latin typeface="Times New Roman"/>
                          <a:ea typeface="Times New Roman"/>
                        </a:rPr>
                        <a:t>ів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800" spc="-20" dirty="0">
                          <a:latin typeface="Times New Roman"/>
                          <a:ea typeface="Times New Roman"/>
                        </a:rPr>
                        <a:t>а</a:t>
                      </a:r>
                      <a:r>
                        <a:rPr lang="ru-RU" sz="2800" spc="-20" dirty="0">
                          <a:latin typeface="Times New Roman"/>
                          <a:ea typeface="Times New Roman"/>
                        </a:rPr>
                        <a:t>– ген </a:t>
                      </a:r>
                      <a:r>
                        <a:rPr lang="ru-RU" sz="2800" spc="-20" baseline="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800" spc="-20" baseline="0" dirty="0" err="1" smtClean="0">
                          <a:latin typeface="Times New Roman"/>
                          <a:ea typeface="Times New Roman"/>
                        </a:rPr>
                        <a:t>жовт</a:t>
                      </a:r>
                      <a:r>
                        <a:rPr lang="ru-RU" sz="2800" spc="-20" dirty="0" err="1" smtClean="0">
                          <a:latin typeface="Times New Roman"/>
                          <a:ea typeface="Times New Roman"/>
                        </a:rPr>
                        <a:t>ого</a:t>
                      </a:r>
                      <a:r>
                        <a:rPr lang="ru-RU" sz="2800" spc="-20" baseline="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800" spc="-20" baseline="0" dirty="0" err="1" smtClean="0">
                          <a:latin typeface="Times New Roman"/>
                          <a:ea typeface="Times New Roman"/>
                        </a:rPr>
                        <a:t>забрвлення</a:t>
                      </a:r>
                      <a:r>
                        <a:rPr lang="ru-RU" sz="2800" spc="-20" baseline="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800" spc="-20" dirty="0" err="1" smtClean="0">
                          <a:latin typeface="Times New Roman"/>
                          <a:ea typeface="Times New Roman"/>
                        </a:rPr>
                        <a:t>плодів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ru-RU" sz="2800" spc="-20" dirty="0">
                          <a:latin typeface="Times New Roman"/>
                          <a:ea typeface="Times New Roman"/>
                        </a:rPr>
                        <a:t>Р: ♀</a:t>
                      </a:r>
                      <a:r>
                        <a:rPr lang="uk-UA" sz="2800" spc="-20" dirty="0">
                          <a:latin typeface="Times New Roman"/>
                          <a:ea typeface="Times New Roman"/>
                        </a:rPr>
                        <a:t>АА</a:t>
                      </a:r>
                      <a:r>
                        <a:rPr lang="ru-RU" sz="2800" spc="-20" dirty="0">
                          <a:latin typeface="Times New Roman"/>
                          <a:ea typeface="Times New Roman"/>
                        </a:rPr>
                        <a:t>×♂</a:t>
                      </a:r>
                      <a:r>
                        <a:rPr lang="uk-UA" sz="2800" spc="-20" dirty="0" err="1">
                          <a:latin typeface="Times New Roman"/>
                          <a:ea typeface="Times New Roman"/>
                        </a:rPr>
                        <a:t>аа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uk-UA" sz="2800" spc="-2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800" spc="-20" dirty="0">
                          <a:latin typeface="Times New Roman"/>
                          <a:ea typeface="Times New Roman"/>
                        </a:rPr>
                        <a:t>Р: ♀</a:t>
                      </a:r>
                      <a:r>
                        <a:rPr lang="uk-UA" sz="2800" spc="-20" dirty="0">
                          <a:latin typeface="Times New Roman"/>
                          <a:ea typeface="Times New Roman"/>
                        </a:rPr>
                        <a:t> АА  </a:t>
                      </a:r>
                      <a:r>
                        <a:rPr lang="ru-RU" sz="2800" spc="-20" dirty="0">
                          <a:latin typeface="Times New Roman"/>
                          <a:ea typeface="Times New Roman"/>
                        </a:rPr>
                        <a:t>× ♂</a:t>
                      </a:r>
                      <a:r>
                        <a:rPr lang="uk-UA" sz="2800" spc="-2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2800" spc="-20" dirty="0" err="1">
                          <a:latin typeface="Times New Roman"/>
                          <a:ea typeface="Times New Roman"/>
                        </a:rPr>
                        <a:t>аа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spc="-20" dirty="0" err="1">
                          <a:latin typeface="Times New Roman"/>
                          <a:ea typeface="Times New Roman"/>
                        </a:rPr>
                        <a:t>Гамети</a:t>
                      </a:r>
                      <a:r>
                        <a:rPr lang="ru-RU" sz="2800" spc="-20" dirty="0">
                          <a:latin typeface="Times New Roman"/>
                          <a:ea typeface="Times New Roman"/>
                        </a:rPr>
                        <a:t>: </a:t>
                      </a:r>
                      <a:r>
                        <a:rPr lang="uk-UA" sz="2800" spc="-20" dirty="0">
                          <a:latin typeface="Times New Roman"/>
                          <a:ea typeface="Times New Roman"/>
                        </a:rPr>
                        <a:t>А  </a:t>
                      </a:r>
                      <a:r>
                        <a:rPr lang="uk-UA" sz="2800" spc="-20" dirty="0" err="1">
                          <a:latin typeface="Times New Roman"/>
                          <a:ea typeface="Times New Roman"/>
                        </a:rPr>
                        <a:t>А</a:t>
                      </a:r>
                      <a:r>
                        <a:rPr lang="uk-UA" sz="2800" spc="-2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800" spc="-2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2800" spc="-20" dirty="0">
                          <a:latin typeface="Times New Roman"/>
                          <a:ea typeface="Times New Roman"/>
                        </a:rPr>
                        <a:t>а  </a:t>
                      </a:r>
                      <a:r>
                        <a:rPr lang="uk-UA" sz="2800" spc="-20" dirty="0" err="1">
                          <a:latin typeface="Times New Roman"/>
                          <a:ea typeface="Times New Roman"/>
                        </a:rPr>
                        <a:t>а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F</a:t>
                      </a:r>
                      <a:r>
                        <a:rPr lang="ru-RU" sz="2800" baseline="-25000" dirty="0"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ru-RU" sz="2800" spc="-20" dirty="0">
                          <a:latin typeface="Times New Roman"/>
                          <a:ea typeface="Times New Roman"/>
                        </a:rPr>
                        <a:t>: </a:t>
                      </a:r>
                      <a:r>
                        <a:rPr lang="uk-UA" sz="2800" spc="-20" dirty="0">
                          <a:latin typeface="Times New Roman"/>
                          <a:ea typeface="Times New Roman"/>
                        </a:rPr>
                        <a:t>   </a:t>
                      </a:r>
                      <a:r>
                        <a:rPr lang="ru-RU" sz="2800" spc="-20" dirty="0" err="1">
                          <a:latin typeface="Times New Roman"/>
                          <a:ea typeface="Times New Roman"/>
                        </a:rPr>
                        <a:t>Аа</a:t>
                      </a:r>
                      <a:r>
                        <a:rPr lang="ru-RU" sz="2800" spc="-2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2800" spc="-20" dirty="0">
                          <a:latin typeface="Times New Roman"/>
                          <a:ea typeface="Times New Roman"/>
                        </a:rPr>
                        <a:t>– всі </a:t>
                      </a:r>
                      <a:r>
                        <a:rPr lang="uk-UA" sz="2800" spc="-20" dirty="0" smtClean="0">
                          <a:latin typeface="Times New Roman"/>
                          <a:ea typeface="Times New Roman"/>
                        </a:rPr>
                        <a:t>плоди </a:t>
                      </a:r>
                      <a:r>
                        <a:rPr lang="ru-RU" sz="2800" spc="-20" dirty="0" err="1" smtClean="0">
                          <a:latin typeface="Times New Roman"/>
                          <a:ea typeface="Times New Roman"/>
                        </a:rPr>
                        <a:t>червоного</a:t>
                      </a:r>
                      <a:r>
                        <a:rPr lang="ru-RU" sz="2800" spc="-20" baseline="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800" spc="-20" baseline="0" dirty="0" err="1" smtClean="0">
                          <a:latin typeface="Times New Roman"/>
                          <a:ea typeface="Times New Roman"/>
                        </a:rPr>
                        <a:t>забрвлення</a:t>
                      </a:r>
                      <a:r>
                        <a:rPr lang="ru-RU" sz="2800" spc="-20" baseline="0" dirty="0" smtClean="0">
                          <a:latin typeface="Times New Roman"/>
                          <a:ea typeface="Times New Roman"/>
                        </a:rPr>
                        <a:t> 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ru-RU" sz="2800" spc="-20" dirty="0">
                          <a:latin typeface="Times New Roman"/>
                          <a:ea typeface="Times New Roman"/>
                        </a:rPr>
                        <a:t>Р</a:t>
                      </a:r>
                      <a:r>
                        <a:rPr lang="uk-UA" sz="2800" spc="-20" dirty="0"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F</a:t>
                      </a:r>
                      <a:r>
                        <a:rPr lang="ru-RU" sz="2800" baseline="-25000" dirty="0"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uk-UA" sz="2800" spc="-20" dirty="0">
                          <a:latin typeface="Times New Roman"/>
                          <a:ea typeface="Times New Roman"/>
                        </a:rPr>
                        <a:t>)</a:t>
                      </a:r>
                      <a:r>
                        <a:rPr lang="ru-RU" sz="2800" spc="-20" dirty="0">
                          <a:latin typeface="Times New Roman"/>
                          <a:ea typeface="Times New Roman"/>
                        </a:rPr>
                        <a:t>: ♀</a:t>
                      </a:r>
                      <a:r>
                        <a:rPr lang="uk-UA" sz="2800" spc="-20" dirty="0">
                          <a:latin typeface="Times New Roman"/>
                          <a:ea typeface="Times New Roman"/>
                        </a:rPr>
                        <a:t>А</a:t>
                      </a:r>
                      <a:r>
                        <a:rPr lang="ru-RU" sz="2800" spc="-20" dirty="0">
                          <a:latin typeface="Times New Roman"/>
                          <a:ea typeface="Times New Roman"/>
                        </a:rPr>
                        <a:t>а×♂А</a:t>
                      </a:r>
                      <a:r>
                        <a:rPr lang="uk-UA" sz="2800" spc="-20" dirty="0">
                          <a:latin typeface="Times New Roman"/>
                          <a:ea typeface="Times New Roman"/>
                        </a:rPr>
                        <a:t>а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spc="-20" dirty="0" err="1">
                          <a:latin typeface="Times New Roman"/>
                          <a:ea typeface="Times New Roman"/>
                        </a:rPr>
                        <a:t>Гамети</a:t>
                      </a:r>
                      <a:r>
                        <a:rPr lang="ru-RU" sz="2800" spc="-20" dirty="0">
                          <a:latin typeface="Times New Roman"/>
                          <a:ea typeface="Times New Roman"/>
                        </a:rPr>
                        <a:t>: </a:t>
                      </a:r>
                      <a:r>
                        <a:rPr lang="uk-UA" sz="2800" spc="-20" dirty="0">
                          <a:latin typeface="Times New Roman"/>
                          <a:ea typeface="Times New Roman"/>
                        </a:rPr>
                        <a:t>А  </a:t>
                      </a:r>
                      <a:r>
                        <a:rPr lang="ru-RU" sz="2800" spc="-20" dirty="0">
                          <a:latin typeface="Times New Roman"/>
                          <a:ea typeface="Times New Roman"/>
                        </a:rPr>
                        <a:t>а  А</a:t>
                      </a:r>
                      <a:r>
                        <a:rPr lang="uk-UA" sz="2800" spc="-20" dirty="0">
                          <a:latin typeface="Times New Roman"/>
                          <a:ea typeface="Times New Roman"/>
                        </a:rPr>
                        <a:t>  а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F</a:t>
                      </a:r>
                      <a:r>
                        <a:rPr lang="uk-UA" sz="2800" baseline="-25000" dirty="0"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ru-RU" sz="2800" spc="-20" dirty="0">
                          <a:latin typeface="Times New Roman"/>
                          <a:ea typeface="Times New Roman"/>
                        </a:rPr>
                        <a:t>: </a:t>
                      </a:r>
                      <a:r>
                        <a:rPr lang="uk-UA" sz="2800" spc="-20" dirty="0">
                          <a:latin typeface="Times New Roman"/>
                          <a:ea typeface="Times New Roman"/>
                        </a:rPr>
                        <a:t>АА  </a:t>
                      </a:r>
                      <a:r>
                        <a:rPr lang="ru-RU" sz="2800" spc="-20" dirty="0" err="1">
                          <a:latin typeface="Times New Roman"/>
                          <a:ea typeface="Times New Roman"/>
                        </a:rPr>
                        <a:t>Аа</a:t>
                      </a:r>
                      <a:r>
                        <a:rPr lang="ru-RU" sz="2800" spc="-2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2800" spc="-20" dirty="0">
                          <a:latin typeface="Times New Roman"/>
                          <a:ea typeface="Times New Roman"/>
                        </a:rPr>
                        <a:t>   </a:t>
                      </a:r>
                      <a:r>
                        <a:rPr lang="uk-UA" sz="2800" spc="-20" dirty="0" err="1">
                          <a:latin typeface="Times New Roman"/>
                          <a:ea typeface="Times New Roman"/>
                        </a:rPr>
                        <a:t>Аа</a:t>
                      </a:r>
                      <a:r>
                        <a:rPr lang="uk-UA" sz="2800" spc="-20" dirty="0">
                          <a:latin typeface="Times New Roman"/>
                          <a:ea typeface="Times New Roman"/>
                        </a:rPr>
                        <a:t>     </a:t>
                      </a:r>
                      <a:r>
                        <a:rPr lang="uk-UA" sz="2800" spc="-20" dirty="0" err="1">
                          <a:latin typeface="Times New Roman"/>
                          <a:ea typeface="Times New Roman"/>
                        </a:rPr>
                        <a:t>аа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800" spc="-20" dirty="0">
                          <a:latin typeface="Times New Roman"/>
                          <a:ea typeface="Times New Roman"/>
                        </a:rPr>
                        <a:t>    </a:t>
                      </a:r>
                      <a:r>
                        <a:rPr lang="uk-UA" sz="2800" spc="-20" dirty="0" smtClean="0">
                          <a:latin typeface="Times New Roman"/>
                          <a:ea typeface="Times New Roman"/>
                        </a:rPr>
                        <a:t>    ч.    ч.    </a:t>
                      </a:r>
                      <a:r>
                        <a:rPr lang="uk-UA" sz="2800" spc="-20" baseline="0" dirty="0" smtClean="0">
                          <a:latin typeface="Times New Roman"/>
                          <a:ea typeface="Times New Roman"/>
                        </a:rPr>
                        <a:t> ч</a:t>
                      </a:r>
                      <a:r>
                        <a:rPr lang="uk-UA" sz="2800" spc="-20" dirty="0" smtClean="0">
                          <a:latin typeface="Times New Roman"/>
                          <a:ea typeface="Times New Roman"/>
                        </a:rPr>
                        <a:t>.       ж.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uk-UA" sz="2800" spc="-2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800" spc="-20" dirty="0" smtClean="0">
                          <a:latin typeface="Times New Roman"/>
                          <a:ea typeface="Times New Roman"/>
                        </a:rPr>
                        <a:t>В: генотипи Р:</a:t>
                      </a:r>
                      <a:r>
                        <a:rPr lang="ru-RU" sz="2800" spc="-20" dirty="0" smtClean="0">
                          <a:latin typeface="Times New Roman"/>
                          <a:ea typeface="Times New Roman"/>
                        </a:rPr>
                        <a:t>♀</a:t>
                      </a:r>
                      <a:r>
                        <a:rPr lang="uk-UA" sz="2800" spc="-20" dirty="0" smtClean="0">
                          <a:latin typeface="Times New Roman"/>
                          <a:ea typeface="Times New Roman"/>
                        </a:rPr>
                        <a:t> АА,</a:t>
                      </a:r>
                      <a:r>
                        <a:rPr lang="ru-RU" sz="2800" spc="-20" dirty="0" smtClean="0">
                          <a:latin typeface="Times New Roman"/>
                          <a:ea typeface="Times New Roman"/>
                        </a:rPr>
                        <a:t>♂</a:t>
                      </a:r>
                      <a:r>
                        <a:rPr lang="uk-UA" sz="2800" spc="-2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2800" spc="-20" dirty="0" err="1" smtClean="0">
                          <a:latin typeface="Times New Roman"/>
                          <a:ea typeface="Times New Roman"/>
                        </a:rPr>
                        <a:t>аа</a:t>
                      </a:r>
                      <a:r>
                        <a:rPr lang="uk-UA" sz="2800" spc="-20" dirty="0" smtClean="0">
                          <a:latin typeface="Times New Roman"/>
                          <a:ea typeface="Times New Roman"/>
                        </a:rPr>
                        <a:t>; </a:t>
                      </a:r>
                      <a:r>
                        <a:rPr lang="ru-RU" sz="2800" dirty="0" smtClean="0">
                          <a:latin typeface="Times New Roman"/>
                          <a:ea typeface="Times New Roman"/>
                        </a:rPr>
                        <a:t>F</a:t>
                      </a:r>
                      <a:r>
                        <a:rPr lang="ru-RU" sz="2800" baseline="-25000" dirty="0" smtClean="0"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ru-RU" sz="2800" spc="-20" dirty="0" smtClean="0">
                          <a:latin typeface="Times New Roman"/>
                          <a:ea typeface="Times New Roman"/>
                        </a:rPr>
                        <a:t>: </a:t>
                      </a:r>
                      <a:r>
                        <a:rPr lang="uk-UA" sz="2800" spc="-20" dirty="0" smtClean="0">
                          <a:latin typeface="Times New Roman"/>
                          <a:ea typeface="Times New Roman"/>
                        </a:rPr>
                        <a:t>   </a:t>
                      </a:r>
                      <a:r>
                        <a:rPr lang="ru-RU" sz="2800" spc="-20" dirty="0" err="1" smtClean="0">
                          <a:latin typeface="Times New Roman"/>
                          <a:ea typeface="Times New Roman"/>
                        </a:rPr>
                        <a:t>Аа</a:t>
                      </a:r>
                      <a:r>
                        <a:rPr lang="ru-RU" sz="2800" spc="-20" dirty="0" smtClean="0">
                          <a:latin typeface="Times New Roman"/>
                          <a:ea typeface="Times New Roman"/>
                        </a:rPr>
                        <a:t> 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68350">
                <a:tc>
                  <a:txBody>
                    <a:bodyPr/>
                    <a:lstStyle/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F</a:t>
                      </a:r>
                      <a:r>
                        <a:rPr lang="ru-RU" sz="2800" baseline="-25000" dirty="0"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ru-RU" sz="2800" spc="-20" dirty="0">
                          <a:latin typeface="Times New Roman"/>
                          <a:ea typeface="Times New Roman"/>
                        </a:rPr>
                        <a:t> – ?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F</a:t>
                      </a:r>
                      <a:r>
                        <a:rPr lang="uk-UA" sz="2800" baseline="-25000" dirty="0"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ru-RU" sz="2800" spc="-20" dirty="0">
                          <a:latin typeface="Times New Roman"/>
                          <a:ea typeface="Times New Roman"/>
                        </a:rPr>
                        <a:t> – ?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8600" cy="152400"/>
          </a:xfrm>
          <a:prstGeom prst="rect">
            <a:avLst/>
          </a:prstGeom>
          <a:noFill/>
        </p:spPr>
      </p:pic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8600" cy="15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GOROH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" b="984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WordArt 6"/>
          <p:cNvSpPr>
            <a:spLocks noChangeArrowheads="1" noChangeShapeType="1" noTextEdit="1"/>
          </p:cNvSpPr>
          <p:nvPr/>
        </p:nvSpPr>
        <p:spPr bwMode="auto">
          <a:xfrm>
            <a:off x="684213" y="333375"/>
            <a:ext cx="7991475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 dirty="0"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FF66"/>
                    </a:gs>
                    <a:gs pos="100000">
                      <a:srgbClr val="33CC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</a:t>
            </a:r>
            <a:r>
              <a:rPr lang="uk-UA" sz="3600" kern="10" dirty="0" smtClean="0"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FF66"/>
                    </a:gs>
                    <a:gs pos="100000">
                      <a:srgbClr val="33CC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Другий </a:t>
            </a:r>
            <a:r>
              <a:rPr lang="uk-UA" sz="3600" kern="10" dirty="0"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FF66"/>
                    </a:gs>
                    <a:gs pos="100000">
                      <a:srgbClr val="33CC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закон</a:t>
            </a: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250825" y="2348880"/>
            <a:ext cx="8893175" cy="3046988"/>
          </a:xfrm>
          <a:prstGeom prst="rect">
            <a:avLst/>
          </a:prstGeom>
          <a:solidFill>
            <a:srgbClr val="CCFF66"/>
          </a:solidFill>
          <a:ln w="57150">
            <a:solidFill>
              <a:srgbClr val="FF6600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sz="3200" b="1" dirty="0"/>
              <a:t>Закон розщеплення: </a:t>
            </a:r>
            <a:r>
              <a:rPr lang="uk-UA" sz="3200" dirty="0"/>
              <a:t>у потомстві, отриманому від схрещування гібридів першого покоління спостерігається явища розщеплення: чверть особин із гібридів другого покоління несе рецесивну ознаку, три чверті-домінантну ознаку</a:t>
            </a:r>
            <a:endParaRPr lang="ru-RU" altLang="uk-UA" sz="3200" dirty="0">
              <a:latin typeface="Times New Roman" pitchFamily="18" charset="0"/>
            </a:endParaRP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260212" y="1916113"/>
            <a:ext cx="8893175" cy="3416320"/>
          </a:xfrm>
          <a:prstGeom prst="rect">
            <a:avLst/>
          </a:prstGeom>
          <a:solidFill>
            <a:srgbClr val="CCFF66"/>
          </a:solidFill>
          <a:ln w="57150">
            <a:solidFill>
              <a:srgbClr val="FF6600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uk-UA" sz="3600" b="1" dirty="0"/>
              <a:t>Закон розщеплення</a:t>
            </a:r>
            <a:r>
              <a:rPr lang="uk-UA" sz="3600" dirty="0"/>
              <a:t>: при схрещуванні двох </a:t>
            </a:r>
            <a:r>
              <a:rPr lang="uk-UA" sz="3600" dirty="0" err="1"/>
              <a:t>геторозиготних</a:t>
            </a:r>
            <a:r>
              <a:rPr lang="uk-UA" sz="3600" dirty="0"/>
              <a:t> нащадків першого покоління між собою у другому поколінні спостерігається розщеплення у числовому відношенні за фенотипом 3:1, генотипом </a:t>
            </a:r>
            <a:r>
              <a:rPr lang="uk-UA" sz="3600" dirty="0" smtClean="0"/>
              <a:t>1:2:1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273971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 animBg="1"/>
      <p:bldP spid="13319" grpId="1" animBg="1"/>
      <p:bldP spid="133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65130"/>
            <a:ext cx="8363272" cy="975638"/>
          </a:xfrm>
        </p:spPr>
        <p:txBody>
          <a:bodyPr>
            <a:normAutofit/>
          </a:bodyPr>
          <a:lstStyle/>
          <a:p>
            <a:pPr algn="ctr"/>
            <a:r>
              <a:rPr lang="uk-UA" sz="2400" b="1" i="1" dirty="0" smtClean="0">
                <a:solidFill>
                  <a:srgbClr val="D1282E"/>
                </a:solidFill>
                <a:latin typeface="Arial"/>
              </a:rPr>
              <a:t>Другий закон </a:t>
            </a:r>
            <a:r>
              <a:rPr lang="uk-UA" sz="2400" b="1" i="1" dirty="0">
                <a:solidFill>
                  <a:srgbClr val="D1282E"/>
                </a:solidFill>
                <a:latin typeface="Arial"/>
              </a:rPr>
              <a:t>Г. Менделя – </a:t>
            </a:r>
            <a:r>
              <a:rPr lang="uk-UA" sz="2400" b="1" i="1" dirty="0" smtClean="0">
                <a:solidFill>
                  <a:srgbClr val="D1282E"/>
                </a:solidFill>
                <a:latin typeface="Arial"/>
              </a:rPr>
              <a:t>закон розщеплення ознак</a:t>
            </a:r>
            <a:endParaRPr lang="uk-UA" dirty="0"/>
          </a:p>
        </p:txBody>
      </p:sp>
      <p:pic>
        <p:nvPicPr>
          <p:cNvPr id="4" name="Picture 19" descr="E:\Мама\презентации\B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84784"/>
            <a:ext cx="2664296" cy="216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9" descr="E:\Мама\презентации\B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0919" y="1483642"/>
            <a:ext cx="2664296" cy="216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611560" y="1484783"/>
            <a:ext cx="16494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8000" b="1" dirty="0">
                <a:solidFill>
                  <a:srgbClr val="FF0000"/>
                </a:solidFill>
                <a:latin typeface="Arial Black" pitchFamily="34" charset="0"/>
              </a:rPr>
              <a:t>♀</a:t>
            </a:r>
            <a:r>
              <a:rPr lang="ru-RU" sz="8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7111106" y="1340768"/>
            <a:ext cx="115093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  <a:latin typeface="Arial Black" pitchFamily="34" charset="0"/>
              </a:rPr>
              <a:t>♂</a:t>
            </a:r>
            <a:r>
              <a:rPr lang="ru-RU" sz="8000" b="1" dirty="0">
                <a:solidFill>
                  <a:schemeClr val="bg1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3869184" y="1996405"/>
            <a:ext cx="658813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dirty="0">
                <a:latin typeface="Arial Black" pitchFamily="34" charset="0"/>
              </a:rPr>
              <a:t>Х</a:t>
            </a:r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2771800" y="1882898"/>
            <a:ext cx="914400" cy="9144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 dirty="0" err="1">
                <a:latin typeface="Times New Roman" pitchFamily="18" charset="0"/>
              </a:rPr>
              <a:t>Аа</a:t>
            </a:r>
            <a:endParaRPr lang="ru-RU" sz="4800" b="1" dirty="0">
              <a:latin typeface="Times New Roman" pitchFamily="18" charset="0"/>
            </a:endParaRPr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4762872" y="1912713"/>
            <a:ext cx="914400" cy="9144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 dirty="0" err="1">
                <a:latin typeface="Times New Roman" pitchFamily="18" charset="0"/>
              </a:rPr>
              <a:t>Аа</a:t>
            </a:r>
            <a:endParaRPr lang="ru-RU" sz="4800" b="1" dirty="0">
              <a:latin typeface="Times New Roman" pitchFamily="18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237756" y="3216027"/>
            <a:ext cx="769937" cy="720725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 dirty="0">
                <a:latin typeface="Times New Roman" pitchFamily="18" charset="0"/>
              </a:rPr>
              <a:t>А</a:t>
            </a: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3301231" y="3216026"/>
            <a:ext cx="769938" cy="720725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 dirty="0">
                <a:latin typeface="Times New Roman" pitchFamily="18" charset="0"/>
              </a:rPr>
              <a:t>а</a:t>
            </a: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4450135" y="3216025"/>
            <a:ext cx="769937" cy="720725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 dirty="0">
                <a:latin typeface="Times New Roman" pitchFamily="18" charset="0"/>
              </a:rPr>
              <a:t>А</a:t>
            </a: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5508104" y="3216024"/>
            <a:ext cx="769938" cy="720725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 dirty="0">
                <a:latin typeface="Times New Roman" pitchFamily="18" charset="0"/>
              </a:rPr>
              <a:t>а</a:t>
            </a:r>
          </a:p>
        </p:txBody>
      </p:sp>
      <p:cxnSp>
        <p:nvCxnSpPr>
          <p:cNvPr id="16" name="Прямая со стрелкой 15"/>
          <p:cNvCxnSpPr>
            <a:stCxn id="9" idx="4"/>
          </p:cNvCxnSpPr>
          <p:nvPr/>
        </p:nvCxnSpPr>
        <p:spPr>
          <a:xfrm flipH="1">
            <a:off x="2771800" y="2797298"/>
            <a:ext cx="457200" cy="34367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9" idx="4"/>
          </p:cNvCxnSpPr>
          <p:nvPr/>
        </p:nvCxnSpPr>
        <p:spPr>
          <a:xfrm>
            <a:off x="3229000" y="2797298"/>
            <a:ext cx="457200" cy="34367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10" idx="4"/>
          </p:cNvCxnSpPr>
          <p:nvPr/>
        </p:nvCxnSpPr>
        <p:spPr>
          <a:xfrm flipH="1">
            <a:off x="4762872" y="2827113"/>
            <a:ext cx="457200" cy="31385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364088" y="2797298"/>
            <a:ext cx="528985" cy="34367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AutoShape 19"/>
          <p:cNvCxnSpPr>
            <a:cxnSpLocks noChangeShapeType="1"/>
          </p:cNvCxnSpPr>
          <p:nvPr/>
        </p:nvCxnSpPr>
        <p:spPr bwMode="auto">
          <a:xfrm rot="16200000" flipH="1">
            <a:off x="4703762" y="1953569"/>
            <a:ext cx="1588" cy="4392613"/>
          </a:xfrm>
          <a:prstGeom prst="curvedConnector3">
            <a:avLst>
              <a:gd name="adj1" fmla="val 12600005"/>
            </a:avLst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</p:cxnSp>
      <p:sp>
        <p:nvSpPr>
          <p:cNvPr id="28" name="Выгнутая вниз стрелка 27"/>
          <p:cNvSpPr/>
          <p:nvPr/>
        </p:nvSpPr>
        <p:spPr>
          <a:xfrm>
            <a:off x="2622724" y="3936752"/>
            <a:ext cx="2212379" cy="42835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30" name="Выгнутая вниз стрелка 29"/>
          <p:cNvSpPr/>
          <p:nvPr/>
        </p:nvSpPr>
        <p:spPr>
          <a:xfrm>
            <a:off x="2508249" y="3936749"/>
            <a:ext cx="3384824" cy="71638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31" name="Выгнутая вверх стрелка 30"/>
          <p:cNvSpPr/>
          <p:nvPr/>
        </p:nvSpPr>
        <p:spPr>
          <a:xfrm>
            <a:off x="3728913" y="2984040"/>
            <a:ext cx="1106190" cy="23198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32" name="Выгнутая вверх стрелка 31"/>
          <p:cNvSpPr/>
          <p:nvPr/>
        </p:nvSpPr>
        <p:spPr>
          <a:xfrm>
            <a:off x="3686200" y="2796058"/>
            <a:ext cx="1991072" cy="41996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33" name="Text Box 15"/>
          <p:cNvSpPr txBox="1">
            <a:spLocks noChangeArrowheads="1"/>
          </p:cNvSpPr>
          <p:nvPr/>
        </p:nvSpPr>
        <p:spPr bwMode="auto">
          <a:xfrm>
            <a:off x="67952" y="4315877"/>
            <a:ext cx="22863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F</a:t>
            </a:r>
            <a:r>
              <a:rPr lang="uk-UA" sz="2800" b="1" baseline="-25000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</a:rPr>
              <a:t>покоління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4" name="Oval 10"/>
          <p:cNvSpPr>
            <a:spLocks noChangeArrowheads="1"/>
          </p:cNvSpPr>
          <p:nvPr/>
        </p:nvSpPr>
        <p:spPr bwMode="auto">
          <a:xfrm>
            <a:off x="2286332" y="4889450"/>
            <a:ext cx="914400" cy="9144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 dirty="0" smtClean="0">
                <a:latin typeface="Times New Roman" pitchFamily="18" charset="0"/>
              </a:rPr>
              <a:t>АА</a:t>
            </a:r>
            <a:endParaRPr lang="ru-RU" sz="4800" b="1" dirty="0">
              <a:latin typeface="Times New Roman" pitchFamily="18" charset="0"/>
            </a:endParaRPr>
          </a:p>
        </p:txBody>
      </p:sp>
      <p:sp>
        <p:nvSpPr>
          <p:cNvPr id="35" name="Oval 10"/>
          <p:cNvSpPr>
            <a:spLocks noChangeArrowheads="1"/>
          </p:cNvSpPr>
          <p:nvPr/>
        </p:nvSpPr>
        <p:spPr bwMode="auto">
          <a:xfrm>
            <a:off x="3411984" y="4935180"/>
            <a:ext cx="914400" cy="9144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 dirty="0" err="1">
                <a:latin typeface="Times New Roman" pitchFamily="18" charset="0"/>
              </a:rPr>
              <a:t>Аа</a:t>
            </a:r>
            <a:endParaRPr lang="ru-RU" sz="4800" b="1" dirty="0">
              <a:latin typeface="Times New Roman" pitchFamily="18" charset="0"/>
            </a:endParaRPr>
          </a:p>
        </p:txBody>
      </p:sp>
      <p:sp>
        <p:nvSpPr>
          <p:cNvPr id="36" name="Oval 10"/>
          <p:cNvSpPr>
            <a:spLocks noChangeArrowheads="1"/>
          </p:cNvSpPr>
          <p:nvPr/>
        </p:nvSpPr>
        <p:spPr bwMode="auto">
          <a:xfrm>
            <a:off x="4450271" y="4936410"/>
            <a:ext cx="914400" cy="9144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 dirty="0" err="1">
                <a:latin typeface="Times New Roman" pitchFamily="18" charset="0"/>
              </a:rPr>
              <a:t>Аа</a:t>
            </a:r>
            <a:endParaRPr lang="ru-RU" sz="4800" b="1" dirty="0">
              <a:latin typeface="Times New Roman" pitchFamily="18" charset="0"/>
            </a:endParaRPr>
          </a:p>
        </p:txBody>
      </p:sp>
      <p:sp>
        <p:nvSpPr>
          <p:cNvPr id="37" name="Oval 7"/>
          <p:cNvSpPr>
            <a:spLocks noChangeArrowheads="1"/>
          </p:cNvSpPr>
          <p:nvPr/>
        </p:nvSpPr>
        <p:spPr bwMode="auto">
          <a:xfrm>
            <a:off x="5508104" y="4922641"/>
            <a:ext cx="914400" cy="914400"/>
          </a:xfrm>
          <a:prstGeom prst="ellipse">
            <a:avLst/>
          </a:prstGeom>
          <a:solidFill>
            <a:srgbClr val="0099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 dirty="0" err="1">
                <a:solidFill>
                  <a:schemeClr val="bg1"/>
                </a:solidFill>
                <a:latin typeface="Times New Roman" pitchFamily="18" charset="0"/>
              </a:rPr>
              <a:t>аа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38" name="Picture 19" descr="E:\Мама\презентации\B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7856" y="5846383"/>
            <a:ext cx="1141144" cy="927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19" descr="E:\Мама\презентации\B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0864" y="5898797"/>
            <a:ext cx="1141144" cy="927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19" descr="E:\Мама\презентации\B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2564" y="5898797"/>
            <a:ext cx="1141144" cy="927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18" descr="E:\Мама\презентации\peas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5718" y="5898797"/>
            <a:ext cx="968989" cy="727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TextBox 42"/>
          <p:cNvSpPr txBox="1"/>
          <p:nvPr/>
        </p:nvSpPr>
        <p:spPr>
          <a:xfrm>
            <a:off x="179512" y="3314451"/>
            <a:ext cx="169227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uk-U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гамети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Text Box 18"/>
          <p:cNvSpPr txBox="1">
            <a:spLocks noChangeArrowheads="1"/>
          </p:cNvSpPr>
          <p:nvPr/>
        </p:nvSpPr>
        <p:spPr bwMode="auto">
          <a:xfrm>
            <a:off x="179512" y="5085040"/>
            <a:ext cx="20357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генотип</a:t>
            </a:r>
          </a:p>
        </p:txBody>
      </p:sp>
      <p:sp>
        <p:nvSpPr>
          <p:cNvPr id="45" name="Text Box 19"/>
          <p:cNvSpPr txBox="1">
            <a:spLocks noChangeArrowheads="1"/>
          </p:cNvSpPr>
          <p:nvPr/>
        </p:nvSpPr>
        <p:spPr bwMode="auto">
          <a:xfrm>
            <a:off x="168499" y="6044603"/>
            <a:ext cx="15633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</a:rPr>
              <a:t>фенотип</a:t>
            </a:r>
          </a:p>
        </p:txBody>
      </p:sp>
    </p:spTree>
    <p:extLst>
      <p:ext uri="{BB962C8B-B14F-4D97-AF65-F5344CB8AC3E}">
        <p14:creationId xmlns:p14="http://schemas.microsoft.com/office/powerpoint/2010/main" val="32836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7620000" cy="4373563"/>
          </a:xfrm>
        </p:spPr>
        <p:txBody>
          <a:bodyPr>
            <a:normAutofit/>
          </a:bodyPr>
          <a:lstStyle/>
          <a:p>
            <a:pPr algn="just"/>
            <a:r>
              <a:rPr lang="uk-UA" sz="2400" b="0" i="1" dirty="0" smtClean="0"/>
              <a:t>  При схрещуванні гібридів першого покоління між собою серед їхніх нащадків спостерігається </a:t>
            </a:r>
            <a:r>
              <a:rPr lang="uk-UA" sz="2400" i="1" dirty="0" smtClean="0">
                <a:solidFill>
                  <a:srgbClr val="FF0000"/>
                </a:solidFill>
              </a:rPr>
              <a:t>розщеплення </a:t>
            </a:r>
            <a:r>
              <a:rPr lang="uk-UA" sz="2400" b="0" i="1" dirty="0" smtClean="0"/>
              <a:t>ознак за </a:t>
            </a:r>
            <a:r>
              <a:rPr lang="uk-UA" sz="2400" b="0" i="1" dirty="0" smtClean="0">
                <a:solidFill>
                  <a:srgbClr val="002060"/>
                </a:solidFill>
              </a:rPr>
              <a:t>фенотипом</a:t>
            </a:r>
            <a:r>
              <a:rPr lang="uk-UA" sz="2400" b="0" i="1" dirty="0" smtClean="0"/>
              <a:t> у співвідношенні </a:t>
            </a:r>
            <a:r>
              <a:rPr lang="uk-UA" sz="2400" i="1" dirty="0" smtClean="0">
                <a:solidFill>
                  <a:schemeClr val="accent3">
                    <a:lumMod val="50000"/>
                  </a:schemeClr>
                </a:solidFill>
              </a:rPr>
              <a:t>3:1</a:t>
            </a:r>
            <a:r>
              <a:rPr lang="uk-UA" sz="2400" b="0" i="1" dirty="0" smtClean="0"/>
              <a:t> і за </a:t>
            </a:r>
            <a:r>
              <a:rPr lang="uk-UA" sz="2400" b="0" i="1" dirty="0" smtClean="0">
                <a:solidFill>
                  <a:schemeClr val="accent3">
                    <a:lumMod val="50000"/>
                  </a:schemeClr>
                </a:solidFill>
              </a:rPr>
              <a:t>генотипом</a:t>
            </a:r>
            <a:r>
              <a:rPr lang="uk-UA" sz="2400" b="0" i="1" dirty="0" smtClean="0"/>
              <a:t> у співвідношенні </a:t>
            </a:r>
            <a:r>
              <a:rPr lang="uk-UA" sz="2400" i="1" dirty="0" smtClean="0">
                <a:solidFill>
                  <a:schemeClr val="accent3">
                    <a:lumMod val="50000"/>
                  </a:schemeClr>
                </a:solidFill>
              </a:rPr>
              <a:t>1:2:1.</a:t>
            </a:r>
            <a:endParaRPr lang="uk-UA" sz="24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0" name="Picture 2" descr="image019.jpg (497×220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204864"/>
            <a:ext cx="5832648" cy="2581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1560" y="5013176"/>
            <a:ext cx="7992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b="1" i="1" dirty="0">
                <a:solidFill>
                  <a:schemeClr val="accent3">
                    <a:lumMod val="50000"/>
                  </a:schemeClr>
                </a:solidFill>
              </a:rPr>
              <a:t>Цитологічні основи другого закону</a:t>
            </a:r>
            <a:r>
              <a:rPr lang="uk-UA" sz="2400" i="1" dirty="0"/>
              <a:t>: гібриди першого покоління F</a:t>
            </a:r>
            <a:r>
              <a:rPr lang="uk-UA" sz="2400" i="1" baseline="-25000" dirty="0"/>
              <a:t>1</a:t>
            </a:r>
            <a:r>
              <a:rPr lang="uk-UA" sz="2400" i="1" dirty="0"/>
              <a:t> (</a:t>
            </a:r>
            <a:r>
              <a:rPr lang="uk-UA" sz="2400" i="1" dirty="0" err="1"/>
              <a:t>Аа</a:t>
            </a:r>
            <a:r>
              <a:rPr lang="uk-UA" sz="2400" i="1" dirty="0"/>
              <a:t>) під час мейозу утворюють яйцеклітини та спермії двох типів – А і а, поєднання яких дає три типи зигот: АА, </a:t>
            </a:r>
            <a:r>
              <a:rPr lang="uk-UA" sz="2400" i="1" dirty="0" err="1"/>
              <a:t>Аа</a:t>
            </a:r>
            <a:r>
              <a:rPr lang="uk-UA" sz="2400" i="1" dirty="0"/>
              <a:t>, </a:t>
            </a:r>
            <a:r>
              <a:rPr lang="uk-UA" sz="2400" i="1" dirty="0" err="1"/>
              <a:t>аа</a:t>
            </a:r>
            <a:r>
              <a:rPr lang="uk-UA" sz="2400" i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9972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p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чистые линии Менделя"/>
          <p:cNvPicPr>
            <a:picLocks noChangeAspect="1" noChangeArrowheads="1"/>
          </p:cNvPicPr>
          <p:nvPr/>
        </p:nvPicPr>
        <p:blipFill>
          <a:blip r:embed="rId3">
            <a:lum contras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5" t="22195" r="80270" b="53160"/>
          <a:stretch>
            <a:fillRect/>
          </a:stretch>
        </p:blipFill>
        <p:spPr bwMode="auto">
          <a:xfrm>
            <a:off x="1979613" y="404813"/>
            <a:ext cx="2160587" cy="1944687"/>
          </a:xfrm>
          <a:prstGeom prst="rect">
            <a:avLst/>
          </a:prstGeom>
          <a:noFill/>
          <a:ln w="57150">
            <a:solidFill>
              <a:srgbClr val="CCFF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3348038" y="1628775"/>
            <a:ext cx="8048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uk-UA" sz="4000" b="1">
                <a:solidFill>
                  <a:srgbClr val="990099"/>
                </a:solidFill>
                <a:latin typeface="Times New Roman" pitchFamily="18" charset="0"/>
              </a:rPr>
              <a:t>А</a:t>
            </a:r>
            <a:r>
              <a:rPr lang="ru-RU" altLang="uk-UA" sz="4000" b="1">
                <a:solidFill>
                  <a:schemeClr val="bg1"/>
                </a:solidFill>
                <a:latin typeface="Times New Roman" pitchFamily="18" charset="0"/>
              </a:rPr>
              <a:t>а</a:t>
            </a:r>
          </a:p>
        </p:txBody>
      </p:sp>
      <p:sp>
        <p:nvSpPr>
          <p:cNvPr id="8202" name="Oval 10"/>
          <p:cNvSpPr>
            <a:spLocks noChangeArrowheads="1"/>
          </p:cNvSpPr>
          <p:nvPr/>
        </p:nvSpPr>
        <p:spPr bwMode="auto">
          <a:xfrm>
            <a:off x="2051050" y="2708275"/>
            <a:ext cx="914400" cy="914400"/>
          </a:xfrm>
          <a:prstGeom prst="ellipse">
            <a:avLst/>
          </a:prstGeom>
          <a:solidFill>
            <a:srgbClr val="33CC33"/>
          </a:solidFill>
          <a:ln w="57150">
            <a:solidFill>
              <a:srgbClr val="990099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uk-UA" sz="4000" b="1">
                <a:solidFill>
                  <a:srgbClr val="990099"/>
                </a:solidFill>
                <a:latin typeface="Times New Roman" pitchFamily="18" charset="0"/>
              </a:rPr>
              <a:t>А</a:t>
            </a:r>
          </a:p>
        </p:txBody>
      </p:sp>
      <p:sp>
        <p:nvSpPr>
          <p:cNvPr id="8203" name="Oval 11"/>
          <p:cNvSpPr>
            <a:spLocks noChangeArrowheads="1"/>
          </p:cNvSpPr>
          <p:nvPr/>
        </p:nvSpPr>
        <p:spPr bwMode="auto">
          <a:xfrm>
            <a:off x="3132138" y="2708275"/>
            <a:ext cx="914400" cy="914400"/>
          </a:xfrm>
          <a:prstGeom prst="ellipse">
            <a:avLst/>
          </a:prstGeom>
          <a:solidFill>
            <a:srgbClr val="33CC33"/>
          </a:solidFill>
          <a:ln w="571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uk-UA" sz="4000" b="1">
                <a:solidFill>
                  <a:schemeClr val="bg1"/>
                </a:solidFill>
                <a:latin typeface="Times New Roman" pitchFamily="18" charset="0"/>
              </a:rPr>
              <a:t>а</a:t>
            </a:r>
          </a:p>
        </p:txBody>
      </p:sp>
      <p:sp>
        <p:nvSpPr>
          <p:cNvPr id="8204" name="Oval 12"/>
          <p:cNvSpPr>
            <a:spLocks noChangeArrowheads="1"/>
          </p:cNvSpPr>
          <p:nvPr/>
        </p:nvSpPr>
        <p:spPr bwMode="auto">
          <a:xfrm>
            <a:off x="6443663" y="2708275"/>
            <a:ext cx="914400" cy="914400"/>
          </a:xfrm>
          <a:prstGeom prst="ellipse">
            <a:avLst/>
          </a:prstGeom>
          <a:solidFill>
            <a:srgbClr val="33CC33"/>
          </a:solidFill>
          <a:ln w="571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uk-UA" sz="4000" b="1">
                <a:solidFill>
                  <a:schemeClr val="bg1"/>
                </a:solidFill>
                <a:latin typeface="Times New Roman" pitchFamily="18" charset="0"/>
              </a:rPr>
              <a:t>а</a:t>
            </a:r>
          </a:p>
        </p:txBody>
      </p:sp>
      <p:sp>
        <p:nvSpPr>
          <p:cNvPr id="8206" name="Oval 14"/>
          <p:cNvSpPr>
            <a:spLocks noChangeArrowheads="1"/>
          </p:cNvSpPr>
          <p:nvPr/>
        </p:nvSpPr>
        <p:spPr bwMode="auto">
          <a:xfrm>
            <a:off x="2627313" y="3933825"/>
            <a:ext cx="1079500" cy="914400"/>
          </a:xfrm>
          <a:prstGeom prst="ellipse">
            <a:avLst/>
          </a:prstGeom>
          <a:solidFill>
            <a:srgbClr val="33CC33"/>
          </a:solidFill>
          <a:ln w="57150">
            <a:solidFill>
              <a:srgbClr val="990099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uk-UA" sz="4000" b="1">
                <a:solidFill>
                  <a:srgbClr val="990099"/>
                </a:solidFill>
                <a:latin typeface="Times New Roman" pitchFamily="18" charset="0"/>
              </a:rPr>
              <a:t>А</a:t>
            </a:r>
            <a:r>
              <a:rPr lang="ru-RU" altLang="uk-UA" sz="4000" b="1">
                <a:solidFill>
                  <a:schemeClr val="bg1"/>
                </a:solidFill>
                <a:latin typeface="Times New Roman" pitchFamily="18" charset="0"/>
              </a:rPr>
              <a:t>а</a:t>
            </a:r>
          </a:p>
        </p:txBody>
      </p:sp>
      <p:sp>
        <p:nvSpPr>
          <p:cNvPr id="8209" name="Oval 17"/>
          <p:cNvSpPr>
            <a:spLocks noChangeArrowheads="1"/>
          </p:cNvSpPr>
          <p:nvPr/>
        </p:nvSpPr>
        <p:spPr bwMode="auto">
          <a:xfrm>
            <a:off x="6443663" y="3860800"/>
            <a:ext cx="1130300" cy="914400"/>
          </a:xfrm>
          <a:prstGeom prst="ellipse">
            <a:avLst/>
          </a:prstGeom>
          <a:solidFill>
            <a:srgbClr val="33CC33"/>
          </a:solidFill>
          <a:ln w="571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uk-UA" sz="4000" b="1">
                <a:solidFill>
                  <a:schemeClr val="bg1"/>
                </a:solidFill>
                <a:latin typeface="Times New Roman" pitchFamily="18" charset="0"/>
              </a:rPr>
              <a:t>аа</a:t>
            </a:r>
          </a:p>
        </p:txBody>
      </p:sp>
      <p:cxnSp>
        <p:nvCxnSpPr>
          <p:cNvPr id="8211" name="AutoShape 19"/>
          <p:cNvCxnSpPr>
            <a:cxnSpLocks noChangeShapeType="1"/>
            <a:stCxn id="8202" idx="4"/>
            <a:endCxn id="8204" idx="4"/>
          </p:cNvCxnSpPr>
          <p:nvPr/>
        </p:nvCxnSpPr>
        <p:spPr bwMode="auto">
          <a:xfrm rot="16200000" flipH="1">
            <a:off x="4703763" y="1455737"/>
            <a:ext cx="1588" cy="4392613"/>
          </a:xfrm>
          <a:prstGeom prst="curvedConnector3">
            <a:avLst>
              <a:gd name="adj1" fmla="val 12600005"/>
            </a:avLst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13" name="AutoShape 21"/>
          <p:cNvCxnSpPr>
            <a:cxnSpLocks noChangeShapeType="1"/>
          </p:cNvCxnSpPr>
          <p:nvPr/>
        </p:nvCxnSpPr>
        <p:spPr bwMode="auto">
          <a:xfrm rot="16200000" flipH="1">
            <a:off x="5255419" y="1521619"/>
            <a:ext cx="1587" cy="2663825"/>
          </a:xfrm>
          <a:prstGeom prst="curvedConnector3">
            <a:avLst>
              <a:gd name="adj1" fmla="val -16500005"/>
            </a:avLst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8214" name="Picture 22" descr="чистые линии Менделя"/>
          <p:cNvPicPr>
            <a:picLocks noChangeAspect="1" noChangeArrowheads="1"/>
          </p:cNvPicPr>
          <p:nvPr/>
        </p:nvPicPr>
        <p:blipFill>
          <a:blip r:embed="rId3">
            <a:lum contras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5" t="22195" r="80270" b="53160"/>
          <a:stretch>
            <a:fillRect/>
          </a:stretch>
        </p:blipFill>
        <p:spPr bwMode="auto">
          <a:xfrm>
            <a:off x="1979613" y="5049838"/>
            <a:ext cx="1512887" cy="1363662"/>
          </a:xfrm>
          <a:prstGeom prst="rect">
            <a:avLst/>
          </a:prstGeom>
          <a:noFill/>
          <a:ln w="57150">
            <a:solidFill>
              <a:srgbClr val="CCFF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5" name="Picture 23" descr="чистые линии Менделя"/>
          <p:cNvPicPr>
            <a:picLocks noChangeAspect="1" noChangeArrowheads="1"/>
          </p:cNvPicPr>
          <p:nvPr/>
        </p:nvPicPr>
        <p:blipFill>
          <a:blip r:embed="rId3">
            <a:lum contras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5" t="22195" r="60551" b="53160"/>
          <a:stretch>
            <a:fillRect/>
          </a:stretch>
        </p:blipFill>
        <p:spPr bwMode="auto">
          <a:xfrm>
            <a:off x="6372225" y="5081588"/>
            <a:ext cx="1439863" cy="1300162"/>
          </a:xfrm>
          <a:prstGeom prst="rect">
            <a:avLst/>
          </a:prstGeom>
          <a:noFill/>
          <a:ln w="57150">
            <a:solidFill>
              <a:srgbClr val="CCFF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16" name="Text Box 24"/>
          <p:cNvSpPr txBox="1">
            <a:spLocks noChangeArrowheads="1"/>
          </p:cNvSpPr>
          <p:nvPr/>
        </p:nvSpPr>
        <p:spPr bwMode="auto">
          <a:xfrm>
            <a:off x="323850" y="4051300"/>
            <a:ext cx="1657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uk-UA" sz="3200" b="1">
                <a:solidFill>
                  <a:schemeClr val="bg1"/>
                </a:solidFill>
                <a:latin typeface="Times New Roman" pitchFamily="18" charset="0"/>
              </a:rPr>
              <a:t>генотип</a:t>
            </a:r>
          </a:p>
        </p:txBody>
      </p:sp>
      <p:sp>
        <p:nvSpPr>
          <p:cNvPr id="8224" name="Text Box 32"/>
          <p:cNvSpPr txBox="1">
            <a:spLocks noChangeArrowheads="1"/>
          </p:cNvSpPr>
          <p:nvPr/>
        </p:nvSpPr>
        <p:spPr bwMode="auto">
          <a:xfrm>
            <a:off x="250825" y="5445125"/>
            <a:ext cx="17541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uk-UA" sz="3200" b="1">
                <a:solidFill>
                  <a:schemeClr val="bg1"/>
                </a:solidFill>
                <a:latin typeface="Times New Roman" pitchFamily="18" charset="0"/>
              </a:rPr>
              <a:t>фенотип</a:t>
            </a:r>
          </a:p>
        </p:txBody>
      </p:sp>
      <p:pic>
        <p:nvPicPr>
          <p:cNvPr id="8225" name="Picture 33" descr="чистые линии Менделя"/>
          <p:cNvPicPr>
            <a:picLocks noChangeAspect="1" noChangeArrowheads="1"/>
          </p:cNvPicPr>
          <p:nvPr/>
        </p:nvPicPr>
        <p:blipFill>
          <a:blip r:embed="rId3">
            <a:lum contras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5" t="22195" r="60551" b="53160"/>
          <a:stretch>
            <a:fillRect/>
          </a:stretch>
        </p:blipFill>
        <p:spPr bwMode="auto">
          <a:xfrm>
            <a:off x="5508625" y="476250"/>
            <a:ext cx="2087563" cy="1884363"/>
          </a:xfrm>
          <a:prstGeom prst="rect">
            <a:avLst/>
          </a:prstGeom>
          <a:noFill/>
          <a:ln w="57150">
            <a:solidFill>
              <a:srgbClr val="CCFF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26" name="Text Box 34"/>
          <p:cNvSpPr txBox="1">
            <a:spLocks noChangeArrowheads="1"/>
          </p:cNvSpPr>
          <p:nvPr/>
        </p:nvSpPr>
        <p:spPr bwMode="auto">
          <a:xfrm>
            <a:off x="6804025" y="1700213"/>
            <a:ext cx="692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uk-UA" sz="4000" b="1">
                <a:solidFill>
                  <a:schemeClr val="bg1"/>
                </a:solidFill>
                <a:latin typeface="Times New Roman" pitchFamily="18" charset="0"/>
              </a:rPr>
              <a:t>аа</a:t>
            </a:r>
          </a:p>
        </p:txBody>
      </p:sp>
      <p:sp>
        <p:nvSpPr>
          <p:cNvPr id="8227" name="Text Box 35"/>
          <p:cNvSpPr txBox="1">
            <a:spLocks noChangeArrowheads="1"/>
          </p:cNvSpPr>
          <p:nvPr/>
        </p:nvSpPr>
        <p:spPr bwMode="auto">
          <a:xfrm>
            <a:off x="2843213" y="5805488"/>
            <a:ext cx="8048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uk-UA" sz="4000" b="1">
                <a:solidFill>
                  <a:srgbClr val="990099"/>
                </a:solidFill>
                <a:latin typeface="Times New Roman" pitchFamily="18" charset="0"/>
              </a:rPr>
              <a:t>А</a:t>
            </a:r>
            <a:r>
              <a:rPr lang="ru-RU" altLang="uk-UA" sz="4000" b="1">
                <a:solidFill>
                  <a:schemeClr val="bg1"/>
                </a:solidFill>
                <a:latin typeface="Times New Roman" pitchFamily="18" charset="0"/>
              </a:rPr>
              <a:t>а</a:t>
            </a:r>
          </a:p>
        </p:txBody>
      </p:sp>
      <p:sp>
        <p:nvSpPr>
          <p:cNvPr id="8228" name="Text Box 36"/>
          <p:cNvSpPr txBox="1">
            <a:spLocks noChangeArrowheads="1"/>
          </p:cNvSpPr>
          <p:nvPr/>
        </p:nvSpPr>
        <p:spPr bwMode="auto">
          <a:xfrm>
            <a:off x="7092950" y="5734050"/>
            <a:ext cx="692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uk-UA" sz="4000" b="1">
                <a:solidFill>
                  <a:schemeClr val="bg1"/>
                </a:solidFill>
                <a:latin typeface="Times New Roman" pitchFamily="18" charset="0"/>
              </a:rPr>
              <a:t>аа</a:t>
            </a:r>
          </a:p>
        </p:txBody>
      </p:sp>
    </p:spTree>
    <p:extLst>
      <p:ext uri="{BB962C8B-B14F-4D97-AF65-F5344CB8AC3E}">
        <p14:creationId xmlns:p14="http://schemas.microsoft.com/office/powerpoint/2010/main" val="2502803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8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8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8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1" grpId="0"/>
      <p:bldP spid="8202" grpId="0" animBg="1"/>
      <p:bldP spid="8203" grpId="0" animBg="1"/>
      <p:bldP spid="8204" grpId="0" animBg="1"/>
      <p:bldP spid="8206" grpId="0" animBg="1"/>
      <p:bldP spid="8209" grpId="0" animBg="1"/>
      <p:bldP spid="8216" grpId="0"/>
      <p:bldP spid="8224" grpId="0"/>
      <p:bldP spid="8226" grpId="0"/>
      <p:bldP spid="8227" grpId="0"/>
      <p:bldP spid="8228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jjjjjjjjjjjj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203226"/>
            <a:ext cx="7215617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4443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188641"/>
            <a:ext cx="579120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800" i="1" dirty="0" smtClean="0"/>
              <a:t>      </a:t>
            </a:r>
            <a:r>
              <a:rPr lang="uk-UA" sz="2800" b="1" i="1" dirty="0" smtClean="0">
                <a:latin typeface="+mn-lt"/>
              </a:rPr>
              <a:t>Повторимо терміни</a:t>
            </a:r>
            <a:endParaRPr lang="uk-UA" sz="2800" b="1" i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74974"/>
            <a:ext cx="7992888" cy="5040560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uk-UA" sz="9600" dirty="0" smtClean="0">
                <a:solidFill>
                  <a:srgbClr val="C00000"/>
                </a:solidFill>
              </a:rPr>
              <a:t>                       • </a:t>
            </a:r>
            <a:r>
              <a:rPr lang="uk-UA" sz="9600" b="0" i="1" dirty="0" smtClean="0"/>
              <a:t>Властивість </a:t>
            </a:r>
            <a:r>
              <a:rPr lang="uk-UA" sz="9600" b="0" i="1" dirty="0"/>
              <a:t>організмів передавати </a:t>
            </a:r>
            <a:endParaRPr lang="uk-UA" sz="9600" b="0" i="1" dirty="0" smtClean="0"/>
          </a:p>
          <a:p>
            <a:pPr algn="just">
              <a:lnSpc>
                <a:spcPct val="120000"/>
              </a:lnSpc>
            </a:pPr>
            <a:r>
              <a:rPr lang="uk-UA" sz="9600" b="0" i="1" dirty="0"/>
              <a:t> </a:t>
            </a:r>
            <a:r>
              <a:rPr lang="uk-UA" sz="9600" b="0" i="1" dirty="0" smtClean="0"/>
              <a:t>                     свої </a:t>
            </a:r>
            <a:r>
              <a:rPr lang="uk-UA" sz="9600" b="0" i="1" dirty="0"/>
              <a:t>ознаки </a:t>
            </a:r>
            <a:r>
              <a:rPr lang="uk-UA" sz="9600" b="0" i="1" dirty="0" smtClean="0"/>
              <a:t>потомству </a:t>
            </a:r>
            <a:r>
              <a:rPr lang="ru-RU" sz="9600" b="0" i="1" dirty="0"/>
              <a:t>–</a:t>
            </a:r>
            <a:r>
              <a:rPr lang="uk-UA" sz="9600" dirty="0" smtClean="0"/>
              <a:t> </a:t>
            </a:r>
            <a:r>
              <a:rPr lang="uk-UA" sz="9600" dirty="0" smtClean="0">
                <a:solidFill>
                  <a:schemeClr val="bg1">
                    <a:lumMod val="75000"/>
                  </a:schemeClr>
                </a:solidFill>
              </a:rPr>
              <a:t>_____________</a:t>
            </a:r>
            <a:endParaRPr lang="uk-UA" sz="9600" i="1" dirty="0" smtClean="0">
              <a:solidFill>
                <a:schemeClr val="bg1">
                  <a:lumMod val="75000"/>
                </a:schemeClr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uk-UA" sz="9600" dirty="0" smtClean="0">
                <a:solidFill>
                  <a:srgbClr val="C00000"/>
                </a:solidFill>
              </a:rPr>
              <a:t>• </a:t>
            </a:r>
            <a:r>
              <a:rPr lang="ru-RU" sz="9600" b="0" i="1" dirty="0"/>
              <a:t>Здатність </a:t>
            </a:r>
            <a:r>
              <a:rPr lang="ru-RU" sz="9600" b="0" i="1" dirty="0" err="1"/>
              <a:t>організму</a:t>
            </a:r>
            <a:r>
              <a:rPr lang="ru-RU" sz="9600" b="0" i="1" dirty="0"/>
              <a:t> </a:t>
            </a:r>
            <a:r>
              <a:rPr lang="ru-RU" sz="9600" b="0" i="1" dirty="0" err="1"/>
              <a:t>набувати</a:t>
            </a:r>
            <a:r>
              <a:rPr lang="ru-RU" sz="9600" b="0" i="1" dirty="0"/>
              <a:t> </a:t>
            </a:r>
            <a:r>
              <a:rPr lang="ru-RU" sz="9600" b="0" i="1" dirty="0" err="1"/>
              <a:t>нових</a:t>
            </a:r>
            <a:r>
              <a:rPr lang="ru-RU" sz="9600" b="0" i="1" dirty="0"/>
              <a:t> </a:t>
            </a:r>
            <a:r>
              <a:rPr lang="ru-RU" sz="9600" b="0" i="1" dirty="0" err="1"/>
              <a:t>ознак</a:t>
            </a:r>
            <a:r>
              <a:rPr lang="ru-RU" sz="9600" b="0" i="1" dirty="0"/>
              <a:t> у </a:t>
            </a:r>
            <a:r>
              <a:rPr lang="ru-RU" sz="9600" b="0" i="1" dirty="0" smtClean="0"/>
              <a:t>   </a:t>
            </a:r>
            <a:r>
              <a:rPr lang="ru-RU" sz="9600" b="0" i="1" dirty="0" err="1" smtClean="0"/>
              <a:t>процесі</a:t>
            </a:r>
            <a:r>
              <a:rPr lang="ru-RU" sz="9600" b="0" i="1" dirty="0" smtClean="0"/>
              <a:t> онтогенезу – </a:t>
            </a:r>
            <a:r>
              <a:rPr lang="ru-RU" sz="9600" b="0" i="1" dirty="0" smtClean="0">
                <a:solidFill>
                  <a:schemeClr val="bg1">
                    <a:lumMod val="75000"/>
                  </a:schemeClr>
                </a:solidFill>
              </a:rPr>
              <a:t>____________</a:t>
            </a:r>
            <a:endParaRPr lang="ru-RU" sz="9600" i="1" dirty="0" smtClean="0">
              <a:solidFill>
                <a:schemeClr val="bg1">
                  <a:lumMod val="75000"/>
                </a:schemeClr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uk-UA" sz="9600" dirty="0" smtClean="0">
                <a:solidFill>
                  <a:srgbClr val="C00000"/>
                </a:solidFill>
              </a:rPr>
              <a:t>• </a:t>
            </a:r>
            <a:r>
              <a:rPr lang="ru-RU" sz="9600" b="0" i="1" dirty="0" err="1"/>
              <a:t>Місце</a:t>
            </a:r>
            <a:r>
              <a:rPr lang="ru-RU" sz="9600" b="0" i="1" dirty="0"/>
              <a:t> </a:t>
            </a:r>
            <a:r>
              <a:rPr lang="ru-RU" sz="9600" b="0" i="1" dirty="0" err="1"/>
              <a:t>розташування</a:t>
            </a:r>
            <a:r>
              <a:rPr lang="ru-RU" sz="9600" b="0" i="1" dirty="0"/>
              <a:t> гена в </a:t>
            </a:r>
            <a:r>
              <a:rPr lang="ru-RU" sz="9600" b="0" i="1" dirty="0" err="1" smtClean="0"/>
              <a:t>хромосомі</a:t>
            </a:r>
            <a:r>
              <a:rPr lang="ru-RU" sz="9600" b="0" i="1" dirty="0" smtClean="0"/>
              <a:t> </a:t>
            </a:r>
            <a:r>
              <a:rPr lang="ru-RU" sz="9600" b="0" i="1" dirty="0"/>
              <a:t> – </a:t>
            </a:r>
            <a:r>
              <a:rPr lang="ru-RU" sz="9600" b="0" i="1" dirty="0" smtClean="0">
                <a:solidFill>
                  <a:schemeClr val="bg1">
                    <a:lumMod val="75000"/>
                  </a:schemeClr>
                </a:solidFill>
              </a:rPr>
              <a:t>________</a:t>
            </a:r>
            <a:endParaRPr lang="ru-RU" sz="9600" i="1" dirty="0" smtClean="0">
              <a:solidFill>
                <a:schemeClr val="bg1">
                  <a:lumMod val="75000"/>
                </a:schemeClr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uk-UA" sz="9600" dirty="0" smtClean="0">
                <a:solidFill>
                  <a:srgbClr val="C00000"/>
                </a:solidFill>
              </a:rPr>
              <a:t>• </a:t>
            </a:r>
            <a:r>
              <a:rPr lang="ru-RU" sz="9600" b="0" i="1" dirty="0" err="1"/>
              <a:t>Гени</a:t>
            </a:r>
            <a:r>
              <a:rPr lang="ru-RU" sz="9600" b="0" i="1" dirty="0"/>
              <a:t>, </a:t>
            </a:r>
            <a:r>
              <a:rPr lang="ru-RU" sz="9600" b="0" i="1" dirty="0" err="1"/>
              <a:t>розташовані</a:t>
            </a:r>
            <a:r>
              <a:rPr lang="ru-RU" sz="9600" b="0" i="1" dirty="0"/>
              <a:t> у </a:t>
            </a:r>
            <a:r>
              <a:rPr lang="ru-RU" sz="9600" b="0" i="1" dirty="0" err="1"/>
              <a:t>подібних</a:t>
            </a:r>
            <a:r>
              <a:rPr lang="ru-RU" sz="9600" b="0" i="1" dirty="0"/>
              <a:t> локусах </a:t>
            </a:r>
            <a:r>
              <a:rPr lang="ru-RU" sz="9600" b="0" i="1" dirty="0" err="1"/>
              <a:t>гомологічних</a:t>
            </a:r>
            <a:r>
              <a:rPr lang="ru-RU" sz="9600" b="0" i="1" dirty="0"/>
              <a:t> </a:t>
            </a:r>
            <a:r>
              <a:rPr lang="ru-RU" sz="9600" b="0" i="1" dirty="0" smtClean="0"/>
              <a:t>хромосом – </a:t>
            </a:r>
            <a:r>
              <a:rPr lang="ru-RU" sz="9600" b="0" i="1" dirty="0" smtClean="0">
                <a:solidFill>
                  <a:schemeClr val="bg1">
                    <a:lumMod val="75000"/>
                  </a:schemeClr>
                </a:solidFill>
              </a:rPr>
              <a:t>________</a:t>
            </a:r>
            <a:endParaRPr lang="ru-RU" sz="9600" i="1" dirty="0" smtClean="0">
              <a:solidFill>
                <a:schemeClr val="bg1">
                  <a:lumMod val="75000"/>
                </a:schemeClr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uk-UA" sz="9600" dirty="0" smtClean="0">
                <a:solidFill>
                  <a:srgbClr val="C00000"/>
                </a:solidFill>
              </a:rPr>
              <a:t>• </a:t>
            </a:r>
            <a:r>
              <a:rPr lang="uk-UA" sz="9600" b="0" i="1" dirty="0"/>
              <a:t>Один із пари генів, розміщених один навпроти одного в гомологічних хромосомах – </a:t>
            </a:r>
            <a:r>
              <a:rPr lang="uk-UA" sz="9600" b="0" i="1" dirty="0" smtClean="0"/>
              <a:t> </a:t>
            </a:r>
            <a:r>
              <a:rPr lang="uk-UA" sz="9600" b="0" i="1" dirty="0" smtClean="0">
                <a:solidFill>
                  <a:schemeClr val="bg1">
                    <a:lumMod val="75000"/>
                  </a:schemeClr>
                </a:solidFill>
              </a:rPr>
              <a:t>_______</a:t>
            </a:r>
            <a:endParaRPr lang="uk-UA" sz="9600" i="1" dirty="0" smtClean="0">
              <a:solidFill>
                <a:schemeClr val="bg1">
                  <a:lumMod val="75000"/>
                </a:schemeClr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uk-UA" sz="9600" dirty="0" smtClean="0">
                <a:solidFill>
                  <a:srgbClr val="C00000"/>
                </a:solidFill>
              </a:rPr>
              <a:t>• </a:t>
            </a:r>
            <a:r>
              <a:rPr lang="ru-RU" sz="9600" b="0" i="1" dirty="0" err="1"/>
              <a:t>Виявлення</a:t>
            </a:r>
            <a:r>
              <a:rPr lang="ru-RU" sz="9600" b="0" i="1" dirty="0"/>
              <a:t> </a:t>
            </a:r>
            <a:r>
              <a:rPr lang="ru-RU" sz="9600" b="0" i="1" dirty="0" err="1"/>
              <a:t>дії</a:t>
            </a:r>
            <a:r>
              <a:rPr lang="ru-RU" sz="9600" b="0" i="1" dirty="0"/>
              <a:t> гена, </a:t>
            </a:r>
            <a:r>
              <a:rPr lang="ru-RU" sz="9600" b="0" i="1" dirty="0" err="1"/>
              <a:t>який</a:t>
            </a:r>
            <a:r>
              <a:rPr lang="ru-RU" sz="9600" b="0" i="1" dirty="0"/>
              <a:t> </a:t>
            </a:r>
            <a:r>
              <a:rPr lang="ru-RU" sz="9600" b="0" i="1" dirty="0" err="1"/>
              <a:t>перебуває</a:t>
            </a:r>
            <a:r>
              <a:rPr lang="ru-RU" sz="9600" b="0" i="1" dirty="0"/>
              <a:t> в </a:t>
            </a:r>
            <a:r>
              <a:rPr lang="ru-RU" sz="9600" b="0" i="1" dirty="0" err="1"/>
              <a:t>парі</a:t>
            </a:r>
            <a:r>
              <a:rPr lang="ru-RU" sz="9600" b="0" i="1" dirty="0"/>
              <a:t> з </a:t>
            </a:r>
            <a:r>
              <a:rPr lang="ru-RU" sz="9600" b="0" i="1" dirty="0" err="1"/>
              <a:t>іншим</a:t>
            </a:r>
            <a:r>
              <a:rPr lang="ru-RU" sz="9600" b="0" i="1" dirty="0"/>
              <a:t> </a:t>
            </a:r>
            <a:r>
              <a:rPr lang="ru-RU" sz="9600" b="0" i="1" dirty="0" err="1"/>
              <a:t>невиявленим</a:t>
            </a:r>
            <a:r>
              <a:rPr lang="ru-RU" sz="9600" b="0" i="1" dirty="0"/>
              <a:t> геном </a:t>
            </a:r>
            <a:r>
              <a:rPr lang="uk-UA" sz="9600" b="0" i="1" dirty="0"/>
              <a:t>– </a:t>
            </a:r>
            <a:r>
              <a:rPr lang="uk-UA" sz="9600" b="0" i="1" dirty="0" smtClean="0">
                <a:solidFill>
                  <a:schemeClr val="bg1">
                    <a:lumMod val="75000"/>
                  </a:schemeClr>
                </a:solidFill>
              </a:rPr>
              <a:t>_________________</a:t>
            </a:r>
            <a:endParaRPr lang="uk-UA" sz="9600" i="1" dirty="0" smtClean="0">
              <a:solidFill>
                <a:schemeClr val="bg1">
                  <a:lumMod val="75000"/>
                </a:schemeClr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uk-UA" sz="9600" dirty="0" smtClean="0">
                <a:solidFill>
                  <a:srgbClr val="C00000"/>
                </a:solidFill>
              </a:rPr>
              <a:t>• </a:t>
            </a:r>
            <a:r>
              <a:rPr lang="ru-RU" sz="9600" b="0" i="1" dirty="0" err="1" smtClean="0"/>
              <a:t>Існування</a:t>
            </a:r>
            <a:r>
              <a:rPr lang="ru-RU" sz="9600" b="0" i="1" dirty="0" smtClean="0"/>
              <a:t> гена в </a:t>
            </a:r>
            <a:r>
              <a:rPr lang="ru-RU" sz="9600" b="0" i="1" dirty="0" err="1" smtClean="0"/>
              <a:t>невиявленому</a:t>
            </a:r>
            <a:r>
              <a:rPr lang="ru-RU" sz="9600" b="0" i="1" dirty="0" smtClean="0"/>
              <a:t> </a:t>
            </a:r>
            <a:r>
              <a:rPr lang="ru-RU" sz="9600" b="0" i="1" dirty="0" err="1" smtClean="0"/>
              <a:t>стані</a:t>
            </a:r>
            <a:r>
              <a:rPr lang="ru-RU" sz="9600" b="0" i="1" dirty="0" smtClean="0"/>
              <a:t> </a:t>
            </a:r>
            <a:r>
              <a:rPr lang="uk-UA" sz="9600" b="0" i="1" dirty="0" smtClean="0"/>
              <a:t>– </a:t>
            </a:r>
            <a:r>
              <a:rPr lang="uk-UA" sz="9600" b="0" i="1" dirty="0" smtClean="0">
                <a:solidFill>
                  <a:schemeClr val="bg1">
                    <a:lumMod val="75000"/>
                  </a:schemeClr>
                </a:solidFill>
              </a:rPr>
              <a:t>___________ </a:t>
            </a:r>
            <a:endParaRPr lang="uk-UA" sz="9600" i="1" dirty="0" smtClean="0">
              <a:solidFill>
                <a:schemeClr val="bg1">
                  <a:lumMod val="75000"/>
                </a:schemeClr>
              </a:solidFill>
            </a:endParaRPr>
          </a:p>
          <a:p>
            <a:pPr algn="just"/>
            <a:endParaRPr lang="ru-RU" sz="5100" b="0" i="1" dirty="0" smtClean="0"/>
          </a:p>
          <a:p>
            <a:pPr algn="just"/>
            <a:r>
              <a:rPr lang="ru-RU" sz="5100" b="0" i="1" dirty="0" smtClean="0"/>
              <a:t> </a:t>
            </a:r>
          </a:p>
          <a:p>
            <a:pPr algn="just"/>
            <a:r>
              <a:rPr lang="ru-RU" sz="2400" b="0" i="1" dirty="0" smtClean="0"/>
              <a:t> </a:t>
            </a:r>
          </a:p>
          <a:p>
            <a:pPr algn="just"/>
            <a:endParaRPr lang="uk-UA" sz="74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94"/>
            <a:ext cx="1440160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02534" y="1264221"/>
            <a:ext cx="22333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i="1" dirty="0">
                <a:solidFill>
                  <a:schemeClr val="tx2">
                    <a:lumMod val="75000"/>
                  </a:schemeClr>
                </a:solidFill>
              </a:rPr>
              <a:t>спадковість.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857911" y="2132856"/>
            <a:ext cx="20457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err="1">
                <a:solidFill>
                  <a:schemeClr val="tx2">
                    <a:lumMod val="75000"/>
                  </a:schemeClr>
                </a:solidFill>
              </a:rPr>
              <a:t>мінливість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76256" y="2631198"/>
            <a:ext cx="11462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</a:rPr>
              <a:t>локус.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9886" y="3573016"/>
            <a:ext cx="14513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err="1">
                <a:solidFill>
                  <a:schemeClr val="tx2">
                    <a:lumMod val="75000"/>
                  </a:schemeClr>
                </a:solidFill>
              </a:rPr>
              <a:t>алельні</a:t>
            </a: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012160" y="4437112"/>
            <a:ext cx="11804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i="1" dirty="0">
                <a:solidFill>
                  <a:schemeClr val="tx2">
                    <a:lumMod val="75000"/>
                  </a:schemeClr>
                </a:solidFill>
              </a:rPr>
              <a:t>алель.</a:t>
            </a:r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832128" y="5301208"/>
            <a:ext cx="26773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i="1" dirty="0">
                <a:solidFill>
                  <a:schemeClr val="tx2">
                    <a:lumMod val="75000"/>
                  </a:schemeClr>
                </a:solidFill>
              </a:rPr>
              <a:t>домінантність.</a:t>
            </a:r>
            <a:endParaRPr lang="ru-RU" sz="2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372200" y="5805264"/>
            <a:ext cx="24353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i="1" dirty="0" smtClean="0">
                <a:solidFill>
                  <a:schemeClr val="tx2">
                    <a:lumMod val="75000"/>
                  </a:schemeClr>
                </a:solidFill>
              </a:rPr>
              <a:t>рецесивність</a:t>
            </a:r>
            <a:r>
              <a:rPr lang="uk-UA" sz="2400" b="1" i="1" dirty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96532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Picture 8" descr="чистые линии Менделя"/>
          <p:cNvPicPr>
            <a:picLocks noChangeAspect="1" noChangeArrowheads="1"/>
          </p:cNvPicPr>
          <p:nvPr/>
        </p:nvPicPr>
        <p:blipFill>
          <a:blip r:embed="rId2" cstate="print">
            <a:lum contrast="22000"/>
          </a:blip>
          <a:srcRect l="57182" t="46933" b="40874"/>
          <a:stretch>
            <a:fillRect/>
          </a:stretch>
        </p:blipFill>
        <p:spPr bwMode="auto">
          <a:xfrm>
            <a:off x="928662" y="1428736"/>
            <a:ext cx="2122488" cy="971550"/>
          </a:xfrm>
          <a:prstGeom prst="rect">
            <a:avLst/>
          </a:prstGeom>
          <a:noFill/>
          <a:ln w="57150">
            <a:solidFill>
              <a:srgbClr val="CCFF66"/>
            </a:solidFill>
            <a:miter lim="800000"/>
            <a:headEnd/>
            <a:tailEnd/>
          </a:ln>
        </p:spPr>
      </p:pic>
      <p:pic>
        <p:nvPicPr>
          <p:cNvPr id="9225" name="Picture 9" descr="чистые линии Менделя"/>
          <p:cNvPicPr>
            <a:picLocks noChangeAspect="1" noChangeArrowheads="1"/>
          </p:cNvPicPr>
          <p:nvPr/>
        </p:nvPicPr>
        <p:blipFill>
          <a:blip r:embed="rId2" cstate="print">
            <a:lum contrast="22000"/>
          </a:blip>
          <a:srcRect l="57182" t="59126" b="26955"/>
          <a:stretch>
            <a:fillRect/>
          </a:stretch>
        </p:blipFill>
        <p:spPr bwMode="auto">
          <a:xfrm>
            <a:off x="1000100" y="3143248"/>
            <a:ext cx="2087562" cy="1008062"/>
          </a:xfrm>
          <a:prstGeom prst="rect">
            <a:avLst/>
          </a:prstGeom>
          <a:noFill/>
          <a:ln w="57150">
            <a:solidFill>
              <a:srgbClr val="CCFF66"/>
            </a:solidFill>
            <a:miter lim="800000"/>
            <a:headEnd/>
            <a:tailEnd/>
          </a:ln>
        </p:spPr>
      </p:pic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3214678" y="1643051"/>
            <a:ext cx="54366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009900"/>
                </a:solidFill>
                <a:latin typeface="Arial Black" pitchFamily="34" charset="0"/>
              </a:rPr>
              <a:t>Чиста лінія, домінантні гени</a:t>
            </a:r>
            <a:endParaRPr lang="ru-RU" sz="2400" b="1" dirty="0">
              <a:solidFill>
                <a:srgbClr val="009900"/>
              </a:solidFill>
              <a:latin typeface="Arial Black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28992" y="285728"/>
            <a:ext cx="2303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Задача</a:t>
            </a:r>
            <a:endParaRPr lang="ru-RU" sz="5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3428992" y="3357562"/>
            <a:ext cx="54366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009900"/>
                </a:solidFill>
                <a:latin typeface="Arial Black" pitchFamily="34" charset="0"/>
              </a:rPr>
              <a:t>Чиста лінія, рецесивні гени</a:t>
            </a:r>
            <a:endParaRPr lang="ru-RU" sz="2400" b="1" dirty="0">
              <a:solidFill>
                <a:srgbClr val="009900"/>
              </a:solidFill>
              <a:latin typeface="Arial Black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4348" y="4643446"/>
            <a:ext cx="7286676" cy="1200329"/>
          </a:xfrm>
          <a:prstGeom prst="rect">
            <a:avLst/>
          </a:prstGeom>
          <a:solidFill>
            <a:srgbClr val="FFFF99"/>
          </a:solidFill>
          <a:ln w="76200">
            <a:solidFill>
              <a:srgbClr val="CCFF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solidFill>
                  <a:srgbClr val="006600"/>
                </a:solidFill>
                <a:latin typeface="Arial Black" pitchFamily="34" charset="0"/>
              </a:rPr>
              <a:t>Визначте яким буде перше і друге покоління гібридів </a:t>
            </a:r>
          </a:p>
          <a:p>
            <a:pPr algn="ctr"/>
            <a:r>
              <a:rPr lang="uk-UA" sz="2400" dirty="0" smtClean="0">
                <a:solidFill>
                  <a:srgbClr val="006600"/>
                </a:solidFill>
                <a:latin typeface="Arial Black" pitchFamily="34" charset="0"/>
              </a:rPr>
              <a:t>за генотипом і фенотипом</a:t>
            </a:r>
            <a:endParaRPr lang="ru-RU" sz="2400" dirty="0">
              <a:solidFill>
                <a:srgbClr val="0066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50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5462493"/>
              </p:ext>
            </p:extLst>
          </p:nvPr>
        </p:nvGraphicFramePr>
        <p:xfrm>
          <a:off x="228600" y="404664"/>
          <a:ext cx="8375848" cy="6400800"/>
        </p:xfrm>
        <a:graphic>
          <a:graphicData uri="http://schemas.openxmlformats.org/drawingml/2006/table">
            <a:tbl>
              <a:tblPr/>
              <a:tblGrid>
                <a:gridCol w="2808141"/>
                <a:gridCol w="5567707"/>
              </a:tblGrid>
              <a:tr h="4762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800" spc="-20" dirty="0">
                          <a:latin typeface="Times New Roman"/>
                          <a:ea typeface="Times New Roman"/>
                        </a:rPr>
                        <a:t>А</a:t>
                      </a:r>
                      <a:r>
                        <a:rPr lang="ru-RU" sz="2800" spc="-20" dirty="0">
                          <a:latin typeface="Times New Roman"/>
                          <a:ea typeface="Times New Roman"/>
                        </a:rPr>
                        <a:t>– ген </a:t>
                      </a:r>
                      <a:r>
                        <a:rPr lang="ru-RU" sz="2800" spc="-20" dirty="0" err="1" smtClean="0">
                          <a:latin typeface="Times New Roman"/>
                          <a:ea typeface="Times New Roman"/>
                        </a:rPr>
                        <a:t>гладкої</a:t>
                      </a:r>
                      <a:r>
                        <a:rPr lang="ru-RU" sz="2800" spc="-20" baseline="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800" spc="-20" baseline="0" dirty="0" err="1" smtClean="0">
                          <a:latin typeface="Times New Roman"/>
                          <a:ea typeface="Times New Roman"/>
                        </a:rPr>
                        <a:t>форми</a:t>
                      </a:r>
                      <a:r>
                        <a:rPr lang="ru-RU" sz="2800" spc="-20" baseline="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800" spc="-20" dirty="0" smtClean="0">
                          <a:latin typeface="Times New Roman"/>
                          <a:ea typeface="Times New Roman"/>
                        </a:rPr>
                        <a:t>плод</a:t>
                      </a:r>
                      <a:r>
                        <a:rPr lang="uk-UA" sz="2800" spc="-20" dirty="0" err="1" smtClean="0">
                          <a:latin typeface="Times New Roman"/>
                          <a:ea typeface="Times New Roman"/>
                        </a:rPr>
                        <a:t>ів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800" spc="-20" dirty="0">
                          <a:latin typeface="Times New Roman"/>
                          <a:ea typeface="Times New Roman"/>
                        </a:rPr>
                        <a:t>а</a:t>
                      </a:r>
                      <a:r>
                        <a:rPr lang="ru-RU" sz="2800" spc="-20" dirty="0">
                          <a:latin typeface="Times New Roman"/>
                          <a:ea typeface="Times New Roman"/>
                        </a:rPr>
                        <a:t>– ген </a:t>
                      </a:r>
                      <a:r>
                        <a:rPr lang="ru-RU" sz="2800" spc="-20" dirty="0" err="1" smtClean="0">
                          <a:latin typeface="Times New Roman"/>
                          <a:ea typeface="Times New Roman"/>
                        </a:rPr>
                        <a:t>ребристої</a:t>
                      </a:r>
                      <a:r>
                        <a:rPr lang="ru-RU" sz="2800" spc="-20" baseline="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800" spc="-20" baseline="0" dirty="0" err="1" smtClean="0">
                          <a:latin typeface="Times New Roman"/>
                          <a:ea typeface="Times New Roman"/>
                        </a:rPr>
                        <a:t>форми</a:t>
                      </a:r>
                      <a:r>
                        <a:rPr lang="ru-RU" sz="2800" spc="-20" baseline="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800" spc="-20" dirty="0" err="1" smtClean="0">
                          <a:latin typeface="Times New Roman"/>
                          <a:ea typeface="Times New Roman"/>
                        </a:rPr>
                        <a:t>плодів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ru-RU" sz="2800" spc="-20" dirty="0">
                          <a:latin typeface="Times New Roman"/>
                          <a:ea typeface="Times New Roman"/>
                        </a:rPr>
                        <a:t>Р: ♀</a:t>
                      </a:r>
                      <a:r>
                        <a:rPr lang="uk-UA" sz="2800" spc="-20" dirty="0">
                          <a:latin typeface="Times New Roman"/>
                          <a:ea typeface="Times New Roman"/>
                        </a:rPr>
                        <a:t>АА</a:t>
                      </a:r>
                      <a:r>
                        <a:rPr lang="ru-RU" sz="2800" spc="-20" dirty="0">
                          <a:latin typeface="Times New Roman"/>
                          <a:ea typeface="Times New Roman"/>
                        </a:rPr>
                        <a:t>×♂</a:t>
                      </a:r>
                      <a:r>
                        <a:rPr lang="uk-UA" sz="2800" spc="-20" dirty="0" err="1">
                          <a:latin typeface="Times New Roman"/>
                          <a:ea typeface="Times New Roman"/>
                        </a:rPr>
                        <a:t>аа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uk-UA" sz="2800" spc="-2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800" spc="-20" dirty="0">
                          <a:latin typeface="Times New Roman"/>
                          <a:ea typeface="Times New Roman"/>
                        </a:rPr>
                        <a:t>Р: ♀</a:t>
                      </a:r>
                      <a:r>
                        <a:rPr lang="uk-UA" sz="2800" spc="-20" dirty="0">
                          <a:latin typeface="Times New Roman"/>
                          <a:ea typeface="Times New Roman"/>
                        </a:rPr>
                        <a:t> АА  </a:t>
                      </a:r>
                      <a:r>
                        <a:rPr lang="ru-RU" sz="2800" spc="-20" dirty="0">
                          <a:latin typeface="Times New Roman"/>
                          <a:ea typeface="Times New Roman"/>
                        </a:rPr>
                        <a:t>× ♂</a:t>
                      </a:r>
                      <a:r>
                        <a:rPr lang="uk-UA" sz="2800" spc="-2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2800" spc="-20" dirty="0" err="1">
                          <a:latin typeface="Times New Roman"/>
                          <a:ea typeface="Times New Roman"/>
                        </a:rPr>
                        <a:t>аа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spc="-20" dirty="0" err="1">
                          <a:latin typeface="Times New Roman"/>
                          <a:ea typeface="Times New Roman"/>
                        </a:rPr>
                        <a:t>Гамети</a:t>
                      </a:r>
                      <a:r>
                        <a:rPr lang="ru-RU" sz="2800" spc="-20" dirty="0">
                          <a:latin typeface="Times New Roman"/>
                          <a:ea typeface="Times New Roman"/>
                        </a:rPr>
                        <a:t>: </a:t>
                      </a:r>
                      <a:r>
                        <a:rPr lang="uk-UA" sz="2800" spc="-20" dirty="0">
                          <a:latin typeface="Times New Roman"/>
                          <a:ea typeface="Times New Roman"/>
                        </a:rPr>
                        <a:t>А  </a:t>
                      </a:r>
                      <a:r>
                        <a:rPr lang="uk-UA" sz="2800" spc="-20" dirty="0" err="1">
                          <a:latin typeface="Times New Roman"/>
                          <a:ea typeface="Times New Roman"/>
                        </a:rPr>
                        <a:t>А</a:t>
                      </a:r>
                      <a:r>
                        <a:rPr lang="uk-UA" sz="2800" spc="-2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800" spc="-2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2800" spc="-20" dirty="0">
                          <a:latin typeface="Times New Roman"/>
                          <a:ea typeface="Times New Roman"/>
                        </a:rPr>
                        <a:t>а  </a:t>
                      </a:r>
                      <a:r>
                        <a:rPr lang="uk-UA" sz="2800" spc="-20" dirty="0" err="1">
                          <a:latin typeface="Times New Roman"/>
                          <a:ea typeface="Times New Roman"/>
                        </a:rPr>
                        <a:t>а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F</a:t>
                      </a:r>
                      <a:r>
                        <a:rPr lang="ru-RU" sz="2800" baseline="-25000" dirty="0"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ru-RU" sz="2800" spc="-20" dirty="0">
                          <a:latin typeface="Times New Roman"/>
                          <a:ea typeface="Times New Roman"/>
                        </a:rPr>
                        <a:t>: </a:t>
                      </a:r>
                      <a:r>
                        <a:rPr lang="uk-UA" sz="2800" spc="-20" dirty="0">
                          <a:latin typeface="Times New Roman"/>
                          <a:ea typeface="Times New Roman"/>
                        </a:rPr>
                        <a:t>   </a:t>
                      </a:r>
                      <a:r>
                        <a:rPr lang="ru-RU" sz="2800" spc="-20" dirty="0" err="1">
                          <a:latin typeface="Times New Roman"/>
                          <a:ea typeface="Times New Roman"/>
                        </a:rPr>
                        <a:t>Аа</a:t>
                      </a:r>
                      <a:r>
                        <a:rPr lang="ru-RU" sz="2800" spc="-2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2800" spc="-20" dirty="0">
                          <a:latin typeface="Times New Roman"/>
                          <a:ea typeface="Times New Roman"/>
                        </a:rPr>
                        <a:t>– всі </a:t>
                      </a:r>
                      <a:r>
                        <a:rPr lang="uk-UA" sz="2800" spc="-20" dirty="0" smtClean="0">
                          <a:latin typeface="Times New Roman"/>
                          <a:ea typeface="Times New Roman"/>
                        </a:rPr>
                        <a:t>плоди    </a:t>
                      </a:r>
                      <a:r>
                        <a:rPr lang="ru-RU" sz="2800" spc="-20" dirty="0" err="1" smtClean="0">
                          <a:latin typeface="Times New Roman"/>
                          <a:ea typeface="Times New Roman"/>
                        </a:rPr>
                        <a:t>гладкої</a:t>
                      </a:r>
                      <a:r>
                        <a:rPr lang="ru-RU" sz="2800" spc="-20" baseline="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800" spc="-20" baseline="0" dirty="0" err="1" smtClean="0">
                          <a:latin typeface="Times New Roman"/>
                          <a:ea typeface="Times New Roman"/>
                        </a:rPr>
                        <a:t>форми</a:t>
                      </a:r>
                      <a:r>
                        <a:rPr lang="ru-RU" sz="2800" spc="-20" baseline="0" dirty="0" smtClean="0"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spc="-20" dirty="0" smtClean="0">
                          <a:latin typeface="Times New Roman"/>
                          <a:ea typeface="Times New Roman"/>
                        </a:rPr>
                        <a:t>Р</a:t>
                      </a:r>
                      <a:r>
                        <a:rPr lang="uk-UA" sz="2800" spc="-20" dirty="0"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F</a:t>
                      </a:r>
                      <a:r>
                        <a:rPr lang="ru-RU" sz="2800" baseline="-25000" dirty="0"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uk-UA" sz="2800" spc="-20" dirty="0">
                          <a:latin typeface="Times New Roman"/>
                          <a:ea typeface="Times New Roman"/>
                        </a:rPr>
                        <a:t>)</a:t>
                      </a:r>
                      <a:r>
                        <a:rPr lang="ru-RU" sz="2800" spc="-20" dirty="0">
                          <a:latin typeface="Times New Roman"/>
                          <a:ea typeface="Times New Roman"/>
                        </a:rPr>
                        <a:t>: ♀</a:t>
                      </a:r>
                      <a:r>
                        <a:rPr lang="uk-UA" sz="2800" spc="-20" dirty="0">
                          <a:latin typeface="Times New Roman"/>
                          <a:ea typeface="Times New Roman"/>
                        </a:rPr>
                        <a:t>А</a:t>
                      </a:r>
                      <a:r>
                        <a:rPr lang="ru-RU" sz="2800" spc="-20" dirty="0">
                          <a:latin typeface="Times New Roman"/>
                          <a:ea typeface="Times New Roman"/>
                        </a:rPr>
                        <a:t>а×♂А</a:t>
                      </a:r>
                      <a:r>
                        <a:rPr lang="uk-UA" sz="2800" spc="-20" dirty="0">
                          <a:latin typeface="Times New Roman"/>
                          <a:ea typeface="Times New Roman"/>
                        </a:rPr>
                        <a:t>а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spc="-20" dirty="0" err="1">
                          <a:latin typeface="Times New Roman"/>
                          <a:ea typeface="Times New Roman"/>
                        </a:rPr>
                        <a:t>Гамети</a:t>
                      </a:r>
                      <a:r>
                        <a:rPr lang="ru-RU" sz="2800" spc="-20" dirty="0">
                          <a:latin typeface="Times New Roman"/>
                          <a:ea typeface="Times New Roman"/>
                        </a:rPr>
                        <a:t>: </a:t>
                      </a:r>
                      <a:r>
                        <a:rPr lang="uk-UA" sz="2800" spc="-20" dirty="0">
                          <a:latin typeface="Times New Roman"/>
                          <a:ea typeface="Times New Roman"/>
                        </a:rPr>
                        <a:t>А  </a:t>
                      </a:r>
                      <a:r>
                        <a:rPr lang="ru-RU" sz="2800" spc="-20" dirty="0">
                          <a:latin typeface="Times New Roman"/>
                          <a:ea typeface="Times New Roman"/>
                        </a:rPr>
                        <a:t>а  А</a:t>
                      </a:r>
                      <a:r>
                        <a:rPr lang="uk-UA" sz="2800" spc="-20" dirty="0">
                          <a:latin typeface="Times New Roman"/>
                          <a:ea typeface="Times New Roman"/>
                        </a:rPr>
                        <a:t>  а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F</a:t>
                      </a:r>
                      <a:r>
                        <a:rPr lang="uk-UA" sz="2800" baseline="-25000" dirty="0"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ru-RU" sz="2800" spc="-20" dirty="0">
                          <a:latin typeface="Times New Roman"/>
                          <a:ea typeface="Times New Roman"/>
                        </a:rPr>
                        <a:t>: </a:t>
                      </a:r>
                      <a:r>
                        <a:rPr lang="uk-UA" sz="2800" spc="-20" dirty="0">
                          <a:latin typeface="Times New Roman"/>
                          <a:ea typeface="Times New Roman"/>
                        </a:rPr>
                        <a:t>АА  </a:t>
                      </a:r>
                      <a:r>
                        <a:rPr lang="ru-RU" sz="2800" spc="-20" dirty="0" err="1">
                          <a:latin typeface="Times New Roman"/>
                          <a:ea typeface="Times New Roman"/>
                        </a:rPr>
                        <a:t>Аа</a:t>
                      </a:r>
                      <a:r>
                        <a:rPr lang="ru-RU" sz="2800" spc="-2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2800" spc="-20" dirty="0">
                          <a:latin typeface="Times New Roman"/>
                          <a:ea typeface="Times New Roman"/>
                        </a:rPr>
                        <a:t>   </a:t>
                      </a:r>
                      <a:r>
                        <a:rPr lang="uk-UA" sz="2800" spc="-20" dirty="0" err="1">
                          <a:latin typeface="Times New Roman"/>
                          <a:ea typeface="Times New Roman"/>
                        </a:rPr>
                        <a:t>Аа</a:t>
                      </a:r>
                      <a:r>
                        <a:rPr lang="uk-UA" sz="2800" spc="-20" dirty="0">
                          <a:latin typeface="Times New Roman"/>
                          <a:ea typeface="Times New Roman"/>
                        </a:rPr>
                        <a:t>     </a:t>
                      </a:r>
                      <a:r>
                        <a:rPr lang="uk-UA" sz="2800" spc="-20" dirty="0" err="1">
                          <a:latin typeface="Times New Roman"/>
                          <a:ea typeface="Times New Roman"/>
                        </a:rPr>
                        <a:t>аа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800" spc="-20" dirty="0">
                          <a:latin typeface="Times New Roman"/>
                          <a:ea typeface="Times New Roman"/>
                        </a:rPr>
                        <a:t>    </a:t>
                      </a:r>
                      <a:r>
                        <a:rPr lang="uk-UA" sz="2800" spc="-20" dirty="0" smtClean="0">
                          <a:latin typeface="Times New Roman"/>
                          <a:ea typeface="Times New Roman"/>
                        </a:rPr>
                        <a:t>    г.    г.    </a:t>
                      </a:r>
                      <a:r>
                        <a:rPr lang="uk-UA" sz="2800" spc="-20" baseline="0" dirty="0" smtClean="0">
                          <a:latin typeface="Times New Roman"/>
                          <a:ea typeface="Times New Roman"/>
                        </a:rPr>
                        <a:t> г</a:t>
                      </a:r>
                      <a:r>
                        <a:rPr lang="uk-UA" sz="2800" spc="-20" dirty="0" smtClean="0">
                          <a:latin typeface="Times New Roman"/>
                          <a:ea typeface="Times New Roman"/>
                        </a:rPr>
                        <a:t>.       р.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uk-UA" sz="2800" spc="-2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800" spc="-20" dirty="0" smtClean="0">
                          <a:latin typeface="Times New Roman"/>
                          <a:ea typeface="Times New Roman"/>
                        </a:rPr>
                        <a:t>В: генотипи </a:t>
                      </a:r>
                      <a:r>
                        <a:rPr lang="ru-RU" sz="2800" dirty="0" smtClean="0">
                          <a:latin typeface="Times New Roman"/>
                          <a:ea typeface="Times New Roman"/>
                        </a:rPr>
                        <a:t>F</a:t>
                      </a:r>
                      <a:r>
                        <a:rPr lang="ru-RU" sz="2800" baseline="-25000" dirty="0" smtClean="0"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ru-RU" sz="2800" spc="-20" dirty="0" smtClean="0">
                          <a:latin typeface="Times New Roman"/>
                          <a:ea typeface="Times New Roman"/>
                        </a:rPr>
                        <a:t>: </a:t>
                      </a:r>
                      <a:r>
                        <a:rPr lang="uk-UA" sz="2800" spc="-20" dirty="0" smtClean="0">
                          <a:latin typeface="Times New Roman"/>
                          <a:ea typeface="Times New Roman"/>
                        </a:rPr>
                        <a:t>   </a:t>
                      </a:r>
                      <a:r>
                        <a:rPr lang="ru-RU" sz="2800" spc="-20" dirty="0" err="1" smtClean="0">
                          <a:latin typeface="Times New Roman"/>
                          <a:ea typeface="Times New Roman"/>
                        </a:rPr>
                        <a:t>Аа</a:t>
                      </a:r>
                      <a:endParaRPr lang="ru-RU" sz="2800" spc="-2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spc="-2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800" spc="-20" dirty="0" err="1" smtClean="0">
                          <a:latin typeface="Times New Roman"/>
                          <a:ea typeface="Times New Roman"/>
                        </a:rPr>
                        <a:t>фенотипі</a:t>
                      </a:r>
                      <a:r>
                        <a:rPr lang="ru-RU" sz="2800" spc="-20" dirty="0" smtClean="0">
                          <a:latin typeface="Times New Roman"/>
                          <a:ea typeface="Times New Roman"/>
                        </a:rPr>
                        <a:t>: </a:t>
                      </a:r>
                      <a:r>
                        <a:rPr lang="uk-UA" sz="2800" spc="-20" dirty="0" smtClean="0">
                          <a:latin typeface="Times New Roman"/>
                          <a:ea typeface="Times New Roman"/>
                        </a:rPr>
                        <a:t>всі плоди    </a:t>
                      </a:r>
                      <a:r>
                        <a:rPr lang="ru-RU" sz="2800" spc="-20" dirty="0" err="1" smtClean="0">
                          <a:latin typeface="Times New Roman"/>
                          <a:ea typeface="Times New Roman"/>
                        </a:rPr>
                        <a:t>гладкої</a:t>
                      </a:r>
                      <a:r>
                        <a:rPr lang="ru-RU" sz="2800" spc="-20" baseline="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800" spc="-20" baseline="0" dirty="0" err="1" smtClean="0">
                          <a:latin typeface="Times New Roman"/>
                          <a:ea typeface="Times New Roman"/>
                        </a:rPr>
                        <a:t>форми</a:t>
                      </a:r>
                      <a:r>
                        <a:rPr lang="ru-RU" sz="2800" spc="-20" baseline="0" dirty="0" smtClean="0">
                          <a:latin typeface="Times New Roman"/>
                          <a:ea typeface="Times New Roman"/>
                        </a:rPr>
                        <a:t> </a:t>
                      </a:r>
                      <a:endParaRPr lang="ru-RU" sz="2800" spc="-2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/>
                          <a:ea typeface="Times New Roman"/>
                        </a:rPr>
                        <a:t>F</a:t>
                      </a:r>
                      <a:r>
                        <a:rPr lang="uk-UA" sz="2800" baseline="-25000" dirty="0" smtClean="0"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ru-RU" sz="2800" spc="-20" dirty="0" smtClean="0">
                          <a:latin typeface="Times New Roman"/>
                          <a:ea typeface="Times New Roman"/>
                        </a:rPr>
                        <a:t>: </a:t>
                      </a:r>
                      <a:r>
                        <a:rPr lang="uk-UA" sz="2800" spc="-20" dirty="0" smtClean="0">
                          <a:latin typeface="Times New Roman"/>
                          <a:ea typeface="Times New Roman"/>
                        </a:rPr>
                        <a:t>АА  </a:t>
                      </a:r>
                      <a:r>
                        <a:rPr lang="ru-RU" sz="2800" spc="-20" dirty="0" err="1" smtClean="0">
                          <a:latin typeface="Times New Roman"/>
                          <a:ea typeface="Times New Roman"/>
                        </a:rPr>
                        <a:t>Аа</a:t>
                      </a:r>
                      <a:r>
                        <a:rPr lang="ru-RU" sz="2800" spc="-2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2800" spc="-20" dirty="0" smtClean="0">
                          <a:latin typeface="Times New Roman"/>
                          <a:ea typeface="Times New Roman"/>
                        </a:rPr>
                        <a:t>   </a:t>
                      </a:r>
                      <a:r>
                        <a:rPr lang="uk-UA" sz="2800" spc="-20" dirty="0" err="1" smtClean="0">
                          <a:latin typeface="Times New Roman"/>
                          <a:ea typeface="Times New Roman"/>
                        </a:rPr>
                        <a:t>Аа</a:t>
                      </a:r>
                      <a:r>
                        <a:rPr lang="uk-UA" sz="2800" spc="-20" dirty="0" smtClean="0">
                          <a:latin typeface="Times New Roman"/>
                          <a:ea typeface="Times New Roman"/>
                        </a:rPr>
                        <a:t>     </a:t>
                      </a:r>
                      <a:r>
                        <a:rPr lang="uk-UA" sz="2800" spc="-20" dirty="0" err="1" smtClean="0">
                          <a:latin typeface="Times New Roman"/>
                          <a:ea typeface="Times New Roman"/>
                        </a:rPr>
                        <a:t>аа</a:t>
                      </a:r>
                      <a:endParaRPr lang="uk-UA" sz="2800" spc="-20" dirty="0" smtClean="0">
                        <a:latin typeface="Times New Roman"/>
                        <a:ea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spc="-20" dirty="0" err="1" smtClean="0">
                          <a:latin typeface="Times New Roman"/>
                          <a:ea typeface="Times New Roman"/>
                        </a:rPr>
                        <a:t>фенотипі</a:t>
                      </a:r>
                      <a:r>
                        <a:rPr lang="ru-RU" sz="2800" spc="-20" dirty="0" smtClean="0">
                          <a:latin typeface="Times New Roman"/>
                          <a:ea typeface="Times New Roman"/>
                        </a:rPr>
                        <a:t>: 3</a:t>
                      </a:r>
                      <a:r>
                        <a:rPr lang="uk-UA" sz="2800" spc="-20" dirty="0" smtClean="0">
                          <a:latin typeface="Times New Roman"/>
                          <a:ea typeface="Times New Roman"/>
                        </a:rPr>
                        <a:t> плоди </a:t>
                      </a:r>
                      <a:r>
                        <a:rPr lang="ru-RU" sz="2800" spc="-20" dirty="0" err="1" smtClean="0">
                          <a:latin typeface="Times New Roman"/>
                          <a:ea typeface="Times New Roman"/>
                        </a:rPr>
                        <a:t>гладкої</a:t>
                      </a:r>
                      <a:r>
                        <a:rPr lang="ru-RU" sz="2800" spc="-20" baseline="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800" spc="-20" baseline="0" dirty="0" err="1" smtClean="0">
                          <a:latin typeface="Times New Roman"/>
                          <a:ea typeface="Times New Roman"/>
                        </a:rPr>
                        <a:t>форми</a:t>
                      </a:r>
                      <a:r>
                        <a:rPr lang="ru-RU" sz="2800" spc="-20" baseline="0" dirty="0" smtClean="0">
                          <a:latin typeface="Times New Roman"/>
                          <a:ea typeface="Times New Roman"/>
                        </a:rPr>
                        <a:t>, а  1 </a:t>
                      </a:r>
                      <a:r>
                        <a:rPr lang="ru-RU" sz="2800" spc="-20" baseline="0" dirty="0" err="1" smtClean="0">
                          <a:latin typeface="Times New Roman"/>
                          <a:ea typeface="Times New Roman"/>
                        </a:rPr>
                        <a:t>плід</a:t>
                      </a:r>
                      <a:r>
                        <a:rPr lang="ru-RU" sz="2800" spc="-20" baseline="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800" spc="-20" baseline="0" dirty="0" err="1" smtClean="0">
                          <a:latin typeface="Times New Roman"/>
                          <a:ea typeface="Times New Roman"/>
                        </a:rPr>
                        <a:t>ребристої</a:t>
                      </a:r>
                      <a:r>
                        <a:rPr lang="ru-RU" sz="2800" spc="-20" baseline="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800" spc="-20" baseline="0" dirty="0" err="1" smtClean="0">
                          <a:latin typeface="Times New Roman"/>
                          <a:ea typeface="Times New Roman"/>
                        </a:rPr>
                        <a:t>форми</a:t>
                      </a:r>
                      <a:endParaRPr lang="ru-RU" sz="2800" spc="-2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68350">
                <a:tc>
                  <a:txBody>
                    <a:bodyPr/>
                    <a:lstStyle/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F</a:t>
                      </a:r>
                      <a:r>
                        <a:rPr lang="ru-RU" sz="2800" baseline="-25000" dirty="0"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ru-RU" sz="2800" spc="-20" dirty="0">
                          <a:latin typeface="Times New Roman"/>
                          <a:ea typeface="Times New Roman"/>
                        </a:rPr>
                        <a:t> – ?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F</a:t>
                      </a:r>
                      <a:r>
                        <a:rPr lang="uk-UA" sz="2800" baseline="-25000" dirty="0"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ru-RU" sz="2800" spc="-20" dirty="0">
                          <a:latin typeface="Times New Roman"/>
                          <a:ea typeface="Times New Roman"/>
                        </a:rPr>
                        <a:t> – </a:t>
                      </a:r>
                      <a:r>
                        <a:rPr lang="ru-RU" sz="2800" spc="-20" dirty="0" smtClean="0">
                          <a:latin typeface="Times New Roman"/>
                          <a:ea typeface="Times New Roman"/>
                        </a:rPr>
                        <a:t>?</a:t>
                      </a:r>
                    </a:p>
                    <a:p>
                      <a:pPr marL="228600">
                        <a:spcAft>
                          <a:spcPts val="0"/>
                        </a:spcAft>
                      </a:pPr>
                      <a:endParaRPr lang="ru-RU" sz="2800" spc="-20" dirty="0" smtClean="0">
                        <a:latin typeface="Times New Roman"/>
                        <a:ea typeface="Times New Roman"/>
                      </a:endParaRPr>
                    </a:p>
                    <a:p>
                      <a:pPr marL="228600">
                        <a:spcAft>
                          <a:spcPts val="0"/>
                        </a:spcAft>
                      </a:pPr>
                      <a:endParaRPr lang="ru-RU" sz="2800" spc="-20" dirty="0" smtClean="0">
                        <a:latin typeface="Times New Roman"/>
                        <a:ea typeface="Times New Roman"/>
                      </a:endParaRPr>
                    </a:p>
                    <a:p>
                      <a:pPr marL="228600">
                        <a:spcAft>
                          <a:spcPts val="0"/>
                        </a:spcAft>
                      </a:pPr>
                      <a:endParaRPr lang="ru-RU" sz="2800" spc="-20" dirty="0" smtClean="0">
                        <a:latin typeface="Times New Roman"/>
                        <a:ea typeface="Times New Roman"/>
                      </a:endParaRPr>
                    </a:p>
                    <a:p>
                      <a:pPr marL="228600">
                        <a:spcAft>
                          <a:spcPts val="0"/>
                        </a:spcAft>
                      </a:pPr>
                      <a:endParaRPr lang="ru-RU" sz="2800" spc="-20" dirty="0" smtClean="0">
                        <a:latin typeface="Times New Roman"/>
                        <a:ea typeface="Times New Roman"/>
                      </a:endParaRPr>
                    </a:p>
                    <a:p>
                      <a:pPr marL="228600">
                        <a:spcAft>
                          <a:spcPts val="0"/>
                        </a:spcAft>
                      </a:pPr>
                      <a:endParaRPr lang="ru-RU" sz="2800" spc="-20" dirty="0" smtClean="0">
                        <a:latin typeface="Times New Roman"/>
                        <a:ea typeface="Times New Roman"/>
                      </a:endParaRPr>
                    </a:p>
                    <a:p>
                      <a:pPr marL="228600">
                        <a:spcAft>
                          <a:spcPts val="0"/>
                        </a:spcAft>
                      </a:pP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8600" cy="152400"/>
          </a:xfrm>
          <a:prstGeom prst="rect">
            <a:avLst/>
          </a:prstGeom>
          <a:noFill/>
        </p:spPr>
      </p:pic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8600" cy="152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065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11"/>
          <p:cNvGraphicFramePr>
            <a:graphicFrameLocks noChangeAspect="1"/>
          </p:cNvGraphicFramePr>
          <p:nvPr/>
        </p:nvGraphicFramePr>
        <p:xfrm>
          <a:off x="684213" y="3644900"/>
          <a:ext cx="2114550" cy="208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Точечный рисунок" r:id="rId3" imgW="2114845" imgH="2085714" progId="Paint.Picture">
                  <p:embed/>
                </p:oleObj>
              </mc:Choice>
              <mc:Fallback>
                <p:oleObj name="Точечный рисунок" r:id="rId3" imgW="2114845" imgH="208571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EFEFE"/>
                          </a:clrFrom>
                          <a:clrTo>
                            <a:srgbClr val="FEFEFE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3644900"/>
                        <a:ext cx="2114550" cy="208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12"/>
          <p:cNvGraphicFramePr>
            <a:graphicFrameLocks noChangeAspect="1"/>
          </p:cNvGraphicFramePr>
          <p:nvPr/>
        </p:nvGraphicFramePr>
        <p:xfrm>
          <a:off x="6443663" y="3573463"/>
          <a:ext cx="1971675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Точечный рисунок" r:id="rId5" imgW="1971950" imgH="2057143" progId="Paint.Picture">
                  <p:embed/>
                </p:oleObj>
              </mc:Choice>
              <mc:Fallback>
                <p:oleObj name="Точечный рисунок" r:id="rId5" imgW="1971950" imgH="205714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3573463"/>
                        <a:ext cx="1971675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Text Box 13"/>
          <p:cNvSpPr txBox="1">
            <a:spLocks noChangeArrowheads="1"/>
          </p:cNvSpPr>
          <p:nvPr/>
        </p:nvSpPr>
        <p:spPr bwMode="auto">
          <a:xfrm>
            <a:off x="611188" y="1052513"/>
            <a:ext cx="82804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sz="3200" dirty="0"/>
              <a:t>У кавуна </a:t>
            </a:r>
            <a:r>
              <a:rPr lang="uk-UA" sz="3200" dirty="0" smtClean="0"/>
              <a:t>зелений колір </a:t>
            </a:r>
            <a:r>
              <a:rPr lang="uk-UA" sz="3200" dirty="0"/>
              <a:t>плодів домінує над </a:t>
            </a:r>
            <a:r>
              <a:rPr lang="uk-UA" sz="3200" dirty="0" smtClean="0"/>
              <a:t>смугастим. </a:t>
            </a:r>
            <a:r>
              <a:rPr lang="uk-UA" sz="3200" dirty="0"/>
              <a:t>Визначте забарвлення плодів кавунів, отриманих від схрещування рослин, що мають генотипи </a:t>
            </a:r>
            <a:r>
              <a:rPr lang="en-US" sz="3200" dirty="0" err="1" smtClean="0"/>
              <a:t>ss</a:t>
            </a:r>
            <a:r>
              <a:rPr lang="uk-UA" sz="3200" dirty="0" smtClean="0"/>
              <a:t> </a:t>
            </a:r>
            <a:r>
              <a:rPr lang="uk-UA" sz="3200" dirty="0"/>
              <a:t>та </a:t>
            </a:r>
            <a:r>
              <a:rPr lang="en-US" sz="3200" dirty="0" err="1" smtClean="0"/>
              <a:t>Ss</a:t>
            </a:r>
            <a:r>
              <a:rPr lang="uk-UA" sz="3200" dirty="0" smtClean="0"/>
              <a:t>.</a:t>
            </a:r>
            <a:endParaRPr lang="ru-RU" altLang="uk-UA" sz="3200" b="1" dirty="0">
              <a:latin typeface="Times New Roman" pitchFamily="18" charset="0"/>
            </a:endParaRPr>
          </a:p>
        </p:txBody>
      </p:sp>
      <p:sp>
        <p:nvSpPr>
          <p:cNvPr id="3078" name="Text Box 14"/>
          <p:cNvSpPr txBox="1">
            <a:spLocks noChangeArrowheads="1"/>
          </p:cNvSpPr>
          <p:nvPr/>
        </p:nvSpPr>
        <p:spPr bwMode="auto">
          <a:xfrm>
            <a:off x="1187450" y="3860800"/>
            <a:ext cx="71846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uk-UA" sz="4400" b="1" dirty="0" err="1">
                <a:solidFill>
                  <a:schemeClr val="bg1"/>
                </a:solidFill>
                <a:latin typeface="Times New Roman" pitchFamily="18" charset="0"/>
              </a:rPr>
              <a:t>S</a:t>
            </a:r>
            <a:r>
              <a:rPr lang="en-US" altLang="uk-UA" sz="4400" b="1" dirty="0" err="1" smtClean="0">
                <a:solidFill>
                  <a:schemeClr val="bg1"/>
                </a:solidFill>
                <a:latin typeface="Times New Roman" pitchFamily="18" charset="0"/>
              </a:rPr>
              <a:t>s</a:t>
            </a:r>
            <a:endParaRPr lang="ru-RU" altLang="uk-UA" sz="4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079" name="Rectangle 15"/>
          <p:cNvSpPr>
            <a:spLocks noChangeArrowheads="1"/>
          </p:cNvSpPr>
          <p:nvPr/>
        </p:nvSpPr>
        <p:spPr bwMode="auto">
          <a:xfrm>
            <a:off x="7019925" y="3860800"/>
            <a:ext cx="62388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uk-UA" sz="4400" b="1" dirty="0" err="1" smtClean="0">
                <a:solidFill>
                  <a:schemeClr val="bg1"/>
                </a:solidFill>
                <a:latin typeface="Times New Roman" pitchFamily="18" charset="0"/>
              </a:rPr>
              <a:t>ss</a:t>
            </a:r>
            <a:endParaRPr lang="ru-RU" altLang="uk-UA" sz="4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080" name="Text Box 17"/>
          <p:cNvSpPr txBox="1">
            <a:spLocks noChangeArrowheads="1"/>
          </p:cNvSpPr>
          <p:nvPr/>
        </p:nvSpPr>
        <p:spPr bwMode="auto">
          <a:xfrm>
            <a:off x="3419475" y="333375"/>
            <a:ext cx="207327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uk-UA" sz="4800" b="1">
                <a:latin typeface="Times New Roman" pitchFamily="18" charset="0"/>
              </a:rPr>
              <a:t>Задача</a:t>
            </a:r>
          </a:p>
        </p:txBody>
      </p:sp>
      <p:pic>
        <p:nvPicPr>
          <p:cNvPr id="3081" name="Picture 18" descr="горож9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6165850"/>
            <a:ext cx="539750" cy="539750"/>
          </a:xfrm>
          <a:prstGeom prst="rect">
            <a:avLst/>
          </a:prstGeom>
          <a:noFill/>
          <a:ln w="9525">
            <a:solidFill>
              <a:srgbClr val="33CC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98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0" y="1268413"/>
            <a:ext cx="4194225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uk-UA" sz="3200" dirty="0">
                <a:latin typeface="Times New Roman" pitchFamily="18" charset="0"/>
              </a:rPr>
              <a:t>Дано:</a:t>
            </a:r>
          </a:p>
          <a:p>
            <a:pPr eaLnBrk="1" hangingPunct="1"/>
            <a:r>
              <a:rPr lang="en-US" altLang="uk-UA" sz="3200" b="1" dirty="0">
                <a:latin typeface="Times New Roman" pitchFamily="18" charset="0"/>
              </a:rPr>
              <a:t>S</a:t>
            </a:r>
            <a:r>
              <a:rPr lang="ru-RU" altLang="uk-UA" sz="3200" b="1" dirty="0">
                <a:latin typeface="Times New Roman" pitchFamily="18" charset="0"/>
              </a:rPr>
              <a:t> </a:t>
            </a:r>
            <a:r>
              <a:rPr lang="ru-RU" altLang="uk-UA" sz="3200" dirty="0">
                <a:latin typeface="Times New Roman" pitchFamily="18" charset="0"/>
              </a:rPr>
              <a:t>— </a:t>
            </a:r>
            <a:r>
              <a:rPr lang="ru-RU" altLang="uk-UA" sz="3200" dirty="0" smtClean="0">
                <a:latin typeface="Times New Roman" pitchFamily="18" charset="0"/>
              </a:rPr>
              <a:t>ген зелен</a:t>
            </a:r>
            <a:r>
              <a:rPr lang="uk-UA" altLang="uk-UA" sz="3200" dirty="0" err="1" smtClean="0">
                <a:latin typeface="Times New Roman" pitchFamily="18" charset="0"/>
              </a:rPr>
              <a:t>ий</a:t>
            </a:r>
            <a:r>
              <a:rPr lang="uk-UA" altLang="uk-UA" sz="3200" dirty="0" smtClean="0">
                <a:latin typeface="Times New Roman" pitchFamily="18" charset="0"/>
              </a:rPr>
              <a:t> колір</a:t>
            </a:r>
            <a:r>
              <a:rPr lang="ru-RU" altLang="uk-UA" sz="3200" dirty="0" smtClean="0">
                <a:latin typeface="Times New Roman" pitchFamily="18" charset="0"/>
              </a:rPr>
              <a:t> </a:t>
            </a:r>
            <a:endParaRPr lang="ru-RU" altLang="uk-UA" sz="3200" dirty="0">
              <a:latin typeface="Times New Roman" pitchFamily="18" charset="0"/>
            </a:endParaRPr>
          </a:p>
          <a:p>
            <a:pPr eaLnBrk="1" hangingPunct="1"/>
            <a:r>
              <a:rPr lang="en-US" altLang="uk-UA" sz="3200" b="1" dirty="0">
                <a:latin typeface="Times New Roman" pitchFamily="18" charset="0"/>
              </a:rPr>
              <a:t>s</a:t>
            </a:r>
            <a:r>
              <a:rPr lang="ru-RU" altLang="uk-UA" sz="3200" dirty="0">
                <a:latin typeface="Times New Roman" pitchFamily="18" charset="0"/>
              </a:rPr>
              <a:t> — </a:t>
            </a:r>
            <a:r>
              <a:rPr lang="ru-RU" altLang="uk-UA" sz="3200" dirty="0" smtClean="0">
                <a:latin typeface="Times New Roman" pitchFamily="18" charset="0"/>
              </a:rPr>
              <a:t>ген </a:t>
            </a:r>
            <a:r>
              <a:rPr lang="ru-RU" altLang="uk-UA" sz="3200" dirty="0" err="1" smtClean="0">
                <a:latin typeface="Times New Roman" pitchFamily="18" charset="0"/>
              </a:rPr>
              <a:t>смугастості</a:t>
            </a:r>
            <a:endParaRPr lang="ru-RU" altLang="uk-UA" sz="3200" dirty="0">
              <a:latin typeface="Times New Roman" pitchFamily="18" charset="0"/>
            </a:endParaRPr>
          </a:p>
          <a:p>
            <a:pPr eaLnBrk="1" hangingPunct="1"/>
            <a:endParaRPr lang="ru-RU" altLang="uk-UA" sz="3200" dirty="0">
              <a:latin typeface="Times New Roman" pitchFamily="18" charset="0"/>
            </a:endParaRPr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>
            <a:off x="250825" y="3213100"/>
            <a:ext cx="3800476" cy="21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395288" y="3330575"/>
            <a:ext cx="2698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uk-UA" sz="3200">
                <a:latin typeface="Times New Roman" pitchFamily="18" charset="0"/>
              </a:rPr>
              <a:t>Фенотип </a:t>
            </a:r>
            <a:r>
              <a:rPr lang="en-US" altLang="uk-UA" sz="3200">
                <a:latin typeface="Times New Roman" pitchFamily="18" charset="0"/>
              </a:rPr>
              <a:t> F</a:t>
            </a:r>
            <a:r>
              <a:rPr lang="en-US" altLang="uk-UA" sz="3200" b="1" baseline="-25000">
                <a:latin typeface="Times New Roman" pitchFamily="18" charset="0"/>
              </a:rPr>
              <a:t>1</a:t>
            </a:r>
            <a:r>
              <a:rPr lang="en-US" altLang="uk-UA" sz="3200">
                <a:latin typeface="Times New Roman" pitchFamily="18" charset="0"/>
              </a:rPr>
              <a:t> -</a:t>
            </a:r>
            <a:r>
              <a:rPr lang="ru-RU" altLang="uk-UA" sz="3200">
                <a:latin typeface="Times New Roman" pitchFamily="18" charset="0"/>
              </a:rPr>
              <a:t>?</a:t>
            </a:r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>
            <a:off x="4051301" y="1433987"/>
            <a:ext cx="0" cy="180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4051301" y="1433987"/>
            <a:ext cx="369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uk-UA" sz="2400" b="1" dirty="0">
                <a:latin typeface="Times New Roman" pitchFamily="18" charset="0"/>
              </a:rPr>
              <a:t>Р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4427538" y="1385888"/>
            <a:ext cx="9080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uk-UA" sz="3200">
                <a:latin typeface="Times New Roman" pitchFamily="18" charset="0"/>
              </a:rPr>
              <a:t>♀ </a:t>
            </a:r>
            <a:r>
              <a:rPr lang="en-US" altLang="uk-UA" sz="3200" b="1">
                <a:latin typeface="Times New Roman" pitchFamily="18" charset="0"/>
              </a:rPr>
              <a:t>ss</a:t>
            </a:r>
            <a:endParaRPr lang="ru-RU" altLang="uk-UA" sz="3200" b="1">
              <a:latin typeface="Times New Roman" pitchFamily="18" charset="0"/>
            </a:endParaRP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6300788" y="1385888"/>
            <a:ext cx="9747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uk-UA" sz="3200">
                <a:latin typeface="Times New Roman" pitchFamily="18" charset="0"/>
              </a:rPr>
              <a:t>♂</a:t>
            </a:r>
            <a:r>
              <a:rPr lang="ru-RU" altLang="uk-UA" sz="3200" b="1">
                <a:latin typeface="Times New Roman" pitchFamily="18" charset="0"/>
              </a:rPr>
              <a:t> </a:t>
            </a:r>
            <a:r>
              <a:rPr lang="en-US" altLang="uk-UA" sz="3200" b="1">
                <a:latin typeface="Times New Roman" pitchFamily="18" charset="0"/>
              </a:rPr>
              <a:t>Ss</a:t>
            </a:r>
            <a:endParaRPr lang="ru-RU" altLang="uk-UA" sz="3200" b="1">
              <a:latin typeface="Times New Roman" pitchFamily="18" charset="0"/>
            </a:endParaRP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5651500" y="1385888"/>
            <a:ext cx="3873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uk-UA" sz="3200" b="1">
                <a:latin typeface="Times New Roman" pitchFamily="18" charset="0"/>
              </a:rPr>
              <a:t>х</a:t>
            </a: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4272322" y="1965325"/>
            <a:ext cx="15343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uk-UA" sz="2400" dirty="0" err="1" smtClean="0">
                <a:latin typeface="Times New Roman" pitchFamily="18" charset="0"/>
              </a:rPr>
              <a:t>смугастий</a:t>
            </a:r>
            <a:endParaRPr lang="ru-RU" altLang="uk-UA" sz="2400" dirty="0">
              <a:latin typeface="Times New Roman" pitchFamily="18" charset="0"/>
            </a:endParaRPr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6443663" y="1989138"/>
            <a:ext cx="12282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uk-UA" sz="2400" dirty="0" err="1" smtClean="0">
                <a:latin typeface="Times New Roman" pitchFamily="18" charset="0"/>
              </a:rPr>
              <a:t>зелений</a:t>
            </a:r>
            <a:endParaRPr lang="ru-RU" altLang="uk-UA" sz="2400" dirty="0">
              <a:latin typeface="Times New Roman" pitchFamily="18" charset="0"/>
            </a:endParaRPr>
          </a:p>
        </p:txBody>
      </p:sp>
      <p:sp>
        <p:nvSpPr>
          <p:cNvPr id="18446" name="Oval 14"/>
          <p:cNvSpPr>
            <a:spLocks noChangeArrowheads="1"/>
          </p:cNvSpPr>
          <p:nvPr/>
        </p:nvSpPr>
        <p:spPr bwMode="auto">
          <a:xfrm>
            <a:off x="6372225" y="2565400"/>
            <a:ext cx="576263" cy="509588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uk-UA" sz="4000" b="1">
                <a:latin typeface="Times New Roman" pitchFamily="18" charset="0"/>
              </a:rPr>
              <a:t>S</a:t>
            </a:r>
            <a:endParaRPr lang="ru-RU" altLang="uk-UA" sz="4000" b="1">
              <a:latin typeface="Times New Roman" pitchFamily="18" charset="0"/>
            </a:endParaRPr>
          </a:p>
        </p:txBody>
      </p:sp>
      <p:sp>
        <p:nvSpPr>
          <p:cNvPr id="18447" name="Oval 15"/>
          <p:cNvSpPr>
            <a:spLocks noChangeArrowheads="1"/>
          </p:cNvSpPr>
          <p:nvPr/>
        </p:nvSpPr>
        <p:spPr bwMode="auto">
          <a:xfrm>
            <a:off x="5152358" y="2557035"/>
            <a:ext cx="576262" cy="559073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uk-UA" sz="4000" b="1" dirty="0">
                <a:latin typeface="Times New Roman" pitchFamily="18" charset="0"/>
              </a:rPr>
              <a:t>s</a:t>
            </a:r>
            <a:endParaRPr lang="ru-RU" altLang="uk-UA" sz="4000" b="1" dirty="0">
              <a:latin typeface="Times New Roman" pitchFamily="18" charset="0"/>
            </a:endParaRPr>
          </a:p>
        </p:txBody>
      </p:sp>
      <p:sp>
        <p:nvSpPr>
          <p:cNvPr id="18448" name="Oval 16"/>
          <p:cNvSpPr>
            <a:spLocks noChangeArrowheads="1"/>
          </p:cNvSpPr>
          <p:nvPr/>
        </p:nvSpPr>
        <p:spPr bwMode="auto">
          <a:xfrm>
            <a:off x="7164388" y="2565400"/>
            <a:ext cx="576262" cy="509588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uk-UA" sz="4000" b="1">
                <a:latin typeface="Times New Roman" pitchFamily="18" charset="0"/>
              </a:rPr>
              <a:t>s</a:t>
            </a:r>
            <a:endParaRPr lang="ru-RU" altLang="uk-UA" sz="4000" b="1">
              <a:latin typeface="Times New Roman" pitchFamily="18" charset="0"/>
            </a:endParaRPr>
          </a:p>
        </p:txBody>
      </p:sp>
      <p:sp>
        <p:nvSpPr>
          <p:cNvPr id="18449" name="Text Box 17"/>
          <p:cNvSpPr txBox="1">
            <a:spLocks noChangeArrowheads="1"/>
          </p:cNvSpPr>
          <p:nvPr/>
        </p:nvSpPr>
        <p:spPr bwMode="auto">
          <a:xfrm>
            <a:off x="4500563" y="3284538"/>
            <a:ext cx="36718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uk-UA" sz="3200" b="1">
                <a:latin typeface="Times New Roman" pitchFamily="18" charset="0"/>
              </a:rPr>
              <a:t>  </a:t>
            </a:r>
            <a:r>
              <a:rPr lang="en-US" altLang="uk-UA" sz="3200" b="1">
                <a:latin typeface="Times New Roman" pitchFamily="18" charset="0"/>
              </a:rPr>
              <a:t>Ss</a:t>
            </a:r>
            <a:r>
              <a:rPr lang="ru-RU" altLang="uk-UA" sz="3200" b="1">
                <a:latin typeface="Times New Roman" pitchFamily="18" charset="0"/>
              </a:rPr>
              <a:t>         </a:t>
            </a:r>
            <a:r>
              <a:rPr lang="en-US" altLang="uk-UA" sz="3200" b="1">
                <a:latin typeface="Times New Roman" pitchFamily="18" charset="0"/>
              </a:rPr>
              <a:t>    </a:t>
            </a:r>
            <a:r>
              <a:rPr lang="ru-RU" altLang="uk-UA" sz="3200" b="1">
                <a:latin typeface="Times New Roman" pitchFamily="18" charset="0"/>
              </a:rPr>
              <a:t>         </a:t>
            </a:r>
            <a:r>
              <a:rPr lang="en-US" altLang="uk-UA" sz="3200" b="1">
                <a:latin typeface="Times New Roman" pitchFamily="18" charset="0"/>
              </a:rPr>
              <a:t>ss</a:t>
            </a:r>
            <a:r>
              <a:rPr lang="ru-RU" altLang="uk-UA" sz="2400" b="1">
                <a:latin typeface="Times New Roman" pitchFamily="18" charset="0"/>
              </a:rPr>
              <a:t>      </a:t>
            </a:r>
            <a:r>
              <a:rPr lang="en-US" altLang="uk-UA" sz="2400" b="1">
                <a:latin typeface="Times New Roman" pitchFamily="18" charset="0"/>
              </a:rPr>
              <a:t>     </a:t>
            </a:r>
            <a:endParaRPr lang="ru-RU" altLang="uk-UA" sz="2400" b="1">
              <a:latin typeface="Times New Roman" pitchFamily="18" charset="0"/>
            </a:endParaRPr>
          </a:p>
        </p:txBody>
      </p:sp>
      <p:sp>
        <p:nvSpPr>
          <p:cNvPr id="18452" name="Rectangle 20"/>
          <p:cNvSpPr>
            <a:spLocks noChangeArrowheads="1"/>
          </p:cNvSpPr>
          <p:nvPr/>
        </p:nvSpPr>
        <p:spPr bwMode="auto">
          <a:xfrm>
            <a:off x="323850" y="5445125"/>
            <a:ext cx="88201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uk-UA" sz="3200" b="1" dirty="0">
                <a:latin typeface="Times New Roman" pitchFamily="18" charset="0"/>
              </a:rPr>
              <a:t>В</a:t>
            </a:r>
            <a:r>
              <a:rPr lang="ru-RU" altLang="uk-UA" sz="3200" b="1" dirty="0" smtClean="0">
                <a:latin typeface="Times New Roman" pitchFamily="18" charset="0"/>
              </a:rPr>
              <a:t>:</a:t>
            </a:r>
            <a:r>
              <a:rPr lang="ru-RU" altLang="uk-UA" sz="2400" dirty="0" smtClean="0">
                <a:latin typeface="Times New Roman" pitchFamily="18" charset="0"/>
              </a:rPr>
              <a:t>   </a:t>
            </a:r>
            <a:r>
              <a:rPr lang="ru-RU" altLang="uk-UA" sz="3200" dirty="0">
                <a:latin typeface="Times New Roman" pitchFamily="18" charset="0"/>
              </a:rPr>
              <a:t>в </a:t>
            </a:r>
            <a:r>
              <a:rPr lang="en-US" altLang="uk-UA" sz="3200" dirty="0">
                <a:latin typeface="Times New Roman" pitchFamily="18" charset="0"/>
              </a:rPr>
              <a:t>F</a:t>
            </a:r>
            <a:r>
              <a:rPr lang="en-US" altLang="uk-UA" sz="3200" baseline="-25000" dirty="0">
                <a:latin typeface="Times New Roman" pitchFamily="18" charset="0"/>
              </a:rPr>
              <a:t>1</a:t>
            </a:r>
            <a:r>
              <a:rPr lang="ru-RU" altLang="uk-UA" sz="3200" baseline="-25000" dirty="0">
                <a:latin typeface="Times New Roman" pitchFamily="18" charset="0"/>
              </a:rPr>
              <a:t> </a:t>
            </a:r>
            <a:r>
              <a:rPr lang="ru-RU" altLang="uk-UA" sz="3200" dirty="0">
                <a:latin typeface="Times New Roman" pitchFamily="18" charset="0"/>
              </a:rPr>
              <a:t> 1</a:t>
            </a:r>
            <a:r>
              <a:rPr lang="en-US" altLang="uk-UA" sz="3200" dirty="0">
                <a:latin typeface="Times New Roman" pitchFamily="18" charset="0"/>
              </a:rPr>
              <a:t>/</a:t>
            </a:r>
            <a:r>
              <a:rPr lang="ru-RU" altLang="uk-UA" sz="3200" dirty="0">
                <a:latin typeface="Times New Roman" pitchFamily="18" charset="0"/>
              </a:rPr>
              <a:t>2 </a:t>
            </a:r>
            <a:r>
              <a:rPr lang="ru-RU" altLang="uk-UA" sz="3200" dirty="0" err="1" smtClean="0">
                <a:latin typeface="Times New Roman" pitchFamily="18" charset="0"/>
              </a:rPr>
              <a:t>рослин</a:t>
            </a:r>
            <a:r>
              <a:rPr lang="ru-RU" altLang="uk-UA" sz="3200" dirty="0" smtClean="0">
                <a:latin typeface="Times New Roman" pitchFamily="18" charset="0"/>
              </a:rPr>
              <a:t> буде  зеленим </a:t>
            </a:r>
            <a:r>
              <a:rPr lang="ru-RU" altLang="uk-UA" sz="3200" dirty="0" err="1" smtClean="0">
                <a:latin typeface="Times New Roman" pitchFamily="18" charset="0"/>
              </a:rPr>
              <a:t>кольором</a:t>
            </a:r>
            <a:r>
              <a:rPr lang="ru-RU" altLang="uk-UA" sz="3200" dirty="0" smtClean="0">
                <a:latin typeface="Times New Roman" pitchFamily="18" charset="0"/>
              </a:rPr>
              <a:t> </a:t>
            </a:r>
            <a:r>
              <a:rPr lang="ru-RU" altLang="uk-UA" sz="3200" dirty="0" err="1" smtClean="0">
                <a:latin typeface="Times New Roman" pitchFamily="18" charset="0"/>
              </a:rPr>
              <a:t>плодів</a:t>
            </a:r>
            <a:r>
              <a:rPr lang="ru-RU" altLang="uk-UA" sz="3200" dirty="0" smtClean="0">
                <a:latin typeface="Times New Roman" pitchFamily="18" charset="0"/>
              </a:rPr>
              <a:t> і  </a:t>
            </a:r>
            <a:r>
              <a:rPr lang="ru-RU" altLang="uk-UA" sz="3200" dirty="0">
                <a:latin typeface="Times New Roman" pitchFamily="18" charset="0"/>
              </a:rPr>
              <a:t>1</a:t>
            </a:r>
            <a:r>
              <a:rPr lang="en-US" altLang="uk-UA" sz="3200" dirty="0">
                <a:latin typeface="Times New Roman" pitchFamily="18" charset="0"/>
              </a:rPr>
              <a:t>/2 – </a:t>
            </a:r>
            <a:r>
              <a:rPr lang="ru-RU" altLang="uk-UA" sz="3200" dirty="0" err="1" smtClean="0">
                <a:latin typeface="Times New Roman" pitchFamily="18" charset="0"/>
              </a:rPr>
              <a:t>смугастих</a:t>
            </a:r>
            <a:endParaRPr lang="ru-RU" altLang="uk-UA" sz="3200" dirty="0">
              <a:latin typeface="Times New Roman" pitchFamily="18" charset="0"/>
            </a:endParaRPr>
          </a:p>
        </p:txBody>
      </p:sp>
      <p:sp>
        <p:nvSpPr>
          <p:cNvPr id="20497" name="Text Box 21"/>
          <p:cNvSpPr txBox="1">
            <a:spLocks noChangeArrowheads="1"/>
          </p:cNvSpPr>
          <p:nvPr/>
        </p:nvSpPr>
        <p:spPr bwMode="auto">
          <a:xfrm>
            <a:off x="3276600" y="303213"/>
            <a:ext cx="328365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uk-UA" sz="4400" b="1" dirty="0" err="1" smtClean="0">
                <a:latin typeface="Times New Roman" pitchFamily="18" charset="0"/>
              </a:rPr>
              <a:t>Розв</a:t>
            </a:r>
            <a:r>
              <a:rPr lang="en-US" altLang="uk-UA" sz="4400" b="1" dirty="0" smtClean="0">
                <a:latin typeface="Times New Roman" pitchFamily="18" charset="0"/>
              </a:rPr>
              <a:t>’</a:t>
            </a:r>
            <a:r>
              <a:rPr lang="uk-UA" altLang="uk-UA" sz="4400" b="1" dirty="0" err="1" smtClean="0">
                <a:latin typeface="Times New Roman" pitchFamily="18" charset="0"/>
              </a:rPr>
              <a:t>язання</a:t>
            </a:r>
            <a:endParaRPr lang="ru-RU" altLang="uk-UA" sz="4400" b="1" dirty="0">
              <a:latin typeface="Times New Roman" pitchFamily="18" charset="0"/>
            </a:endParaRPr>
          </a:p>
        </p:txBody>
      </p:sp>
      <p:sp>
        <p:nvSpPr>
          <p:cNvPr id="18454" name="Text Box 22"/>
          <p:cNvSpPr txBox="1">
            <a:spLocks noChangeArrowheads="1"/>
          </p:cNvSpPr>
          <p:nvPr/>
        </p:nvSpPr>
        <p:spPr bwMode="auto">
          <a:xfrm>
            <a:off x="4084022" y="2492375"/>
            <a:ext cx="893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uk-UA" sz="2400" b="1" dirty="0">
                <a:latin typeface="Times New Roman" pitchFamily="18" charset="0"/>
              </a:rPr>
              <a:t>Г.(</a:t>
            </a:r>
            <a:r>
              <a:rPr lang="en-US" altLang="uk-UA" sz="2400" b="1" dirty="0">
                <a:latin typeface="Times New Roman" pitchFamily="18" charset="0"/>
              </a:rPr>
              <a:t>G)</a:t>
            </a:r>
            <a:endParaRPr lang="ru-RU" altLang="uk-UA" sz="2400" b="1" dirty="0">
              <a:latin typeface="Times New Roman" pitchFamily="18" charset="0"/>
            </a:endParaRPr>
          </a:p>
        </p:txBody>
      </p:sp>
      <p:sp>
        <p:nvSpPr>
          <p:cNvPr id="18455" name="Rectangle 23"/>
          <p:cNvSpPr>
            <a:spLocks noChangeArrowheads="1"/>
          </p:cNvSpPr>
          <p:nvPr/>
        </p:nvSpPr>
        <p:spPr bwMode="auto">
          <a:xfrm>
            <a:off x="3779838" y="3284538"/>
            <a:ext cx="641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uk-UA" sz="3600" b="1" i="1">
                <a:latin typeface="Times New Roman" pitchFamily="18" charset="0"/>
              </a:rPr>
              <a:t>F</a:t>
            </a:r>
            <a:r>
              <a:rPr lang="en-US" altLang="uk-UA" sz="3600" b="1" i="1" baseline="-25000">
                <a:latin typeface="Times New Roman" pitchFamily="18" charset="0"/>
              </a:rPr>
              <a:t>1</a:t>
            </a:r>
            <a:endParaRPr lang="ru-RU" altLang="uk-UA" sz="3600" b="1" i="1" baseline="-25000">
              <a:latin typeface="Times New Roman" pitchFamily="18" charset="0"/>
            </a:endParaRPr>
          </a:p>
        </p:txBody>
      </p:sp>
      <p:pic>
        <p:nvPicPr>
          <p:cNvPr id="18457" name="Picture 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013" y="3933825"/>
            <a:ext cx="68897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9" name="Picture 2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860800"/>
            <a:ext cx="792162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60" name="Text Box 28"/>
          <p:cNvSpPr txBox="1">
            <a:spLocks noChangeArrowheads="1"/>
          </p:cNvSpPr>
          <p:nvPr/>
        </p:nvSpPr>
        <p:spPr bwMode="auto">
          <a:xfrm>
            <a:off x="879475" y="4143375"/>
            <a:ext cx="29876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uk-UA" sz="3200" dirty="0">
                <a:latin typeface="Times New Roman" pitchFamily="18" charset="0"/>
              </a:rPr>
              <a:t>По генотипу 1:1</a:t>
            </a:r>
          </a:p>
        </p:txBody>
      </p:sp>
      <p:sp>
        <p:nvSpPr>
          <p:cNvPr id="18461" name="Text Box 29"/>
          <p:cNvSpPr txBox="1">
            <a:spLocks noChangeArrowheads="1"/>
          </p:cNvSpPr>
          <p:nvPr/>
        </p:nvSpPr>
        <p:spPr bwMode="auto">
          <a:xfrm>
            <a:off x="971550" y="4772025"/>
            <a:ext cx="30845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uk-UA" sz="3200">
                <a:latin typeface="Times New Roman" pitchFamily="18" charset="0"/>
              </a:rPr>
              <a:t>По фенотипу 1:1</a:t>
            </a:r>
          </a:p>
        </p:txBody>
      </p:sp>
    </p:spTree>
    <p:extLst>
      <p:ext uri="{BB962C8B-B14F-4D97-AF65-F5344CB8AC3E}">
        <p14:creationId xmlns:p14="http://schemas.microsoft.com/office/powerpoint/2010/main" val="14231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8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8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8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8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  <p:bldP spid="18437" grpId="0" animBg="1"/>
      <p:bldP spid="18438" grpId="0"/>
      <p:bldP spid="18439" grpId="0" animBg="1"/>
      <p:bldP spid="18440" grpId="0"/>
      <p:bldP spid="18441" grpId="0"/>
      <p:bldP spid="18442" grpId="0"/>
      <p:bldP spid="18443" grpId="0"/>
      <p:bldP spid="18444" grpId="0"/>
      <p:bldP spid="18445" grpId="0"/>
      <p:bldP spid="18446" grpId="0" animBg="1"/>
      <p:bldP spid="18447" grpId="0" animBg="1"/>
      <p:bldP spid="18448" grpId="0" animBg="1"/>
      <p:bldP spid="18452" grpId="0"/>
      <p:bldP spid="18454" grpId="0"/>
      <p:bldP spid="18455" grpId="0"/>
      <p:bldP spid="1846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4" descr="59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WordArt 5"/>
          <p:cNvSpPr>
            <a:spLocks noChangeArrowheads="1" noChangeShapeType="1" noTextEdit="1"/>
          </p:cNvSpPr>
          <p:nvPr/>
        </p:nvSpPr>
        <p:spPr bwMode="auto">
          <a:xfrm>
            <a:off x="684213" y="188913"/>
            <a:ext cx="7991475" cy="2587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 dirty="0" err="1" smtClean="0"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FF66"/>
                    </a:gs>
                    <a:gs pos="100000">
                      <a:srgbClr val="33CC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Дигібридне</a:t>
            </a:r>
            <a:r>
              <a:rPr lang="uk-UA" sz="3600" kern="10" dirty="0" smtClean="0"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FF66"/>
                    </a:gs>
                    <a:gs pos="100000">
                      <a:srgbClr val="33CC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</a:t>
            </a:r>
            <a:endParaRPr lang="uk-UA" sz="3600" kern="10" dirty="0">
              <a:ln w="31750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CCFF66"/>
                  </a:gs>
                  <a:gs pos="100000">
                    <a:srgbClr val="33CC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  <a:p>
            <a:pPr algn="ctr"/>
            <a:r>
              <a:rPr lang="uk-UA" sz="3600" kern="10" dirty="0" smtClean="0"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FF66"/>
                    </a:gs>
                    <a:gs pos="100000">
                      <a:srgbClr val="33CC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схрещування</a:t>
            </a:r>
            <a:endParaRPr lang="uk-UA" sz="3600" kern="10" dirty="0">
              <a:ln w="31750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CCFF66"/>
                  </a:gs>
                  <a:gs pos="100000">
                    <a:srgbClr val="33CC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4103" name="Rectangle 9"/>
          <p:cNvSpPr>
            <a:spLocks noChangeArrowheads="1"/>
          </p:cNvSpPr>
          <p:nvPr/>
        </p:nvSpPr>
        <p:spPr bwMode="auto">
          <a:xfrm>
            <a:off x="4479925" y="32004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uk-UA" altLang="uk-UA">
              <a:latin typeface="Arial Black" pitchFamily="34" charset="0"/>
            </a:endParaRPr>
          </a:p>
        </p:txBody>
      </p:sp>
      <p:sp>
        <p:nvSpPr>
          <p:cNvPr id="4104" name="Rectangle 11"/>
          <p:cNvSpPr>
            <a:spLocks noChangeArrowheads="1"/>
          </p:cNvSpPr>
          <p:nvPr/>
        </p:nvSpPr>
        <p:spPr bwMode="auto">
          <a:xfrm>
            <a:off x="755650" y="5661025"/>
            <a:ext cx="544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uk-UA" altLang="uk-UA">
              <a:latin typeface="Arial Black" pitchFamily="34" charset="0"/>
            </a:endParaRPr>
          </a:p>
        </p:txBody>
      </p:sp>
      <p:sp>
        <p:nvSpPr>
          <p:cNvPr id="4105" name="Text Box 12"/>
          <p:cNvSpPr txBox="1">
            <a:spLocks noChangeArrowheads="1"/>
          </p:cNvSpPr>
          <p:nvPr/>
        </p:nvSpPr>
        <p:spPr bwMode="auto">
          <a:xfrm>
            <a:off x="1095375" y="5689600"/>
            <a:ext cx="420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uk-UA">
                <a:latin typeface="Arial Black" pitchFamily="34" charset="0"/>
              </a:rPr>
              <a:t>В</a:t>
            </a:r>
          </a:p>
        </p:txBody>
      </p:sp>
      <p:sp>
        <p:nvSpPr>
          <p:cNvPr id="4106" name="Text Box 13"/>
          <p:cNvSpPr txBox="1">
            <a:spLocks noChangeArrowheads="1"/>
          </p:cNvSpPr>
          <p:nvPr/>
        </p:nvSpPr>
        <p:spPr bwMode="auto">
          <a:xfrm>
            <a:off x="2247900" y="5834063"/>
            <a:ext cx="371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uk-UA">
                <a:latin typeface="Arial Black" pitchFamily="34" charset="0"/>
              </a:rPr>
              <a:t>в</a:t>
            </a:r>
          </a:p>
        </p:txBody>
      </p:sp>
      <p:graphicFrame>
        <p:nvGraphicFramePr>
          <p:cNvPr id="10255" name="Object 2"/>
          <p:cNvGraphicFramePr>
            <a:graphicFrameLocks noChangeAspect="1"/>
          </p:cNvGraphicFramePr>
          <p:nvPr/>
        </p:nvGraphicFramePr>
        <p:xfrm>
          <a:off x="395288" y="2924175"/>
          <a:ext cx="2303462" cy="230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Точечный рисунок" r:id="rId4" imgW="2285714" imgH="2266667" progId="Paint.Picture">
                  <p:embed/>
                </p:oleObj>
              </mc:Choice>
              <mc:Fallback>
                <p:oleObj name="Точечный рисунок" r:id="rId4" imgW="2285714" imgH="226666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2924175"/>
                        <a:ext cx="2303462" cy="2303463"/>
                      </a:xfrm>
                      <a:prstGeom prst="rect">
                        <a:avLst/>
                      </a:prstGeom>
                      <a:noFill/>
                      <a:ln w="57150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7" name="Rectangle 16"/>
          <p:cNvSpPr>
            <a:spLocks noChangeArrowheads="1"/>
          </p:cNvSpPr>
          <p:nvPr/>
        </p:nvSpPr>
        <p:spPr bwMode="auto">
          <a:xfrm>
            <a:off x="2339975" y="42211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uk-UA" altLang="uk-UA">
              <a:latin typeface="Arial Black" pitchFamily="34" charset="0"/>
            </a:endParaRP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1835150" y="3429000"/>
            <a:ext cx="420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uk-UA">
                <a:latin typeface="Arial Black" pitchFamily="34" charset="0"/>
              </a:rPr>
              <a:t>А</a:t>
            </a:r>
          </a:p>
        </p:txBody>
      </p:sp>
      <p:sp>
        <p:nvSpPr>
          <p:cNvPr id="10258" name="Rectangle 18"/>
          <p:cNvSpPr>
            <a:spLocks noChangeArrowheads="1"/>
          </p:cNvSpPr>
          <p:nvPr/>
        </p:nvSpPr>
        <p:spPr bwMode="auto">
          <a:xfrm>
            <a:off x="611188" y="3500438"/>
            <a:ext cx="420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uk-UA">
                <a:latin typeface="Arial Black" pitchFamily="34" charset="0"/>
              </a:rPr>
              <a:t>А</a:t>
            </a:r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2051050" y="3933825"/>
            <a:ext cx="420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uk-UA">
                <a:latin typeface="Arial Black" pitchFamily="34" charset="0"/>
              </a:rPr>
              <a:t>В</a:t>
            </a:r>
          </a:p>
        </p:txBody>
      </p: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755650" y="4149725"/>
            <a:ext cx="420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uk-UA">
                <a:latin typeface="Arial Black" pitchFamily="34" charset="0"/>
              </a:rPr>
              <a:t>В</a:t>
            </a:r>
          </a:p>
        </p:txBody>
      </p:sp>
      <p:graphicFrame>
        <p:nvGraphicFramePr>
          <p:cNvPr id="10261" name="Object 3"/>
          <p:cNvGraphicFramePr>
            <a:graphicFrameLocks noChangeAspect="1"/>
          </p:cNvGraphicFramePr>
          <p:nvPr/>
        </p:nvGraphicFramePr>
        <p:xfrm>
          <a:off x="3419475" y="3284538"/>
          <a:ext cx="2286000" cy="226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Точечный рисунок" r:id="rId6" imgW="2285714" imgH="2266667" progId="Paint.Picture">
                  <p:embed/>
                </p:oleObj>
              </mc:Choice>
              <mc:Fallback>
                <p:oleObj name="Точечный рисунок" r:id="rId6" imgW="2285714" imgH="226666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3284538"/>
                        <a:ext cx="2286000" cy="2266950"/>
                      </a:xfrm>
                      <a:prstGeom prst="rect">
                        <a:avLst/>
                      </a:prstGeom>
                      <a:noFill/>
                      <a:ln w="57150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63" name="Object 4"/>
          <p:cNvGraphicFramePr>
            <a:graphicFrameLocks noChangeAspect="1"/>
          </p:cNvGraphicFramePr>
          <p:nvPr/>
        </p:nvGraphicFramePr>
        <p:xfrm>
          <a:off x="6516688" y="2924175"/>
          <a:ext cx="2286000" cy="226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Точечный рисунок" r:id="rId8" imgW="2285714" imgH="2266667" progId="Paint.Picture">
                  <p:embed/>
                </p:oleObj>
              </mc:Choice>
              <mc:Fallback>
                <p:oleObj name="Точечный рисунок" r:id="rId8" imgW="2285714" imgH="226666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688" y="2924175"/>
                        <a:ext cx="2286000" cy="2266950"/>
                      </a:xfrm>
                      <a:prstGeom prst="rect">
                        <a:avLst/>
                      </a:prstGeom>
                      <a:noFill/>
                      <a:ln w="57150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4" name="Text Box 24"/>
          <p:cNvSpPr txBox="1">
            <a:spLocks noChangeArrowheads="1"/>
          </p:cNvSpPr>
          <p:nvPr/>
        </p:nvSpPr>
        <p:spPr bwMode="auto">
          <a:xfrm>
            <a:off x="3708400" y="400526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uk-UA">
                <a:latin typeface="Arial Black" pitchFamily="34" charset="0"/>
              </a:rPr>
              <a:t>а</a:t>
            </a:r>
          </a:p>
        </p:txBody>
      </p:sp>
      <p:sp>
        <p:nvSpPr>
          <p:cNvPr id="10265" name="Text Box 25"/>
          <p:cNvSpPr txBox="1">
            <a:spLocks noChangeArrowheads="1"/>
          </p:cNvSpPr>
          <p:nvPr/>
        </p:nvSpPr>
        <p:spPr bwMode="auto">
          <a:xfrm>
            <a:off x="4932363" y="378936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uk-UA">
                <a:latin typeface="Arial Black" pitchFamily="34" charset="0"/>
              </a:rPr>
              <a:t>а</a:t>
            </a:r>
          </a:p>
        </p:txBody>
      </p:sp>
      <p:sp>
        <p:nvSpPr>
          <p:cNvPr id="10266" name="Text Box 26"/>
          <p:cNvSpPr txBox="1">
            <a:spLocks noChangeArrowheads="1"/>
          </p:cNvSpPr>
          <p:nvPr/>
        </p:nvSpPr>
        <p:spPr bwMode="auto">
          <a:xfrm>
            <a:off x="3708400" y="4652963"/>
            <a:ext cx="371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uk-UA">
                <a:latin typeface="Arial Black" pitchFamily="34" charset="0"/>
              </a:rPr>
              <a:t>в</a:t>
            </a:r>
          </a:p>
        </p:txBody>
      </p:sp>
      <p:sp>
        <p:nvSpPr>
          <p:cNvPr id="10267" name="Text Box 27"/>
          <p:cNvSpPr txBox="1">
            <a:spLocks noChangeArrowheads="1"/>
          </p:cNvSpPr>
          <p:nvPr/>
        </p:nvSpPr>
        <p:spPr bwMode="auto">
          <a:xfrm>
            <a:off x="5148263" y="4292600"/>
            <a:ext cx="371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uk-UA">
                <a:latin typeface="Arial Black" pitchFamily="34" charset="0"/>
              </a:rPr>
              <a:t>в</a:t>
            </a:r>
          </a:p>
        </p:txBody>
      </p:sp>
      <p:sp>
        <p:nvSpPr>
          <p:cNvPr id="10268" name="Text Box 28"/>
          <p:cNvSpPr txBox="1">
            <a:spLocks noChangeArrowheads="1"/>
          </p:cNvSpPr>
          <p:nvPr/>
        </p:nvSpPr>
        <p:spPr bwMode="auto">
          <a:xfrm>
            <a:off x="8243888" y="3933825"/>
            <a:ext cx="371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uk-UA">
                <a:latin typeface="Arial Black" pitchFamily="34" charset="0"/>
              </a:rPr>
              <a:t>в</a:t>
            </a:r>
          </a:p>
        </p:txBody>
      </p:sp>
      <p:sp>
        <p:nvSpPr>
          <p:cNvPr id="10269" name="Text Box 29"/>
          <p:cNvSpPr txBox="1">
            <a:spLocks noChangeArrowheads="1"/>
          </p:cNvSpPr>
          <p:nvPr/>
        </p:nvSpPr>
        <p:spPr bwMode="auto">
          <a:xfrm>
            <a:off x="7956550" y="34290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uk-UA">
                <a:latin typeface="Arial Black" pitchFamily="34" charset="0"/>
              </a:rPr>
              <a:t>а</a:t>
            </a:r>
          </a:p>
        </p:txBody>
      </p:sp>
      <p:sp>
        <p:nvSpPr>
          <p:cNvPr id="10270" name="Text Box 30"/>
          <p:cNvSpPr txBox="1">
            <a:spLocks noChangeArrowheads="1"/>
          </p:cNvSpPr>
          <p:nvPr/>
        </p:nvSpPr>
        <p:spPr bwMode="auto">
          <a:xfrm>
            <a:off x="6804025" y="3573463"/>
            <a:ext cx="420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uk-UA">
                <a:latin typeface="Arial Black" pitchFamily="34" charset="0"/>
              </a:rPr>
              <a:t>А</a:t>
            </a:r>
          </a:p>
        </p:txBody>
      </p:sp>
      <p:sp>
        <p:nvSpPr>
          <p:cNvPr id="10271" name="Text Box 31"/>
          <p:cNvSpPr txBox="1">
            <a:spLocks noChangeArrowheads="1"/>
          </p:cNvSpPr>
          <p:nvPr/>
        </p:nvSpPr>
        <p:spPr bwMode="auto">
          <a:xfrm>
            <a:off x="6804025" y="4221163"/>
            <a:ext cx="420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uk-UA">
                <a:latin typeface="Arial Black" pitchFamily="34" charset="0"/>
              </a:rPr>
              <a:t>В</a:t>
            </a:r>
          </a:p>
        </p:txBody>
      </p:sp>
    </p:spTree>
    <p:extLst>
      <p:ext uri="{BB962C8B-B14F-4D97-AF65-F5344CB8AC3E}">
        <p14:creationId xmlns:p14="http://schemas.microsoft.com/office/powerpoint/2010/main" val="953438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7" grpId="0"/>
      <p:bldP spid="10259" grpId="0"/>
      <p:bldP spid="10260" grpId="0"/>
      <p:bldP spid="10265" grpId="0"/>
      <p:bldP spid="10266" grpId="0"/>
      <p:bldP spid="10267" grpId="0"/>
      <p:bldP spid="10268" grpId="0"/>
      <p:bldP spid="10269" grpId="0"/>
      <p:bldP spid="1027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908175" y="1196975"/>
            <a:ext cx="5040313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3200" dirty="0" err="1"/>
              <a:t>Дигібридним</a:t>
            </a:r>
            <a:r>
              <a:rPr lang="ru-RU" sz="3200" dirty="0"/>
              <a:t> </a:t>
            </a:r>
            <a:r>
              <a:rPr lang="ru-RU" sz="3200" dirty="0" err="1"/>
              <a:t>називається</a:t>
            </a:r>
            <a:r>
              <a:rPr lang="ru-RU" sz="3200" dirty="0"/>
              <a:t> </a:t>
            </a:r>
            <a:r>
              <a:rPr lang="ru-RU" sz="3200" dirty="0" err="1"/>
              <a:t>схрещування</a:t>
            </a:r>
            <a:r>
              <a:rPr lang="ru-RU" sz="3200" dirty="0"/>
              <a:t> </a:t>
            </a:r>
            <a:r>
              <a:rPr lang="ru-RU" sz="3200" dirty="0" err="1"/>
              <a:t>двох</a:t>
            </a:r>
            <a:r>
              <a:rPr lang="ru-RU" sz="3200" dirty="0"/>
              <a:t> </a:t>
            </a:r>
            <a:r>
              <a:rPr lang="ru-RU" sz="3200" dirty="0" err="1"/>
              <a:t>організмів</a:t>
            </a:r>
            <a:r>
              <a:rPr lang="ru-RU" sz="3200" dirty="0"/>
              <a:t>, </a:t>
            </a:r>
            <a:r>
              <a:rPr lang="ru-RU" sz="3200" dirty="0" err="1"/>
              <a:t>що</a:t>
            </a:r>
            <a:r>
              <a:rPr lang="ru-RU" sz="3200" dirty="0"/>
              <a:t> </a:t>
            </a:r>
            <a:r>
              <a:rPr lang="ru-RU" sz="3200" dirty="0" err="1"/>
              <a:t>відрізняються</a:t>
            </a:r>
            <a:r>
              <a:rPr lang="ru-RU" sz="3200" dirty="0"/>
              <a:t> один </a:t>
            </a:r>
            <a:r>
              <a:rPr lang="ru-RU" sz="3200" dirty="0" err="1"/>
              <a:t>від</a:t>
            </a:r>
            <a:r>
              <a:rPr lang="ru-RU" sz="3200" dirty="0"/>
              <a:t> одного по </a:t>
            </a:r>
            <a:r>
              <a:rPr lang="ru-RU" sz="3200" dirty="0" err="1"/>
              <a:t>двох</a:t>
            </a:r>
            <a:r>
              <a:rPr lang="ru-RU" sz="3200" dirty="0"/>
              <a:t> парах </a:t>
            </a:r>
            <a:r>
              <a:rPr lang="ru-RU" sz="3200" dirty="0" err="1"/>
              <a:t>альтернативних</a:t>
            </a:r>
            <a:r>
              <a:rPr lang="ru-RU" sz="3200" dirty="0"/>
              <a:t> (</a:t>
            </a:r>
            <a:r>
              <a:rPr lang="ru-RU" sz="3200" dirty="0" err="1"/>
              <a:t>взаємовиключних</a:t>
            </a:r>
            <a:r>
              <a:rPr lang="ru-RU" sz="3200" dirty="0"/>
              <a:t>) </a:t>
            </a:r>
            <a:r>
              <a:rPr lang="ru-RU" sz="3200" dirty="0" err="1"/>
              <a:t>ознак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sp>
        <p:nvSpPr>
          <p:cNvPr id="5125" name="Rectangle 7"/>
          <p:cNvSpPr>
            <a:spLocks noChangeArrowheads="1"/>
          </p:cNvSpPr>
          <p:nvPr/>
        </p:nvSpPr>
        <p:spPr bwMode="auto">
          <a:xfrm>
            <a:off x="4000500" y="2938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uk-UA" altLang="uk-UA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7164388" y="4365625"/>
          <a:ext cx="1392237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CorelDRAW" r:id="rId3" imgW="2349000" imgH="2764080" progId="CorelDRAW.Graphic.11">
                  <p:embed/>
                </p:oleObj>
              </mc:Choice>
              <mc:Fallback>
                <p:oleObj name="CorelDRAW" r:id="rId3" imgW="2349000" imgH="2764080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388" y="4365625"/>
                        <a:ext cx="1392237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5435600" y="5373688"/>
          <a:ext cx="1685925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Точечный рисунок" r:id="rId5" imgW="1685714" imgH="1095528" progId="Paint.Picture">
                  <p:embed/>
                </p:oleObj>
              </mc:Choice>
              <mc:Fallback>
                <p:oleObj name="Точечный рисунок" r:id="rId5" imgW="1685714" imgH="109552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5373688"/>
                        <a:ext cx="1685925" cy="1095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6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05263"/>
            <a:ext cx="146685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5" descr="goodpea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775"/>
            <a:ext cx="16986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6" descr="tomat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938" y="765175"/>
            <a:ext cx="1516062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2060575"/>
            <a:ext cx="129698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755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фон горо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WordArt 5"/>
          <p:cNvSpPr>
            <a:spLocks noChangeArrowheads="1" noChangeShapeType="1" noTextEdit="1"/>
          </p:cNvSpPr>
          <p:nvPr/>
        </p:nvSpPr>
        <p:spPr bwMode="auto">
          <a:xfrm>
            <a:off x="323850" y="404813"/>
            <a:ext cx="8299450" cy="15827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 dirty="0"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FF66"/>
                    </a:gs>
                    <a:gs pos="100000">
                      <a:srgbClr val="33CC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</a:t>
            </a:r>
            <a:r>
              <a:rPr lang="uk-UA" sz="3600" kern="10" dirty="0" smtClean="0"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FF66"/>
                    </a:gs>
                    <a:gs pos="100000">
                      <a:srgbClr val="33CC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Третій </a:t>
            </a:r>
            <a:r>
              <a:rPr lang="uk-UA" sz="3600" kern="10" dirty="0"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FF66"/>
                    </a:gs>
                    <a:gs pos="100000">
                      <a:srgbClr val="33CC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закон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288925" y="2459386"/>
            <a:ext cx="8675688" cy="3539430"/>
          </a:xfrm>
          <a:prstGeom prst="rect">
            <a:avLst/>
          </a:prstGeom>
          <a:solidFill>
            <a:srgbClr val="CCFF66"/>
          </a:solidFill>
          <a:ln w="57150">
            <a:solidFill>
              <a:srgbClr val="FF6600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sz="3200" dirty="0">
                <a:solidFill>
                  <a:srgbClr val="FF0000"/>
                </a:solidFill>
              </a:rPr>
              <a:t>Закон незалежного розподілу ознак:</a:t>
            </a:r>
            <a:r>
              <a:rPr lang="uk-UA" sz="3200" dirty="0"/>
              <a:t> при схрещуванні двох гомозиготних організмів, що відрізняються один від одного по двох (і більше) парах альтернативних ознак, гени та відповідні їм ознаки успадковуються незалежно один від одного та комбінуються у всіх можливих поєднаннях.</a:t>
            </a:r>
            <a:endParaRPr lang="ru-RU" altLang="uk-UA" sz="32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61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188640"/>
            <a:ext cx="6807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i="1" dirty="0" smtClean="0">
                <a:solidFill>
                  <a:srgbClr val="C00000"/>
                </a:solidFill>
                <a:latin typeface="+mj-lt"/>
              </a:rPr>
              <a:t>     Третій </a:t>
            </a:r>
            <a:r>
              <a:rPr lang="uk-UA" sz="2400" i="1" dirty="0">
                <a:solidFill>
                  <a:srgbClr val="C00000"/>
                </a:solidFill>
                <a:latin typeface="+mj-lt"/>
              </a:rPr>
              <a:t>закон Менделя — закон незалежного </a:t>
            </a:r>
            <a:r>
              <a:rPr lang="uk-UA" sz="2400" i="1" dirty="0" smtClean="0">
                <a:solidFill>
                  <a:srgbClr val="C00000"/>
                </a:solidFill>
                <a:latin typeface="+mj-lt"/>
              </a:rPr>
              <a:t>успадкування ознак</a:t>
            </a:r>
            <a:endParaRPr lang="uk-UA" sz="2400" i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1027" name="Picture 3" descr="C:\Users\Deftone\Desktop\DGDSNNg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745" y="1329903"/>
            <a:ext cx="7191107" cy="553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81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067592" y="195832"/>
            <a:ext cx="7290621" cy="6329512"/>
            <a:chOff x="528" y="277"/>
            <a:chExt cx="4513" cy="3772"/>
          </a:xfrm>
        </p:grpSpPr>
        <p:sp>
          <p:nvSpPr>
            <p:cNvPr id="46" name="Rectangle 2"/>
            <p:cNvSpPr>
              <a:spLocks noChangeArrowheads="1"/>
            </p:cNvSpPr>
            <p:nvPr/>
          </p:nvSpPr>
          <p:spPr bwMode="auto">
            <a:xfrm>
              <a:off x="4077" y="3250"/>
              <a:ext cx="963" cy="798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>
              <a:defPPr>
                <a:defRPr lang="en-GB"/>
              </a:defPPr>
              <a:lvl1pPr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1pPr>
              <a:lvl2pPr marL="4572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2pPr>
              <a:lvl3pPr marL="9144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3pPr>
              <a:lvl4pPr marL="13716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4pPr>
              <a:lvl5pPr marL="18288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700"/>
                </a:spcBef>
                <a:buClr>
                  <a:srgbClr val="5F5F5F"/>
                </a:buClr>
                <a:buSzPct val="65000"/>
                <a:buFont typeface="Wingdings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2800">
                <a:solidFill>
                  <a:srgbClr val="000000"/>
                </a:solidFill>
                <a:latin typeface="Arial" charset="0"/>
              </a:endParaRPr>
            </a:p>
            <a:p>
              <a:pPr algn="ctr">
                <a:lnSpc>
                  <a:spcPct val="100000"/>
                </a:lnSpc>
                <a:spcBef>
                  <a:spcPts val="400"/>
                </a:spcBef>
                <a:buClr>
                  <a:srgbClr val="5F5F5F"/>
                </a:buClr>
                <a:buSzPct val="65000"/>
                <a:buFont typeface="Wingdings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>
                <a:solidFill>
                  <a:srgbClr val="000000"/>
                </a:solidFill>
                <a:latin typeface="Arial" charset="0"/>
              </a:endParaRPr>
            </a:p>
            <a:p>
              <a:pPr algn="ctr">
                <a:lnSpc>
                  <a:spcPct val="100000"/>
                </a:lnSpc>
                <a:spcBef>
                  <a:spcPts val="400"/>
                </a:spcBef>
                <a:buClr>
                  <a:srgbClr val="5F5F5F"/>
                </a:buClr>
                <a:buSzPct val="65000"/>
                <a:buFont typeface="Wingdings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7" name="Rectangle 3"/>
            <p:cNvSpPr>
              <a:spLocks noChangeArrowheads="1"/>
            </p:cNvSpPr>
            <p:nvPr/>
          </p:nvSpPr>
          <p:spPr bwMode="auto">
            <a:xfrm>
              <a:off x="3063" y="3250"/>
              <a:ext cx="1014" cy="798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>
              <a:defPPr>
                <a:defRPr lang="en-GB"/>
              </a:defPPr>
              <a:lvl1pPr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1pPr>
              <a:lvl2pPr marL="4572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2pPr>
              <a:lvl3pPr marL="9144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3pPr>
              <a:lvl4pPr marL="13716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4pPr>
              <a:lvl5pPr marL="18288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700"/>
                </a:spcBef>
                <a:buClr>
                  <a:srgbClr val="5F5F5F"/>
                </a:buClr>
                <a:buSzPct val="65000"/>
                <a:buFont typeface="Wingdings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2800">
                <a:solidFill>
                  <a:srgbClr val="000000"/>
                </a:solidFill>
                <a:latin typeface="Arial" charset="0"/>
              </a:endParaRPr>
            </a:p>
            <a:p>
              <a:pPr algn="ctr">
                <a:lnSpc>
                  <a:spcPct val="100000"/>
                </a:lnSpc>
                <a:spcBef>
                  <a:spcPts val="400"/>
                </a:spcBef>
                <a:buClr>
                  <a:srgbClr val="5F5F5F"/>
                </a:buClr>
                <a:buSzPct val="65000"/>
                <a:buFont typeface="Wingdings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>
                <a:solidFill>
                  <a:srgbClr val="000000"/>
                </a:solidFill>
                <a:latin typeface="Arial" charset="0"/>
              </a:endParaRPr>
            </a:p>
            <a:p>
              <a:pPr algn="ctr">
                <a:lnSpc>
                  <a:spcPct val="100000"/>
                </a:lnSpc>
                <a:spcBef>
                  <a:spcPts val="400"/>
                </a:spcBef>
                <a:buClr>
                  <a:srgbClr val="5F5F5F"/>
                </a:buClr>
                <a:buSzPct val="65000"/>
                <a:buFont typeface="Wingdings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8" name="Rectangle 4"/>
            <p:cNvSpPr>
              <a:spLocks noChangeArrowheads="1"/>
            </p:cNvSpPr>
            <p:nvPr/>
          </p:nvSpPr>
          <p:spPr bwMode="auto">
            <a:xfrm>
              <a:off x="2100" y="3250"/>
              <a:ext cx="963" cy="798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>
              <a:defPPr>
                <a:defRPr lang="en-GB"/>
              </a:defPPr>
              <a:lvl1pPr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1pPr>
              <a:lvl2pPr marL="4572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2pPr>
              <a:lvl3pPr marL="9144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3pPr>
              <a:lvl4pPr marL="13716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4pPr>
              <a:lvl5pPr marL="18288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700"/>
                </a:spcBef>
                <a:buClr>
                  <a:srgbClr val="5F5F5F"/>
                </a:buClr>
                <a:buSzPct val="65000"/>
                <a:buFont typeface="Wingdings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2800">
                <a:solidFill>
                  <a:srgbClr val="000000"/>
                </a:solidFill>
                <a:latin typeface="Arial" charset="0"/>
              </a:endParaRPr>
            </a:p>
            <a:p>
              <a:pPr algn="ctr">
                <a:lnSpc>
                  <a:spcPct val="100000"/>
                </a:lnSpc>
                <a:spcBef>
                  <a:spcPts val="700"/>
                </a:spcBef>
                <a:buClr>
                  <a:srgbClr val="5F5F5F"/>
                </a:buClr>
                <a:buSzPct val="65000"/>
                <a:buFont typeface="Wingdings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2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9" name="Rectangle 5"/>
            <p:cNvSpPr>
              <a:spLocks noChangeArrowheads="1"/>
            </p:cNvSpPr>
            <p:nvPr/>
          </p:nvSpPr>
          <p:spPr bwMode="auto">
            <a:xfrm>
              <a:off x="1187" y="3250"/>
              <a:ext cx="913" cy="798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>
              <a:defPPr>
                <a:defRPr lang="en-GB"/>
              </a:defPPr>
              <a:lvl1pPr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1pPr>
              <a:lvl2pPr marL="4572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2pPr>
              <a:lvl3pPr marL="9144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3pPr>
              <a:lvl4pPr marL="13716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4pPr>
              <a:lvl5pPr marL="18288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700"/>
                </a:spcBef>
                <a:buClr>
                  <a:srgbClr val="5F5F5F"/>
                </a:buClr>
                <a:buSzPct val="65000"/>
                <a:buFont typeface="Wingdings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2800">
                <a:solidFill>
                  <a:srgbClr val="000000"/>
                </a:solidFill>
                <a:latin typeface="Arial" charset="0"/>
              </a:endParaRPr>
            </a:p>
            <a:p>
              <a:pPr algn="ctr">
                <a:lnSpc>
                  <a:spcPct val="100000"/>
                </a:lnSpc>
                <a:spcBef>
                  <a:spcPts val="400"/>
                </a:spcBef>
                <a:buClr>
                  <a:srgbClr val="5F5F5F"/>
                </a:buClr>
                <a:buSzPct val="65000"/>
                <a:buFont typeface="Wingdings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>
                <a:solidFill>
                  <a:srgbClr val="000000"/>
                </a:solidFill>
                <a:latin typeface="Arial" charset="0"/>
              </a:endParaRPr>
            </a:p>
            <a:p>
              <a:pPr algn="ctr">
                <a:lnSpc>
                  <a:spcPct val="100000"/>
                </a:lnSpc>
                <a:spcBef>
                  <a:spcPts val="400"/>
                </a:spcBef>
                <a:buClr>
                  <a:srgbClr val="5F5F5F"/>
                </a:buClr>
                <a:buSzPct val="65000"/>
                <a:buFont typeface="Wingdings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0" name="Rectangle 6"/>
            <p:cNvSpPr>
              <a:spLocks noChangeArrowheads="1"/>
            </p:cNvSpPr>
            <p:nvPr/>
          </p:nvSpPr>
          <p:spPr bwMode="auto">
            <a:xfrm>
              <a:off x="528" y="3250"/>
              <a:ext cx="659" cy="798"/>
            </a:xfrm>
            <a:prstGeom prst="rect">
              <a:avLst/>
            </a:prstGeom>
            <a:solidFill>
              <a:srgbClr val="DDDDD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1pPr>
              <a:lvl2pPr marL="4572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2pPr>
              <a:lvl3pPr marL="9144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3pPr>
              <a:lvl4pPr marL="13716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4pPr>
              <a:lvl5pPr marL="18288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9pPr>
            </a:lstStyle>
            <a:p>
              <a:endParaRPr lang="ru-RU"/>
            </a:p>
          </p:txBody>
        </p:sp>
        <p:sp>
          <p:nvSpPr>
            <p:cNvPr id="51" name="Rectangle 7"/>
            <p:cNvSpPr>
              <a:spLocks noChangeArrowheads="1"/>
            </p:cNvSpPr>
            <p:nvPr/>
          </p:nvSpPr>
          <p:spPr bwMode="auto">
            <a:xfrm>
              <a:off x="4077" y="2450"/>
              <a:ext cx="963" cy="8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>
              <a:defPPr>
                <a:defRPr lang="en-GB"/>
              </a:defPPr>
              <a:lvl1pPr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1pPr>
              <a:lvl2pPr marL="4572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2pPr>
              <a:lvl3pPr marL="9144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3pPr>
              <a:lvl4pPr marL="13716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4pPr>
              <a:lvl5pPr marL="18288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700"/>
                </a:spcBef>
                <a:buClr>
                  <a:srgbClr val="5F5F5F"/>
                </a:buClr>
                <a:buSzPct val="65000"/>
                <a:buFont typeface="Wingdings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2800">
                <a:solidFill>
                  <a:srgbClr val="000000"/>
                </a:solidFill>
                <a:latin typeface="Arial" charset="0"/>
              </a:endParaRPr>
            </a:p>
            <a:p>
              <a:pPr algn="ctr">
                <a:lnSpc>
                  <a:spcPct val="100000"/>
                </a:lnSpc>
                <a:spcBef>
                  <a:spcPts val="400"/>
                </a:spcBef>
                <a:buClr>
                  <a:srgbClr val="5F5F5F"/>
                </a:buClr>
                <a:buSzPct val="65000"/>
                <a:buFont typeface="Wingdings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>
                <a:solidFill>
                  <a:srgbClr val="000000"/>
                </a:solidFill>
                <a:latin typeface="Arial" charset="0"/>
              </a:endParaRPr>
            </a:p>
            <a:p>
              <a:pPr algn="ctr">
                <a:lnSpc>
                  <a:spcPct val="100000"/>
                </a:lnSpc>
                <a:spcBef>
                  <a:spcPts val="400"/>
                </a:spcBef>
                <a:buClr>
                  <a:srgbClr val="5F5F5F"/>
                </a:buClr>
                <a:buSzPct val="65000"/>
                <a:buFont typeface="Wingdings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2" name="Rectangle 8"/>
            <p:cNvSpPr>
              <a:spLocks noChangeArrowheads="1"/>
            </p:cNvSpPr>
            <p:nvPr/>
          </p:nvSpPr>
          <p:spPr bwMode="auto">
            <a:xfrm>
              <a:off x="3063" y="2450"/>
              <a:ext cx="1014" cy="8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>
              <a:defPPr>
                <a:defRPr lang="en-GB"/>
              </a:defPPr>
              <a:lvl1pPr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1pPr>
              <a:lvl2pPr marL="4572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2pPr>
              <a:lvl3pPr marL="9144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3pPr>
              <a:lvl4pPr marL="13716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4pPr>
              <a:lvl5pPr marL="18288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700"/>
                </a:spcBef>
                <a:buClr>
                  <a:srgbClr val="5F5F5F"/>
                </a:buClr>
                <a:buSzPct val="65000"/>
                <a:buFont typeface="Wingdings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2800">
                <a:solidFill>
                  <a:srgbClr val="000000"/>
                </a:solidFill>
                <a:latin typeface="Arial" charset="0"/>
              </a:endParaRPr>
            </a:p>
            <a:p>
              <a:pPr algn="ctr">
                <a:lnSpc>
                  <a:spcPct val="100000"/>
                </a:lnSpc>
                <a:spcBef>
                  <a:spcPts val="700"/>
                </a:spcBef>
                <a:buClr>
                  <a:srgbClr val="5F5F5F"/>
                </a:buClr>
                <a:buSzPct val="65000"/>
                <a:buFont typeface="Wingdings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2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3" name="Rectangle 9"/>
            <p:cNvSpPr>
              <a:spLocks noChangeArrowheads="1"/>
            </p:cNvSpPr>
            <p:nvPr/>
          </p:nvSpPr>
          <p:spPr bwMode="auto">
            <a:xfrm>
              <a:off x="2100" y="2450"/>
              <a:ext cx="963" cy="8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>
              <a:defPPr>
                <a:defRPr lang="en-GB"/>
              </a:defPPr>
              <a:lvl1pPr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1pPr>
              <a:lvl2pPr marL="4572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2pPr>
              <a:lvl3pPr marL="9144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3pPr>
              <a:lvl4pPr marL="13716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4pPr>
              <a:lvl5pPr marL="18288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700"/>
                </a:spcBef>
                <a:buClr>
                  <a:srgbClr val="5F5F5F"/>
                </a:buClr>
                <a:buSzPct val="65000"/>
                <a:buFont typeface="Wingdings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2800">
                <a:solidFill>
                  <a:srgbClr val="000000"/>
                </a:solidFill>
                <a:latin typeface="Arial" charset="0"/>
              </a:endParaRPr>
            </a:p>
            <a:p>
              <a:pPr algn="ctr">
                <a:lnSpc>
                  <a:spcPct val="100000"/>
                </a:lnSpc>
                <a:spcBef>
                  <a:spcPts val="400"/>
                </a:spcBef>
                <a:buClr>
                  <a:srgbClr val="5F5F5F"/>
                </a:buClr>
                <a:buSzPct val="65000"/>
                <a:buFont typeface="Wingdings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>
                <a:solidFill>
                  <a:srgbClr val="000000"/>
                </a:solidFill>
                <a:latin typeface="Arial" charset="0"/>
              </a:endParaRPr>
            </a:p>
            <a:p>
              <a:pPr algn="ctr">
                <a:lnSpc>
                  <a:spcPct val="100000"/>
                </a:lnSpc>
                <a:spcBef>
                  <a:spcPts val="400"/>
                </a:spcBef>
                <a:buClr>
                  <a:srgbClr val="5F5F5F"/>
                </a:buClr>
                <a:buSzPct val="65000"/>
                <a:buFont typeface="Wingdings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" name="Rectangle 10"/>
            <p:cNvSpPr>
              <a:spLocks noChangeArrowheads="1"/>
            </p:cNvSpPr>
            <p:nvPr/>
          </p:nvSpPr>
          <p:spPr bwMode="auto">
            <a:xfrm>
              <a:off x="1187" y="2450"/>
              <a:ext cx="913" cy="8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>
              <a:defPPr>
                <a:defRPr lang="en-GB"/>
              </a:defPPr>
              <a:lvl1pPr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1pPr>
              <a:lvl2pPr marL="4572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2pPr>
              <a:lvl3pPr marL="9144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3pPr>
              <a:lvl4pPr marL="13716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4pPr>
              <a:lvl5pPr marL="18288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700"/>
                </a:spcBef>
                <a:buClr>
                  <a:srgbClr val="5F5F5F"/>
                </a:buClr>
                <a:buSzPct val="65000"/>
                <a:buFont typeface="Wingdings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2800">
                <a:solidFill>
                  <a:srgbClr val="000000"/>
                </a:solidFill>
                <a:latin typeface="Arial" charset="0"/>
              </a:endParaRPr>
            </a:p>
            <a:p>
              <a:pPr algn="ctr">
                <a:lnSpc>
                  <a:spcPct val="100000"/>
                </a:lnSpc>
                <a:spcBef>
                  <a:spcPts val="400"/>
                </a:spcBef>
                <a:buClr>
                  <a:srgbClr val="5F5F5F"/>
                </a:buClr>
                <a:buSzPct val="65000"/>
                <a:buFont typeface="Wingdings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>
                <a:solidFill>
                  <a:srgbClr val="000000"/>
                </a:solidFill>
                <a:latin typeface="Arial" charset="0"/>
              </a:endParaRPr>
            </a:p>
            <a:p>
              <a:pPr algn="ctr">
                <a:lnSpc>
                  <a:spcPct val="100000"/>
                </a:lnSpc>
                <a:spcBef>
                  <a:spcPts val="400"/>
                </a:spcBef>
                <a:buClr>
                  <a:srgbClr val="5F5F5F"/>
                </a:buClr>
                <a:buSzPct val="65000"/>
                <a:buFont typeface="Wingdings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5" name="Rectangle 11"/>
            <p:cNvSpPr>
              <a:spLocks noChangeArrowheads="1"/>
            </p:cNvSpPr>
            <p:nvPr/>
          </p:nvSpPr>
          <p:spPr bwMode="auto">
            <a:xfrm>
              <a:off x="528" y="2450"/>
              <a:ext cx="659" cy="800"/>
            </a:xfrm>
            <a:prstGeom prst="rect">
              <a:avLst/>
            </a:prstGeom>
            <a:solidFill>
              <a:srgbClr val="DDDDD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1pPr>
              <a:lvl2pPr marL="4572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2pPr>
              <a:lvl3pPr marL="9144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3pPr>
              <a:lvl4pPr marL="13716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4pPr>
              <a:lvl5pPr marL="18288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9pPr>
            </a:lstStyle>
            <a:p>
              <a:endParaRPr lang="ru-RU"/>
            </a:p>
          </p:txBody>
        </p:sp>
        <p:sp>
          <p:nvSpPr>
            <p:cNvPr id="56" name="Rectangle 12"/>
            <p:cNvSpPr>
              <a:spLocks noChangeArrowheads="1"/>
            </p:cNvSpPr>
            <p:nvPr/>
          </p:nvSpPr>
          <p:spPr bwMode="auto">
            <a:xfrm>
              <a:off x="4077" y="1650"/>
              <a:ext cx="963" cy="8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>
              <a:defPPr>
                <a:defRPr lang="en-GB"/>
              </a:defPPr>
              <a:lvl1pPr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1pPr>
              <a:lvl2pPr marL="4572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2pPr>
              <a:lvl3pPr marL="9144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3pPr>
              <a:lvl4pPr marL="13716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4pPr>
              <a:lvl5pPr marL="18288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700"/>
                </a:spcBef>
                <a:buClr>
                  <a:srgbClr val="5F5F5F"/>
                </a:buClr>
                <a:buSzPct val="65000"/>
                <a:buFont typeface="Wingdings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2800">
                <a:solidFill>
                  <a:srgbClr val="000000"/>
                </a:solidFill>
                <a:latin typeface="Arial" charset="0"/>
              </a:endParaRPr>
            </a:p>
            <a:p>
              <a:pPr algn="ctr">
                <a:lnSpc>
                  <a:spcPct val="100000"/>
                </a:lnSpc>
                <a:spcBef>
                  <a:spcPts val="400"/>
                </a:spcBef>
                <a:buClr>
                  <a:srgbClr val="5F5F5F"/>
                </a:buClr>
                <a:buSzPct val="65000"/>
                <a:buFont typeface="Wingdings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>
                <a:solidFill>
                  <a:srgbClr val="000000"/>
                </a:solidFill>
                <a:latin typeface="Arial" charset="0"/>
              </a:endParaRPr>
            </a:p>
            <a:p>
              <a:pPr algn="ctr">
                <a:lnSpc>
                  <a:spcPct val="100000"/>
                </a:lnSpc>
                <a:spcBef>
                  <a:spcPts val="400"/>
                </a:spcBef>
                <a:buClr>
                  <a:srgbClr val="5F5F5F"/>
                </a:buClr>
                <a:buSzPct val="65000"/>
                <a:buFont typeface="Wingdings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7" name="Rectangle 13"/>
            <p:cNvSpPr>
              <a:spLocks noChangeArrowheads="1"/>
            </p:cNvSpPr>
            <p:nvPr/>
          </p:nvSpPr>
          <p:spPr bwMode="auto">
            <a:xfrm>
              <a:off x="3063" y="1650"/>
              <a:ext cx="1014" cy="8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>
              <a:defPPr>
                <a:defRPr lang="en-GB"/>
              </a:defPPr>
              <a:lvl1pPr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1pPr>
              <a:lvl2pPr marL="4572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2pPr>
              <a:lvl3pPr marL="9144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3pPr>
              <a:lvl4pPr marL="13716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4pPr>
              <a:lvl5pPr marL="18288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700"/>
                </a:spcBef>
                <a:buClr>
                  <a:srgbClr val="5F5F5F"/>
                </a:buClr>
                <a:buSzPct val="65000"/>
                <a:buFont typeface="Wingdings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2800">
                <a:solidFill>
                  <a:srgbClr val="000000"/>
                </a:solidFill>
                <a:latin typeface="Arial" charset="0"/>
              </a:endParaRPr>
            </a:p>
            <a:p>
              <a:pPr algn="ctr">
                <a:lnSpc>
                  <a:spcPct val="100000"/>
                </a:lnSpc>
                <a:spcBef>
                  <a:spcPts val="400"/>
                </a:spcBef>
                <a:buClr>
                  <a:srgbClr val="5F5F5F"/>
                </a:buClr>
                <a:buSzPct val="65000"/>
                <a:buFont typeface="Wingdings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>
                <a:solidFill>
                  <a:srgbClr val="000000"/>
                </a:solidFill>
                <a:latin typeface="Arial" charset="0"/>
              </a:endParaRPr>
            </a:p>
            <a:p>
              <a:pPr algn="ctr">
                <a:lnSpc>
                  <a:spcPct val="100000"/>
                </a:lnSpc>
                <a:spcBef>
                  <a:spcPts val="400"/>
                </a:spcBef>
                <a:buClr>
                  <a:srgbClr val="5F5F5F"/>
                </a:buClr>
                <a:buSzPct val="65000"/>
                <a:buFont typeface="Wingdings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8" name="Rectangle 14"/>
            <p:cNvSpPr>
              <a:spLocks noChangeArrowheads="1"/>
            </p:cNvSpPr>
            <p:nvPr/>
          </p:nvSpPr>
          <p:spPr bwMode="auto">
            <a:xfrm>
              <a:off x="2100" y="1650"/>
              <a:ext cx="963" cy="8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>
              <a:defPPr>
                <a:defRPr lang="en-GB"/>
              </a:defPPr>
              <a:lvl1pPr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1pPr>
              <a:lvl2pPr marL="4572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2pPr>
              <a:lvl3pPr marL="9144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3pPr>
              <a:lvl4pPr marL="13716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4pPr>
              <a:lvl5pPr marL="18288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700"/>
                </a:spcBef>
                <a:buClr>
                  <a:srgbClr val="5F5F5F"/>
                </a:buClr>
                <a:buSzPct val="65000"/>
                <a:buFont typeface="Wingdings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2800">
                <a:solidFill>
                  <a:srgbClr val="000000"/>
                </a:solidFill>
                <a:latin typeface="Arial" charset="0"/>
              </a:endParaRPr>
            </a:p>
            <a:p>
              <a:pPr algn="ctr">
                <a:lnSpc>
                  <a:spcPct val="100000"/>
                </a:lnSpc>
                <a:spcBef>
                  <a:spcPts val="400"/>
                </a:spcBef>
                <a:buClr>
                  <a:srgbClr val="5F5F5F"/>
                </a:buClr>
                <a:buSzPct val="65000"/>
                <a:buFont typeface="Wingdings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>
                <a:solidFill>
                  <a:srgbClr val="000000"/>
                </a:solidFill>
                <a:latin typeface="Arial" charset="0"/>
              </a:endParaRPr>
            </a:p>
            <a:p>
              <a:pPr algn="ctr">
                <a:lnSpc>
                  <a:spcPct val="100000"/>
                </a:lnSpc>
                <a:spcBef>
                  <a:spcPts val="400"/>
                </a:spcBef>
                <a:buClr>
                  <a:srgbClr val="5F5F5F"/>
                </a:buClr>
                <a:buSzPct val="65000"/>
                <a:buFont typeface="Wingdings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9" name="Rectangle 15"/>
            <p:cNvSpPr>
              <a:spLocks noChangeArrowheads="1"/>
            </p:cNvSpPr>
            <p:nvPr/>
          </p:nvSpPr>
          <p:spPr bwMode="auto">
            <a:xfrm>
              <a:off x="1187" y="1650"/>
              <a:ext cx="913" cy="8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>
              <a:defPPr>
                <a:defRPr lang="en-GB"/>
              </a:defPPr>
              <a:lvl1pPr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1pPr>
              <a:lvl2pPr marL="4572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2pPr>
              <a:lvl3pPr marL="9144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3pPr>
              <a:lvl4pPr marL="13716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4pPr>
              <a:lvl5pPr marL="18288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700"/>
                </a:spcBef>
                <a:buClr>
                  <a:srgbClr val="5F5F5F"/>
                </a:buClr>
                <a:buSzPct val="65000"/>
                <a:buFont typeface="Wingdings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2800">
                <a:solidFill>
                  <a:srgbClr val="000000"/>
                </a:solidFill>
                <a:latin typeface="Arial" charset="0"/>
              </a:endParaRPr>
            </a:p>
            <a:p>
              <a:pPr algn="ctr">
                <a:lnSpc>
                  <a:spcPct val="100000"/>
                </a:lnSpc>
                <a:spcBef>
                  <a:spcPts val="700"/>
                </a:spcBef>
                <a:buClr>
                  <a:srgbClr val="5F5F5F"/>
                </a:buClr>
                <a:buSzPct val="65000"/>
                <a:buFont typeface="Wingdings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2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0" name="Rectangle 16"/>
            <p:cNvSpPr>
              <a:spLocks noChangeArrowheads="1"/>
            </p:cNvSpPr>
            <p:nvPr/>
          </p:nvSpPr>
          <p:spPr bwMode="auto">
            <a:xfrm>
              <a:off x="528" y="1650"/>
              <a:ext cx="659" cy="800"/>
            </a:xfrm>
            <a:prstGeom prst="rect">
              <a:avLst/>
            </a:prstGeom>
            <a:solidFill>
              <a:srgbClr val="DDDDD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1pPr>
              <a:lvl2pPr marL="4572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2pPr>
              <a:lvl3pPr marL="9144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3pPr>
              <a:lvl4pPr marL="13716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4pPr>
              <a:lvl5pPr marL="18288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9pPr>
            </a:lstStyle>
            <a:p>
              <a:endParaRPr lang="ru-RU"/>
            </a:p>
          </p:txBody>
        </p:sp>
        <p:sp>
          <p:nvSpPr>
            <p:cNvPr id="61" name="Rectangle 17"/>
            <p:cNvSpPr>
              <a:spLocks noChangeArrowheads="1"/>
            </p:cNvSpPr>
            <p:nvPr/>
          </p:nvSpPr>
          <p:spPr bwMode="auto">
            <a:xfrm>
              <a:off x="4077" y="851"/>
              <a:ext cx="963" cy="799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>
              <a:defPPr>
                <a:defRPr lang="en-GB"/>
              </a:defPPr>
              <a:lvl1pPr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1pPr>
              <a:lvl2pPr marL="4572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2pPr>
              <a:lvl3pPr marL="9144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3pPr>
              <a:lvl4pPr marL="13716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4pPr>
              <a:lvl5pPr marL="18288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700"/>
                </a:spcBef>
                <a:buClr>
                  <a:srgbClr val="5F5F5F"/>
                </a:buClr>
                <a:buSzPct val="65000"/>
                <a:buFont typeface="Wingdings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2800">
                <a:solidFill>
                  <a:srgbClr val="000000"/>
                </a:solidFill>
                <a:latin typeface="Arial" charset="0"/>
              </a:endParaRPr>
            </a:p>
            <a:p>
              <a:pPr algn="ctr">
                <a:lnSpc>
                  <a:spcPct val="100000"/>
                </a:lnSpc>
                <a:spcBef>
                  <a:spcPts val="400"/>
                </a:spcBef>
                <a:buClr>
                  <a:srgbClr val="5F5F5F"/>
                </a:buClr>
                <a:buSzPct val="65000"/>
                <a:buFont typeface="Wingdings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>
                <a:solidFill>
                  <a:srgbClr val="000000"/>
                </a:solidFill>
                <a:latin typeface="Arial" charset="0"/>
              </a:endParaRPr>
            </a:p>
            <a:p>
              <a:pPr algn="ctr">
                <a:lnSpc>
                  <a:spcPct val="100000"/>
                </a:lnSpc>
                <a:spcBef>
                  <a:spcPts val="400"/>
                </a:spcBef>
                <a:buClr>
                  <a:srgbClr val="5F5F5F"/>
                </a:buClr>
                <a:buSzPct val="65000"/>
                <a:buFont typeface="Wingdings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2" name="Rectangle 18"/>
            <p:cNvSpPr>
              <a:spLocks noChangeArrowheads="1"/>
            </p:cNvSpPr>
            <p:nvPr/>
          </p:nvSpPr>
          <p:spPr bwMode="auto">
            <a:xfrm>
              <a:off x="3063" y="851"/>
              <a:ext cx="1014" cy="799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>
              <a:defPPr>
                <a:defRPr lang="en-GB"/>
              </a:defPPr>
              <a:lvl1pPr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1pPr>
              <a:lvl2pPr marL="4572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2pPr>
              <a:lvl3pPr marL="9144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3pPr>
              <a:lvl4pPr marL="13716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4pPr>
              <a:lvl5pPr marL="18288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700"/>
                </a:spcBef>
                <a:buClr>
                  <a:srgbClr val="5F5F5F"/>
                </a:buClr>
                <a:buSzPct val="65000"/>
                <a:buFont typeface="Wingdings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2800">
                <a:solidFill>
                  <a:srgbClr val="000000"/>
                </a:solidFill>
                <a:latin typeface="Arial" charset="0"/>
              </a:endParaRPr>
            </a:p>
            <a:p>
              <a:pPr algn="ctr">
                <a:lnSpc>
                  <a:spcPct val="100000"/>
                </a:lnSpc>
                <a:spcBef>
                  <a:spcPts val="400"/>
                </a:spcBef>
                <a:buClr>
                  <a:srgbClr val="5F5F5F"/>
                </a:buClr>
                <a:buSzPct val="65000"/>
                <a:buFont typeface="Wingdings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>
                <a:solidFill>
                  <a:srgbClr val="000000"/>
                </a:solidFill>
                <a:latin typeface="Arial" charset="0"/>
              </a:endParaRPr>
            </a:p>
            <a:p>
              <a:pPr algn="ctr">
                <a:lnSpc>
                  <a:spcPct val="100000"/>
                </a:lnSpc>
                <a:spcBef>
                  <a:spcPts val="400"/>
                </a:spcBef>
                <a:buClr>
                  <a:srgbClr val="5F5F5F"/>
                </a:buClr>
                <a:buSzPct val="65000"/>
                <a:buFont typeface="Wingdings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3" name="Rectangle 19"/>
            <p:cNvSpPr>
              <a:spLocks noChangeArrowheads="1"/>
            </p:cNvSpPr>
            <p:nvPr/>
          </p:nvSpPr>
          <p:spPr bwMode="auto">
            <a:xfrm>
              <a:off x="2100" y="851"/>
              <a:ext cx="963" cy="799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>
              <a:defPPr>
                <a:defRPr lang="en-GB"/>
              </a:defPPr>
              <a:lvl1pPr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1pPr>
              <a:lvl2pPr marL="4572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2pPr>
              <a:lvl3pPr marL="9144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3pPr>
              <a:lvl4pPr marL="13716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4pPr>
              <a:lvl5pPr marL="18288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700"/>
                </a:spcBef>
                <a:buClr>
                  <a:srgbClr val="5F5F5F"/>
                </a:buClr>
                <a:buSzPct val="65000"/>
                <a:buFont typeface="Wingdings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2800">
                <a:solidFill>
                  <a:srgbClr val="000000"/>
                </a:solidFill>
                <a:latin typeface="Arial" charset="0"/>
              </a:endParaRPr>
            </a:p>
            <a:p>
              <a:pPr algn="ctr">
                <a:lnSpc>
                  <a:spcPct val="100000"/>
                </a:lnSpc>
                <a:spcBef>
                  <a:spcPts val="400"/>
                </a:spcBef>
                <a:buClr>
                  <a:srgbClr val="5F5F5F"/>
                </a:buClr>
                <a:buSzPct val="65000"/>
                <a:buFont typeface="Wingdings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>
                <a:solidFill>
                  <a:srgbClr val="000000"/>
                </a:solidFill>
                <a:latin typeface="Arial" charset="0"/>
              </a:endParaRPr>
            </a:p>
            <a:p>
              <a:pPr algn="ctr">
                <a:lnSpc>
                  <a:spcPct val="100000"/>
                </a:lnSpc>
                <a:spcBef>
                  <a:spcPts val="400"/>
                </a:spcBef>
                <a:buClr>
                  <a:srgbClr val="5F5F5F"/>
                </a:buClr>
                <a:buSzPct val="65000"/>
                <a:buFont typeface="Wingdings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4" name="Rectangle 20"/>
            <p:cNvSpPr>
              <a:spLocks noChangeArrowheads="1"/>
            </p:cNvSpPr>
            <p:nvPr/>
          </p:nvSpPr>
          <p:spPr bwMode="auto">
            <a:xfrm>
              <a:off x="1187" y="851"/>
              <a:ext cx="913" cy="799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>
              <a:defPPr>
                <a:defRPr lang="en-GB"/>
              </a:defPPr>
              <a:lvl1pPr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1pPr>
              <a:lvl2pPr marL="4572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2pPr>
              <a:lvl3pPr marL="9144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3pPr>
              <a:lvl4pPr marL="13716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4pPr>
              <a:lvl5pPr marL="18288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700"/>
                </a:spcBef>
                <a:buClr>
                  <a:srgbClr val="5F5F5F"/>
                </a:buClr>
                <a:buSzPct val="65000"/>
                <a:buFont typeface="Wingdings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2800" dirty="0">
                <a:solidFill>
                  <a:srgbClr val="000000"/>
                </a:solidFill>
                <a:latin typeface="Arial" charset="0"/>
              </a:endParaRPr>
            </a:p>
            <a:p>
              <a:pPr>
                <a:lnSpc>
                  <a:spcPct val="100000"/>
                </a:lnSpc>
                <a:spcBef>
                  <a:spcPts val="400"/>
                </a:spcBef>
                <a:buClr>
                  <a:srgbClr val="5F5F5F"/>
                </a:buClr>
                <a:buSzPct val="65000"/>
                <a:buFont typeface="Wingdings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dirty="0">
                <a:solidFill>
                  <a:srgbClr val="000000"/>
                </a:solidFill>
                <a:latin typeface="Arial" charset="0"/>
              </a:endParaRPr>
            </a:p>
            <a:p>
              <a:pPr algn="ctr">
                <a:lnSpc>
                  <a:spcPct val="100000"/>
                </a:lnSpc>
                <a:spcBef>
                  <a:spcPts val="400"/>
                </a:spcBef>
                <a:buClr>
                  <a:srgbClr val="5F5F5F"/>
                </a:buClr>
                <a:buSzPct val="65000"/>
                <a:buFont typeface="Wingdings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5" name="Rectangle 21"/>
            <p:cNvSpPr>
              <a:spLocks noChangeArrowheads="1"/>
            </p:cNvSpPr>
            <p:nvPr/>
          </p:nvSpPr>
          <p:spPr bwMode="auto">
            <a:xfrm>
              <a:off x="528" y="851"/>
              <a:ext cx="659" cy="799"/>
            </a:xfrm>
            <a:prstGeom prst="rect">
              <a:avLst/>
            </a:prstGeom>
            <a:solidFill>
              <a:srgbClr val="DDDDD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1pPr>
              <a:lvl2pPr marL="4572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2pPr>
              <a:lvl3pPr marL="9144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3pPr>
              <a:lvl4pPr marL="13716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4pPr>
              <a:lvl5pPr marL="18288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9pPr>
            </a:lstStyle>
            <a:p>
              <a:endParaRPr lang="ru-RU"/>
            </a:p>
          </p:txBody>
        </p:sp>
        <p:sp>
          <p:nvSpPr>
            <p:cNvPr id="66" name="Rectangle 22"/>
            <p:cNvSpPr>
              <a:spLocks noChangeArrowheads="1"/>
            </p:cNvSpPr>
            <p:nvPr/>
          </p:nvSpPr>
          <p:spPr bwMode="auto">
            <a:xfrm>
              <a:off x="4077" y="288"/>
              <a:ext cx="963" cy="563"/>
            </a:xfrm>
            <a:prstGeom prst="rect">
              <a:avLst/>
            </a:prstGeom>
            <a:solidFill>
              <a:srgbClr val="DDDDD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1pPr>
              <a:lvl2pPr marL="4572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2pPr>
              <a:lvl3pPr marL="9144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3pPr>
              <a:lvl4pPr marL="13716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4pPr>
              <a:lvl5pPr marL="18288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9pPr>
            </a:lstStyle>
            <a:p>
              <a:endParaRPr lang="ru-RU"/>
            </a:p>
          </p:txBody>
        </p:sp>
        <p:sp>
          <p:nvSpPr>
            <p:cNvPr id="67" name="Rectangle 23"/>
            <p:cNvSpPr>
              <a:spLocks noChangeArrowheads="1"/>
            </p:cNvSpPr>
            <p:nvPr/>
          </p:nvSpPr>
          <p:spPr bwMode="auto">
            <a:xfrm>
              <a:off x="3063" y="288"/>
              <a:ext cx="1014" cy="563"/>
            </a:xfrm>
            <a:prstGeom prst="rect">
              <a:avLst/>
            </a:prstGeom>
            <a:solidFill>
              <a:srgbClr val="DDDDD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1pPr>
              <a:lvl2pPr marL="4572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2pPr>
              <a:lvl3pPr marL="9144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3pPr>
              <a:lvl4pPr marL="13716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4pPr>
              <a:lvl5pPr marL="18288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9pPr>
            </a:lstStyle>
            <a:p>
              <a:endParaRPr lang="ru-RU"/>
            </a:p>
          </p:txBody>
        </p:sp>
        <p:sp>
          <p:nvSpPr>
            <p:cNvPr id="68" name="Rectangle 24"/>
            <p:cNvSpPr>
              <a:spLocks noChangeArrowheads="1"/>
            </p:cNvSpPr>
            <p:nvPr/>
          </p:nvSpPr>
          <p:spPr bwMode="auto">
            <a:xfrm>
              <a:off x="2136" y="288"/>
              <a:ext cx="963" cy="563"/>
            </a:xfrm>
            <a:prstGeom prst="rect">
              <a:avLst/>
            </a:prstGeom>
            <a:solidFill>
              <a:srgbClr val="DDDDD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1pPr>
              <a:lvl2pPr marL="4572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2pPr>
              <a:lvl3pPr marL="9144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3pPr>
              <a:lvl4pPr marL="13716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4pPr>
              <a:lvl5pPr marL="18288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9pPr>
            </a:lstStyle>
            <a:p>
              <a:endParaRPr lang="ru-RU"/>
            </a:p>
          </p:txBody>
        </p:sp>
        <p:sp>
          <p:nvSpPr>
            <p:cNvPr id="69" name="Rectangle 25"/>
            <p:cNvSpPr>
              <a:spLocks noChangeArrowheads="1"/>
            </p:cNvSpPr>
            <p:nvPr/>
          </p:nvSpPr>
          <p:spPr bwMode="auto">
            <a:xfrm>
              <a:off x="1187" y="288"/>
              <a:ext cx="913" cy="563"/>
            </a:xfrm>
            <a:prstGeom prst="rect">
              <a:avLst/>
            </a:prstGeom>
            <a:solidFill>
              <a:srgbClr val="DDDDD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1pPr>
              <a:lvl2pPr marL="4572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2pPr>
              <a:lvl3pPr marL="9144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3pPr>
              <a:lvl4pPr marL="13716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4pPr>
              <a:lvl5pPr marL="18288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9pPr>
            </a:lstStyle>
            <a:p>
              <a:endParaRPr lang="ru-RU"/>
            </a:p>
          </p:txBody>
        </p:sp>
        <p:sp>
          <p:nvSpPr>
            <p:cNvPr id="70" name="Rectangle 26"/>
            <p:cNvSpPr>
              <a:spLocks noChangeArrowheads="1"/>
            </p:cNvSpPr>
            <p:nvPr/>
          </p:nvSpPr>
          <p:spPr bwMode="auto">
            <a:xfrm>
              <a:off x="528" y="288"/>
              <a:ext cx="659" cy="563"/>
            </a:xfrm>
            <a:prstGeom prst="rect">
              <a:avLst/>
            </a:prstGeom>
            <a:solidFill>
              <a:srgbClr val="DDDDDD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>
              <a:defPPr>
                <a:defRPr lang="en-GB"/>
              </a:defPPr>
              <a:lvl1pPr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1pPr>
              <a:lvl2pPr marL="4572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2pPr>
              <a:lvl3pPr marL="9144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3pPr>
              <a:lvl4pPr marL="13716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4pPr>
              <a:lvl5pPr marL="18288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600"/>
                </a:spcBef>
                <a:buClr>
                  <a:srgbClr val="5F5F5F"/>
                </a:buClr>
                <a:buSzPct val="65000"/>
                <a:buFont typeface="Wingdings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FF3300"/>
                  </a:solidFill>
                  <a:latin typeface="Arial" charset="0"/>
                </a:rPr>
                <a:t>            </a:t>
              </a:r>
              <a:r>
                <a:rPr lang="en-GB" dirty="0">
                  <a:solidFill>
                    <a:srgbClr val="000000"/>
                  </a:solidFill>
                  <a:cs typeface="Times New Roman" pitchFamily="16" charset="0"/>
                </a:rPr>
                <a:t>♂</a:t>
              </a:r>
            </a:p>
            <a:p>
              <a:pPr>
                <a:lnSpc>
                  <a:spcPct val="100000"/>
                </a:lnSpc>
                <a:spcBef>
                  <a:spcPts val="400"/>
                </a:spcBef>
                <a:buClr>
                  <a:srgbClr val="5F5F5F"/>
                </a:buClr>
                <a:buSzPct val="65000"/>
                <a:buFont typeface="Wingdings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dirty="0">
                  <a:solidFill>
                    <a:srgbClr val="000000"/>
                  </a:solidFill>
                  <a:cs typeface="Times New Roman" pitchFamily="16" charset="0"/>
                </a:rPr>
                <a:t>♀</a:t>
              </a:r>
              <a:r>
                <a:rPr lang="en-GB" sz="1600" dirty="0">
                  <a:solidFill>
                    <a:srgbClr val="000000"/>
                  </a:solidFill>
                  <a:cs typeface="Times New Roman" pitchFamily="16" charset="0"/>
                </a:rPr>
                <a:t> </a:t>
              </a:r>
            </a:p>
          </p:txBody>
        </p:sp>
        <p:sp>
          <p:nvSpPr>
            <p:cNvPr id="71" name="Line 27"/>
            <p:cNvSpPr>
              <a:spLocks noChangeShapeType="1"/>
            </p:cNvSpPr>
            <p:nvPr/>
          </p:nvSpPr>
          <p:spPr bwMode="auto">
            <a:xfrm>
              <a:off x="528" y="288"/>
              <a:ext cx="4512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>
              <a:defPPr>
                <a:defRPr lang="en-GB"/>
              </a:defPPr>
              <a:lvl1pPr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1pPr>
              <a:lvl2pPr marL="4572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2pPr>
              <a:lvl3pPr marL="9144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3pPr>
              <a:lvl4pPr marL="13716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4pPr>
              <a:lvl5pPr marL="18288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9pPr>
            </a:lstStyle>
            <a:p>
              <a:endParaRPr lang="ru-RU"/>
            </a:p>
          </p:txBody>
        </p:sp>
        <p:sp>
          <p:nvSpPr>
            <p:cNvPr id="72" name="Line 28"/>
            <p:cNvSpPr>
              <a:spLocks noChangeShapeType="1"/>
            </p:cNvSpPr>
            <p:nvPr/>
          </p:nvSpPr>
          <p:spPr bwMode="auto">
            <a:xfrm>
              <a:off x="528" y="851"/>
              <a:ext cx="4512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>
              <a:defPPr>
                <a:defRPr lang="en-GB"/>
              </a:defPPr>
              <a:lvl1pPr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1pPr>
              <a:lvl2pPr marL="4572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2pPr>
              <a:lvl3pPr marL="9144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3pPr>
              <a:lvl4pPr marL="13716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4pPr>
              <a:lvl5pPr marL="18288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9pPr>
            </a:lstStyle>
            <a:p>
              <a:endParaRPr lang="ru-RU"/>
            </a:p>
          </p:txBody>
        </p:sp>
        <p:sp>
          <p:nvSpPr>
            <p:cNvPr id="73" name="Line 29"/>
            <p:cNvSpPr>
              <a:spLocks noChangeShapeType="1"/>
            </p:cNvSpPr>
            <p:nvPr/>
          </p:nvSpPr>
          <p:spPr bwMode="auto">
            <a:xfrm>
              <a:off x="528" y="1650"/>
              <a:ext cx="4512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>
              <a:defPPr>
                <a:defRPr lang="en-GB"/>
              </a:defPPr>
              <a:lvl1pPr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1pPr>
              <a:lvl2pPr marL="4572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2pPr>
              <a:lvl3pPr marL="9144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3pPr>
              <a:lvl4pPr marL="13716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4pPr>
              <a:lvl5pPr marL="18288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9pPr>
            </a:lstStyle>
            <a:p>
              <a:endParaRPr lang="ru-RU"/>
            </a:p>
          </p:txBody>
        </p:sp>
        <p:sp>
          <p:nvSpPr>
            <p:cNvPr id="74" name="Line 30"/>
            <p:cNvSpPr>
              <a:spLocks noChangeShapeType="1"/>
            </p:cNvSpPr>
            <p:nvPr/>
          </p:nvSpPr>
          <p:spPr bwMode="auto">
            <a:xfrm>
              <a:off x="528" y="2450"/>
              <a:ext cx="4512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>
              <a:defPPr>
                <a:defRPr lang="en-GB"/>
              </a:defPPr>
              <a:lvl1pPr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1pPr>
              <a:lvl2pPr marL="4572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2pPr>
              <a:lvl3pPr marL="9144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3pPr>
              <a:lvl4pPr marL="13716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4pPr>
              <a:lvl5pPr marL="18288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9pPr>
            </a:lstStyle>
            <a:p>
              <a:endParaRPr lang="ru-RU"/>
            </a:p>
          </p:txBody>
        </p:sp>
        <p:sp>
          <p:nvSpPr>
            <p:cNvPr id="75" name="Line 31"/>
            <p:cNvSpPr>
              <a:spLocks noChangeShapeType="1"/>
            </p:cNvSpPr>
            <p:nvPr/>
          </p:nvSpPr>
          <p:spPr bwMode="auto">
            <a:xfrm>
              <a:off x="528" y="3250"/>
              <a:ext cx="4512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>
              <a:defPPr>
                <a:defRPr lang="en-GB"/>
              </a:defPPr>
              <a:lvl1pPr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1pPr>
              <a:lvl2pPr marL="4572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2pPr>
              <a:lvl3pPr marL="9144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3pPr>
              <a:lvl4pPr marL="13716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4pPr>
              <a:lvl5pPr marL="18288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9pPr>
            </a:lstStyle>
            <a:p>
              <a:endParaRPr lang="ru-RU"/>
            </a:p>
          </p:txBody>
        </p:sp>
        <p:sp>
          <p:nvSpPr>
            <p:cNvPr id="76" name="Line 32"/>
            <p:cNvSpPr>
              <a:spLocks noChangeShapeType="1"/>
            </p:cNvSpPr>
            <p:nvPr/>
          </p:nvSpPr>
          <p:spPr bwMode="auto">
            <a:xfrm>
              <a:off x="528" y="4048"/>
              <a:ext cx="4512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>
              <a:defPPr>
                <a:defRPr lang="en-GB"/>
              </a:defPPr>
              <a:lvl1pPr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1pPr>
              <a:lvl2pPr marL="4572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2pPr>
              <a:lvl3pPr marL="9144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3pPr>
              <a:lvl4pPr marL="13716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4pPr>
              <a:lvl5pPr marL="18288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9pPr>
            </a:lstStyle>
            <a:p>
              <a:endParaRPr lang="ru-RU"/>
            </a:p>
          </p:txBody>
        </p:sp>
        <p:sp>
          <p:nvSpPr>
            <p:cNvPr id="77" name="Line 33"/>
            <p:cNvSpPr>
              <a:spLocks noChangeShapeType="1"/>
            </p:cNvSpPr>
            <p:nvPr/>
          </p:nvSpPr>
          <p:spPr bwMode="auto">
            <a:xfrm>
              <a:off x="528" y="288"/>
              <a:ext cx="1" cy="563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>
              <a:defPPr>
                <a:defRPr lang="en-GB"/>
              </a:defPPr>
              <a:lvl1pPr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1pPr>
              <a:lvl2pPr marL="4572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2pPr>
              <a:lvl3pPr marL="9144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3pPr>
              <a:lvl4pPr marL="13716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4pPr>
              <a:lvl5pPr marL="18288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9pPr>
            </a:lstStyle>
            <a:p>
              <a:endParaRPr lang="ru-RU"/>
            </a:p>
          </p:txBody>
        </p:sp>
        <p:sp>
          <p:nvSpPr>
            <p:cNvPr id="78" name="Line 34"/>
            <p:cNvSpPr>
              <a:spLocks noChangeShapeType="1"/>
            </p:cNvSpPr>
            <p:nvPr/>
          </p:nvSpPr>
          <p:spPr bwMode="auto">
            <a:xfrm>
              <a:off x="1187" y="288"/>
              <a:ext cx="1" cy="3760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>
              <a:defPPr>
                <a:defRPr lang="en-GB"/>
              </a:defPPr>
              <a:lvl1pPr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1pPr>
              <a:lvl2pPr marL="4572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2pPr>
              <a:lvl3pPr marL="9144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3pPr>
              <a:lvl4pPr marL="13716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4pPr>
              <a:lvl5pPr marL="18288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9pPr>
            </a:lstStyle>
            <a:p>
              <a:endParaRPr lang="ru-RU"/>
            </a:p>
          </p:txBody>
        </p:sp>
        <p:sp>
          <p:nvSpPr>
            <p:cNvPr id="79" name="Line 35"/>
            <p:cNvSpPr>
              <a:spLocks noChangeShapeType="1"/>
            </p:cNvSpPr>
            <p:nvPr/>
          </p:nvSpPr>
          <p:spPr bwMode="auto">
            <a:xfrm>
              <a:off x="2100" y="288"/>
              <a:ext cx="1" cy="3760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>
              <a:defPPr>
                <a:defRPr lang="en-GB"/>
              </a:defPPr>
              <a:lvl1pPr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1pPr>
              <a:lvl2pPr marL="4572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2pPr>
              <a:lvl3pPr marL="9144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3pPr>
              <a:lvl4pPr marL="13716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4pPr>
              <a:lvl5pPr marL="18288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9pPr>
            </a:lstStyle>
            <a:p>
              <a:endParaRPr lang="ru-RU"/>
            </a:p>
          </p:txBody>
        </p:sp>
        <p:sp>
          <p:nvSpPr>
            <p:cNvPr id="80" name="Line 36"/>
            <p:cNvSpPr>
              <a:spLocks noChangeShapeType="1"/>
            </p:cNvSpPr>
            <p:nvPr/>
          </p:nvSpPr>
          <p:spPr bwMode="auto">
            <a:xfrm>
              <a:off x="3063" y="288"/>
              <a:ext cx="1" cy="3760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>
              <a:defPPr>
                <a:defRPr lang="en-GB"/>
              </a:defPPr>
              <a:lvl1pPr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1pPr>
              <a:lvl2pPr marL="4572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2pPr>
              <a:lvl3pPr marL="9144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3pPr>
              <a:lvl4pPr marL="13716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4pPr>
              <a:lvl5pPr marL="18288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9pPr>
            </a:lstStyle>
            <a:p>
              <a:endParaRPr lang="ru-RU"/>
            </a:p>
          </p:txBody>
        </p:sp>
        <p:sp>
          <p:nvSpPr>
            <p:cNvPr id="81" name="Line 37"/>
            <p:cNvSpPr>
              <a:spLocks noChangeShapeType="1"/>
            </p:cNvSpPr>
            <p:nvPr/>
          </p:nvSpPr>
          <p:spPr bwMode="auto">
            <a:xfrm>
              <a:off x="4112" y="277"/>
              <a:ext cx="1" cy="3760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>
              <a:defPPr>
                <a:defRPr lang="en-GB"/>
              </a:defPPr>
              <a:lvl1pPr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1pPr>
              <a:lvl2pPr marL="4572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2pPr>
              <a:lvl3pPr marL="9144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3pPr>
              <a:lvl4pPr marL="13716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4pPr>
              <a:lvl5pPr marL="18288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9pPr>
            </a:lstStyle>
            <a:p>
              <a:endParaRPr lang="ru-RU"/>
            </a:p>
          </p:txBody>
        </p:sp>
        <p:sp>
          <p:nvSpPr>
            <p:cNvPr id="82" name="Line 38"/>
            <p:cNvSpPr>
              <a:spLocks noChangeShapeType="1"/>
            </p:cNvSpPr>
            <p:nvPr/>
          </p:nvSpPr>
          <p:spPr bwMode="auto">
            <a:xfrm>
              <a:off x="5040" y="288"/>
              <a:ext cx="1" cy="3760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>
              <a:defPPr>
                <a:defRPr lang="en-GB"/>
              </a:defPPr>
              <a:lvl1pPr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1pPr>
              <a:lvl2pPr marL="4572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2pPr>
              <a:lvl3pPr marL="9144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3pPr>
              <a:lvl4pPr marL="13716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4pPr>
              <a:lvl5pPr marL="18288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9pPr>
            </a:lstStyle>
            <a:p>
              <a:endParaRPr lang="ru-RU"/>
            </a:p>
          </p:txBody>
        </p:sp>
        <p:sp>
          <p:nvSpPr>
            <p:cNvPr id="83" name="Line 39"/>
            <p:cNvSpPr>
              <a:spLocks noChangeShapeType="1"/>
            </p:cNvSpPr>
            <p:nvPr/>
          </p:nvSpPr>
          <p:spPr bwMode="auto">
            <a:xfrm>
              <a:off x="528" y="851"/>
              <a:ext cx="1" cy="3197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>
              <a:defPPr>
                <a:defRPr lang="en-GB"/>
              </a:defPPr>
              <a:lvl1pPr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1pPr>
              <a:lvl2pPr marL="4572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2pPr>
              <a:lvl3pPr marL="9144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3pPr>
              <a:lvl4pPr marL="13716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4pPr>
              <a:lvl5pPr marL="18288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9pPr>
            </a:lstStyle>
            <a:p>
              <a:endParaRPr lang="ru-RU"/>
            </a:p>
          </p:txBody>
        </p:sp>
      </p:grpSp>
      <p:pic>
        <p:nvPicPr>
          <p:cNvPr id="5" name="Object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9193" y="1435894"/>
            <a:ext cx="657225" cy="676275"/>
          </a:xfrm>
          <a:prstGeom prst="rect">
            <a:avLst/>
          </a:prstGeom>
          <a:noFill/>
          <a:effectLst/>
        </p:spPr>
      </p:pic>
      <p:pic>
        <p:nvPicPr>
          <p:cNvPr id="6" name="Object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3193" y="1435894"/>
            <a:ext cx="657225" cy="676275"/>
          </a:xfrm>
          <a:prstGeom prst="rect">
            <a:avLst/>
          </a:prstGeom>
          <a:noFill/>
          <a:effectLst/>
        </p:spPr>
      </p:pic>
      <p:pic>
        <p:nvPicPr>
          <p:cNvPr id="7" name="Object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7193" y="1435894"/>
            <a:ext cx="657225" cy="676275"/>
          </a:xfrm>
          <a:prstGeom prst="rect">
            <a:avLst/>
          </a:prstGeom>
          <a:noFill/>
          <a:effectLst/>
        </p:spPr>
      </p:pic>
      <p:pic>
        <p:nvPicPr>
          <p:cNvPr id="8" name="Object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7393" y="1435894"/>
            <a:ext cx="657225" cy="676275"/>
          </a:xfrm>
          <a:prstGeom prst="rect">
            <a:avLst/>
          </a:prstGeom>
          <a:noFill/>
          <a:effectLst/>
        </p:spPr>
      </p:pic>
      <p:pic>
        <p:nvPicPr>
          <p:cNvPr id="9" name="Object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9193" y="2731294"/>
            <a:ext cx="657225" cy="676275"/>
          </a:xfrm>
          <a:prstGeom prst="rect">
            <a:avLst/>
          </a:prstGeom>
          <a:noFill/>
          <a:effectLst/>
        </p:spPr>
      </p:pic>
      <p:pic>
        <p:nvPicPr>
          <p:cNvPr id="10" name="Object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7193" y="3950494"/>
            <a:ext cx="714375" cy="752475"/>
          </a:xfrm>
          <a:prstGeom prst="rect">
            <a:avLst/>
          </a:prstGeom>
          <a:noFill/>
          <a:effectLst/>
        </p:spPr>
      </p:pic>
      <p:pic>
        <p:nvPicPr>
          <p:cNvPr id="11" name="Object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1193" y="5245894"/>
            <a:ext cx="762000" cy="723900"/>
          </a:xfrm>
          <a:prstGeom prst="rect">
            <a:avLst/>
          </a:prstGeom>
          <a:noFill/>
          <a:effectLst/>
        </p:spPr>
      </p:pic>
      <p:pic>
        <p:nvPicPr>
          <p:cNvPr id="12" name="Object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7193" y="5245894"/>
            <a:ext cx="714375" cy="752475"/>
          </a:xfrm>
          <a:prstGeom prst="rect">
            <a:avLst/>
          </a:prstGeom>
          <a:noFill/>
          <a:effectLst/>
        </p:spPr>
      </p:pic>
      <p:pic>
        <p:nvPicPr>
          <p:cNvPr id="13" name="Object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1193" y="3950494"/>
            <a:ext cx="714375" cy="752475"/>
          </a:xfrm>
          <a:prstGeom prst="rect">
            <a:avLst/>
          </a:prstGeom>
          <a:noFill/>
          <a:effectLst/>
        </p:spPr>
      </p:pic>
      <p:pic>
        <p:nvPicPr>
          <p:cNvPr id="14" name="Object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6993" y="2655094"/>
            <a:ext cx="762000" cy="800100"/>
          </a:xfrm>
          <a:prstGeom prst="rect">
            <a:avLst/>
          </a:prstGeom>
          <a:noFill/>
          <a:effectLst/>
        </p:spPr>
      </p:pic>
      <p:pic>
        <p:nvPicPr>
          <p:cNvPr id="15" name="Object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1193" y="2655094"/>
            <a:ext cx="762000" cy="800100"/>
          </a:xfrm>
          <a:prstGeom prst="rect">
            <a:avLst/>
          </a:prstGeom>
          <a:noFill/>
          <a:effectLst/>
        </p:spPr>
      </p:pic>
      <p:pic>
        <p:nvPicPr>
          <p:cNvPr id="16" name="Object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7193" y="2731294"/>
            <a:ext cx="657225" cy="676275"/>
          </a:xfrm>
          <a:prstGeom prst="rect">
            <a:avLst/>
          </a:prstGeom>
          <a:noFill/>
          <a:effectLst/>
        </p:spPr>
      </p:pic>
      <p:pic>
        <p:nvPicPr>
          <p:cNvPr id="17" name="Object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993" y="3950494"/>
            <a:ext cx="657225" cy="676275"/>
          </a:xfrm>
          <a:prstGeom prst="rect">
            <a:avLst/>
          </a:prstGeom>
          <a:noFill/>
          <a:effectLst/>
        </p:spPr>
      </p:pic>
      <p:pic>
        <p:nvPicPr>
          <p:cNvPr id="18" name="Object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993" y="3950494"/>
            <a:ext cx="657225" cy="676275"/>
          </a:xfrm>
          <a:prstGeom prst="rect">
            <a:avLst/>
          </a:prstGeom>
          <a:noFill/>
          <a:effectLst/>
        </p:spPr>
      </p:pic>
      <p:pic>
        <p:nvPicPr>
          <p:cNvPr id="19" name="Object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993" y="5245894"/>
            <a:ext cx="657225" cy="676275"/>
          </a:xfrm>
          <a:prstGeom prst="rect">
            <a:avLst/>
          </a:prstGeom>
          <a:noFill/>
          <a:effectLst/>
        </p:spPr>
      </p:pic>
      <p:pic>
        <p:nvPicPr>
          <p:cNvPr id="20" name="Object 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5093" y="5272088"/>
            <a:ext cx="762000" cy="800100"/>
          </a:xfrm>
          <a:prstGeom prst="rect">
            <a:avLst/>
          </a:prstGeom>
          <a:noFill/>
          <a:effectLst/>
        </p:spPr>
      </p:pic>
      <p:sp>
        <p:nvSpPr>
          <p:cNvPr id="21" name="Text Box 56"/>
          <p:cNvSpPr txBox="1">
            <a:spLocks noChangeArrowheads="1"/>
          </p:cNvSpPr>
          <p:nvPr/>
        </p:nvSpPr>
        <p:spPr bwMode="auto">
          <a:xfrm>
            <a:off x="2134393" y="2121694"/>
            <a:ext cx="12192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1pPr>
            <a:lvl2pPr marL="4572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2pPr>
            <a:lvl3pPr marL="9144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3pPr>
            <a:lvl4pPr marL="13716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4pPr>
            <a:lvl5pPr marL="18288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  <a:buClr>
                <a:srgbClr val="5F5F5F"/>
              </a:buClr>
              <a:buSzPct val="65000"/>
              <a:buFont typeface="Wingdings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000000"/>
                </a:solidFill>
                <a:latin typeface="Arial" charset="0"/>
                <a:cs typeface="Arial" charset="0"/>
              </a:rPr>
              <a:t>AABB</a:t>
            </a:r>
          </a:p>
        </p:txBody>
      </p:sp>
      <p:sp>
        <p:nvSpPr>
          <p:cNvPr id="22" name="Text Box 57"/>
          <p:cNvSpPr txBox="1">
            <a:spLocks noChangeArrowheads="1"/>
          </p:cNvSpPr>
          <p:nvPr/>
        </p:nvSpPr>
        <p:spPr bwMode="auto">
          <a:xfrm>
            <a:off x="2210593" y="521494"/>
            <a:ext cx="990600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1pPr>
            <a:lvl2pPr marL="4572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2pPr>
            <a:lvl3pPr marL="9144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3pPr>
            <a:lvl4pPr marL="13716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4pPr>
            <a:lvl5pPr marL="18288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2000"/>
              </a:spcBef>
              <a:buClr>
                <a:srgbClr val="FF3300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>
                <a:solidFill>
                  <a:srgbClr val="FF3300"/>
                </a:solidFill>
                <a:latin typeface="Arial" charset="0"/>
                <a:cs typeface="Arial" charset="0"/>
              </a:rPr>
              <a:t>AB</a:t>
            </a:r>
          </a:p>
        </p:txBody>
      </p:sp>
      <p:sp>
        <p:nvSpPr>
          <p:cNvPr id="23" name="Text Box 58"/>
          <p:cNvSpPr txBox="1">
            <a:spLocks noChangeArrowheads="1"/>
          </p:cNvSpPr>
          <p:nvPr/>
        </p:nvSpPr>
        <p:spPr bwMode="auto">
          <a:xfrm>
            <a:off x="3658393" y="521494"/>
            <a:ext cx="1219200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1pPr>
            <a:lvl2pPr marL="4572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2pPr>
            <a:lvl3pPr marL="9144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3pPr>
            <a:lvl4pPr marL="13716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4pPr>
            <a:lvl5pPr marL="18288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2000"/>
              </a:spcBef>
              <a:buClr>
                <a:srgbClr val="FF3300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>
                <a:solidFill>
                  <a:srgbClr val="FF3300"/>
                </a:solidFill>
                <a:latin typeface="Arial" charset="0"/>
                <a:cs typeface="Arial" charset="0"/>
              </a:rPr>
              <a:t>Ab</a:t>
            </a:r>
          </a:p>
        </p:txBody>
      </p:sp>
      <p:sp>
        <p:nvSpPr>
          <p:cNvPr id="24" name="Text Box 59"/>
          <p:cNvSpPr txBox="1">
            <a:spLocks noChangeArrowheads="1"/>
          </p:cNvSpPr>
          <p:nvPr/>
        </p:nvSpPr>
        <p:spPr bwMode="auto">
          <a:xfrm>
            <a:off x="5182393" y="521494"/>
            <a:ext cx="1371600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1pPr>
            <a:lvl2pPr marL="4572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2pPr>
            <a:lvl3pPr marL="9144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3pPr>
            <a:lvl4pPr marL="13716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4pPr>
            <a:lvl5pPr marL="18288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2000"/>
              </a:spcBef>
              <a:buClr>
                <a:srgbClr val="FF3300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>
                <a:solidFill>
                  <a:srgbClr val="FF3300"/>
                </a:solidFill>
                <a:latin typeface="Arial" charset="0"/>
                <a:cs typeface="Arial" charset="0"/>
              </a:rPr>
              <a:t>aB</a:t>
            </a:r>
          </a:p>
        </p:txBody>
      </p:sp>
      <p:sp>
        <p:nvSpPr>
          <p:cNvPr id="25" name="Text Box 60"/>
          <p:cNvSpPr txBox="1">
            <a:spLocks noChangeArrowheads="1"/>
          </p:cNvSpPr>
          <p:nvPr/>
        </p:nvSpPr>
        <p:spPr bwMode="auto">
          <a:xfrm>
            <a:off x="6782593" y="521494"/>
            <a:ext cx="1143000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1pPr>
            <a:lvl2pPr marL="4572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2pPr>
            <a:lvl3pPr marL="9144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3pPr>
            <a:lvl4pPr marL="13716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4pPr>
            <a:lvl5pPr marL="18288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2000"/>
              </a:spcBef>
              <a:buClr>
                <a:srgbClr val="FF3300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>
                <a:solidFill>
                  <a:srgbClr val="FF3300"/>
                </a:solidFill>
                <a:latin typeface="Arial" charset="0"/>
                <a:cs typeface="Arial" charset="0"/>
              </a:rPr>
              <a:t>ab</a:t>
            </a:r>
          </a:p>
        </p:txBody>
      </p:sp>
      <p:sp>
        <p:nvSpPr>
          <p:cNvPr id="26" name="Text Box 61"/>
          <p:cNvSpPr txBox="1">
            <a:spLocks noChangeArrowheads="1"/>
          </p:cNvSpPr>
          <p:nvPr/>
        </p:nvSpPr>
        <p:spPr bwMode="auto">
          <a:xfrm>
            <a:off x="1143793" y="1664494"/>
            <a:ext cx="838200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1pPr>
            <a:lvl2pPr marL="4572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2pPr>
            <a:lvl3pPr marL="9144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3pPr>
            <a:lvl4pPr marL="13716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4pPr>
            <a:lvl5pPr marL="18288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spcBef>
                <a:spcPts val="2000"/>
              </a:spcBef>
              <a:buClr>
                <a:srgbClr val="FF3300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dirty="0">
                <a:solidFill>
                  <a:srgbClr val="FF3300"/>
                </a:solidFill>
                <a:latin typeface="Arial" charset="0"/>
                <a:cs typeface="Arial" charset="0"/>
              </a:rPr>
              <a:t>AB</a:t>
            </a:r>
          </a:p>
        </p:txBody>
      </p:sp>
      <p:sp>
        <p:nvSpPr>
          <p:cNvPr id="27" name="Text Box 62"/>
          <p:cNvSpPr txBox="1">
            <a:spLocks noChangeArrowheads="1"/>
          </p:cNvSpPr>
          <p:nvPr/>
        </p:nvSpPr>
        <p:spPr bwMode="auto">
          <a:xfrm>
            <a:off x="1067593" y="2959894"/>
            <a:ext cx="838200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1pPr>
            <a:lvl2pPr marL="4572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2pPr>
            <a:lvl3pPr marL="9144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3pPr>
            <a:lvl4pPr marL="13716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4pPr>
            <a:lvl5pPr marL="18288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2000"/>
              </a:spcBef>
              <a:buClr>
                <a:srgbClr val="FF3300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dirty="0" err="1">
                <a:solidFill>
                  <a:srgbClr val="FF3300"/>
                </a:solidFill>
                <a:latin typeface="Arial" charset="0"/>
                <a:cs typeface="Arial" charset="0"/>
              </a:rPr>
              <a:t>Ab</a:t>
            </a:r>
            <a:endParaRPr lang="en-GB" sz="3200" dirty="0">
              <a:solidFill>
                <a:srgbClr val="FF3300"/>
              </a:solidFill>
              <a:latin typeface="Arial" charset="0"/>
              <a:cs typeface="Arial" charset="0"/>
            </a:endParaRPr>
          </a:p>
        </p:txBody>
      </p:sp>
      <p:sp>
        <p:nvSpPr>
          <p:cNvPr id="28" name="Text Box 63"/>
          <p:cNvSpPr txBox="1">
            <a:spLocks noChangeArrowheads="1"/>
          </p:cNvSpPr>
          <p:nvPr/>
        </p:nvSpPr>
        <p:spPr bwMode="auto">
          <a:xfrm>
            <a:off x="1067593" y="4255294"/>
            <a:ext cx="914400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1pPr>
            <a:lvl2pPr marL="4572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2pPr>
            <a:lvl3pPr marL="9144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3pPr>
            <a:lvl4pPr marL="13716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4pPr>
            <a:lvl5pPr marL="18288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2000"/>
              </a:spcBef>
              <a:buClr>
                <a:srgbClr val="FF3300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>
                <a:solidFill>
                  <a:srgbClr val="FF3300"/>
                </a:solidFill>
                <a:latin typeface="Arial" charset="0"/>
                <a:cs typeface="Arial" charset="0"/>
              </a:rPr>
              <a:t>aB</a:t>
            </a:r>
          </a:p>
        </p:txBody>
      </p:sp>
      <p:sp>
        <p:nvSpPr>
          <p:cNvPr id="29" name="Text Box 64"/>
          <p:cNvSpPr txBox="1">
            <a:spLocks noChangeArrowheads="1"/>
          </p:cNvSpPr>
          <p:nvPr/>
        </p:nvSpPr>
        <p:spPr bwMode="auto">
          <a:xfrm>
            <a:off x="1143793" y="5322094"/>
            <a:ext cx="762000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1pPr>
            <a:lvl2pPr marL="4572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2pPr>
            <a:lvl3pPr marL="9144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3pPr>
            <a:lvl4pPr marL="13716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4pPr>
            <a:lvl5pPr marL="18288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spcBef>
                <a:spcPts val="2000"/>
              </a:spcBef>
              <a:buClr>
                <a:srgbClr val="FF3300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>
                <a:solidFill>
                  <a:srgbClr val="FF3300"/>
                </a:solidFill>
                <a:latin typeface="Arial" charset="0"/>
                <a:cs typeface="Arial" charset="0"/>
              </a:rPr>
              <a:t>ab</a:t>
            </a:r>
          </a:p>
        </p:txBody>
      </p:sp>
      <p:sp>
        <p:nvSpPr>
          <p:cNvPr id="30" name="Text Box 65"/>
          <p:cNvSpPr txBox="1">
            <a:spLocks noChangeArrowheads="1"/>
          </p:cNvSpPr>
          <p:nvPr/>
        </p:nvSpPr>
        <p:spPr bwMode="auto">
          <a:xfrm>
            <a:off x="3810793" y="2121694"/>
            <a:ext cx="990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1pPr>
            <a:lvl2pPr marL="4572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2pPr>
            <a:lvl3pPr marL="9144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3pPr>
            <a:lvl4pPr marL="13716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4pPr>
            <a:lvl5pPr marL="18288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spcBef>
                <a:spcPts val="1500"/>
              </a:spcBef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000000"/>
                </a:solidFill>
                <a:latin typeface="Arial" charset="0"/>
                <a:cs typeface="Arial" charset="0"/>
              </a:rPr>
              <a:t>AABb</a:t>
            </a:r>
          </a:p>
        </p:txBody>
      </p:sp>
      <p:sp>
        <p:nvSpPr>
          <p:cNvPr id="31" name="Text Box 66"/>
          <p:cNvSpPr txBox="1">
            <a:spLocks noChangeArrowheads="1"/>
          </p:cNvSpPr>
          <p:nvPr/>
        </p:nvSpPr>
        <p:spPr bwMode="auto">
          <a:xfrm>
            <a:off x="5258593" y="2121694"/>
            <a:ext cx="11430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1pPr>
            <a:lvl2pPr marL="4572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2pPr>
            <a:lvl3pPr marL="9144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3pPr>
            <a:lvl4pPr marL="13716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4pPr>
            <a:lvl5pPr marL="18288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1500"/>
              </a:spcBef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000000"/>
                </a:solidFill>
                <a:latin typeface="Arial" charset="0"/>
                <a:cs typeface="Arial" charset="0"/>
              </a:rPr>
              <a:t>AaBB</a:t>
            </a:r>
          </a:p>
        </p:txBody>
      </p:sp>
      <p:sp>
        <p:nvSpPr>
          <p:cNvPr id="32" name="Text Box 67"/>
          <p:cNvSpPr txBox="1">
            <a:spLocks noChangeArrowheads="1"/>
          </p:cNvSpPr>
          <p:nvPr/>
        </p:nvSpPr>
        <p:spPr bwMode="auto">
          <a:xfrm>
            <a:off x="6782593" y="2121694"/>
            <a:ext cx="11430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1pPr>
            <a:lvl2pPr marL="4572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2pPr>
            <a:lvl3pPr marL="9144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3pPr>
            <a:lvl4pPr marL="13716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4pPr>
            <a:lvl5pPr marL="18288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1500"/>
              </a:spcBef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000000"/>
                </a:solidFill>
                <a:latin typeface="Arial" charset="0"/>
                <a:cs typeface="Arial" charset="0"/>
              </a:rPr>
              <a:t>AaBb</a:t>
            </a:r>
          </a:p>
        </p:txBody>
      </p:sp>
      <p:sp>
        <p:nvSpPr>
          <p:cNvPr id="33" name="Text Box 68"/>
          <p:cNvSpPr txBox="1">
            <a:spLocks noChangeArrowheads="1"/>
          </p:cNvSpPr>
          <p:nvPr/>
        </p:nvSpPr>
        <p:spPr bwMode="auto">
          <a:xfrm>
            <a:off x="2286793" y="3417094"/>
            <a:ext cx="990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1pPr>
            <a:lvl2pPr marL="4572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2pPr>
            <a:lvl3pPr marL="9144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3pPr>
            <a:lvl4pPr marL="13716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4pPr>
            <a:lvl5pPr marL="18288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spcBef>
                <a:spcPts val="1500"/>
              </a:spcBef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000000"/>
                </a:solidFill>
                <a:latin typeface="Arial" charset="0"/>
                <a:cs typeface="Arial" charset="0"/>
              </a:rPr>
              <a:t>AABb</a:t>
            </a:r>
          </a:p>
        </p:txBody>
      </p:sp>
      <p:sp>
        <p:nvSpPr>
          <p:cNvPr id="34" name="Text Box 69"/>
          <p:cNvSpPr txBox="1">
            <a:spLocks noChangeArrowheads="1"/>
          </p:cNvSpPr>
          <p:nvPr/>
        </p:nvSpPr>
        <p:spPr bwMode="auto">
          <a:xfrm>
            <a:off x="3734593" y="3417094"/>
            <a:ext cx="10668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1pPr>
            <a:lvl2pPr marL="4572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2pPr>
            <a:lvl3pPr marL="9144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3pPr>
            <a:lvl4pPr marL="13716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4pPr>
            <a:lvl5pPr marL="18288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spcBef>
                <a:spcPts val="1500"/>
              </a:spcBef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000000"/>
                </a:solidFill>
                <a:latin typeface="Arial" charset="0"/>
                <a:cs typeface="Arial" charset="0"/>
              </a:rPr>
              <a:t>AAbb</a:t>
            </a:r>
          </a:p>
        </p:txBody>
      </p:sp>
      <p:sp>
        <p:nvSpPr>
          <p:cNvPr id="35" name="Text Box 70"/>
          <p:cNvSpPr txBox="1">
            <a:spLocks noChangeArrowheads="1"/>
          </p:cNvSpPr>
          <p:nvPr/>
        </p:nvSpPr>
        <p:spPr bwMode="auto">
          <a:xfrm>
            <a:off x="5334793" y="3417094"/>
            <a:ext cx="10668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1pPr>
            <a:lvl2pPr marL="4572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2pPr>
            <a:lvl3pPr marL="9144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3pPr>
            <a:lvl4pPr marL="13716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4pPr>
            <a:lvl5pPr marL="18288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1500"/>
              </a:spcBef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000000"/>
                </a:solidFill>
                <a:latin typeface="Arial" charset="0"/>
                <a:cs typeface="Arial" charset="0"/>
              </a:rPr>
              <a:t>AaBb</a:t>
            </a:r>
          </a:p>
        </p:txBody>
      </p:sp>
      <p:sp>
        <p:nvSpPr>
          <p:cNvPr id="36" name="Text Box 71"/>
          <p:cNvSpPr txBox="1">
            <a:spLocks noChangeArrowheads="1"/>
          </p:cNvSpPr>
          <p:nvPr/>
        </p:nvSpPr>
        <p:spPr bwMode="auto">
          <a:xfrm>
            <a:off x="6858793" y="3417094"/>
            <a:ext cx="10668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1pPr>
            <a:lvl2pPr marL="4572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2pPr>
            <a:lvl3pPr marL="9144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3pPr>
            <a:lvl4pPr marL="13716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4pPr>
            <a:lvl5pPr marL="18288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1500"/>
              </a:spcBef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000000"/>
                </a:solidFill>
                <a:latin typeface="Arial" charset="0"/>
                <a:cs typeface="Arial" charset="0"/>
              </a:rPr>
              <a:t>Aabb</a:t>
            </a:r>
          </a:p>
        </p:txBody>
      </p:sp>
      <p:sp>
        <p:nvSpPr>
          <p:cNvPr id="37" name="Text Box 72"/>
          <p:cNvSpPr txBox="1">
            <a:spLocks noChangeArrowheads="1"/>
          </p:cNvSpPr>
          <p:nvPr/>
        </p:nvSpPr>
        <p:spPr bwMode="auto">
          <a:xfrm>
            <a:off x="2210593" y="4636294"/>
            <a:ext cx="10668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1pPr>
            <a:lvl2pPr marL="4572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2pPr>
            <a:lvl3pPr marL="9144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3pPr>
            <a:lvl4pPr marL="13716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4pPr>
            <a:lvl5pPr marL="18288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1500"/>
              </a:spcBef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000000"/>
                </a:solidFill>
                <a:latin typeface="Arial" charset="0"/>
                <a:cs typeface="Arial" charset="0"/>
              </a:rPr>
              <a:t>AaBB</a:t>
            </a:r>
          </a:p>
        </p:txBody>
      </p:sp>
      <p:sp>
        <p:nvSpPr>
          <p:cNvPr id="38" name="Text Box 73"/>
          <p:cNvSpPr txBox="1">
            <a:spLocks noChangeArrowheads="1"/>
          </p:cNvSpPr>
          <p:nvPr/>
        </p:nvSpPr>
        <p:spPr bwMode="auto">
          <a:xfrm>
            <a:off x="3582193" y="4636294"/>
            <a:ext cx="1371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1pPr>
            <a:lvl2pPr marL="4572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2pPr>
            <a:lvl3pPr marL="9144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3pPr>
            <a:lvl4pPr marL="13716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4pPr>
            <a:lvl5pPr marL="18288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1500"/>
              </a:spcBef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000000"/>
                </a:solidFill>
                <a:latin typeface="Arial" charset="0"/>
                <a:cs typeface="Arial" charset="0"/>
              </a:rPr>
              <a:t>AaBb</a:t>
            </a:r>
          </a:p>
        </p:txBody>
      </p:sp>
      <p:sp>
        <p:nvSpPr>
          <p:cNvPr id="39" name="Text Box 74"/>
          <p:cNvSpPr txBox="1">
            <a:spLocks noChangeArrowheads="1"/>
          </p:cNvSpPr>
          <p:nvPr/>
        </p:nvSpPr>
        <p:spPr bwMode="auto">
          <a:xfrm>
            <a:off x="5258593" y="4636294"/>
            <a:ext cx="11430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1pPr>
            <a:lvl2pPr marL="4572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2pPr>
            <a:lvl3pPr marL="9144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3pPr>
            <a:lvl4pPr marL="13716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4pPr>
            <a:lvl5pPr marL="18288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1500"/>
              </a:spcBef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000000"/>
                </a:solidFill>
                <a:latin typeface="Arial" charset="0"/>
                <a:cs typeface="Arial" charset="0"/>
              </a:rPr>
              <a:t>aaBB</a:t>
            </a:r>
          </a:p>
        </p:txBody>
      </p:sp>
      <p:sp>
        <p:nvSpPr>
          <p:cNvPr id="40" name="Text Box 75"/>
          <p:cNvSpPr txBox="1">
            <a:spLocks noChangeArrowheads="1"/>
          </p:cNvSpPr>
          <p:nvPr/>
        </p:nvSpPr>
        <p:spPr bwMode="auto">
          <a:xfrm>
            <a:off x="6706393" y="4636294"/>
            <a:ext cx="1371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1pPr>
            <a:lvl2pPr marL="4572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2pPr>
            <a:lvl3pPr marL="9144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3pPr>
            <a:lvl4pPr marL="13716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4pPr>
            <a:lvl5pPr marL="18288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1500"/>
              </a:spcBef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000000"/>
                </a:solidFill>
                <a:latin typeface="Arial" charset="0"/>
                <a:cs typeface="Arial" charset="0"/>
              </a:rPr>
              <a:t>aaBb</a:t>
            </a:r>
          </a:p>
        </p:txBody>
      </p:sp>
      <p:sp>
        <p:nvSpPr>
          <p:cNvPr id="41" name="Text Box 76"/>
          <p:cNvSpPr txBox="1">
            <a:spLocks noChangeArrowheads="1"/>
          </p:cNvSpPr>
          <p:nvPr/>
        </p:nvSpPr>
        <p:spPr bwMode="auto">
          <a:xfrm>
            <a:off x="2134393" y="5931694"/>
            <a:ext cx="11430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1pPr>
            <a:lvl2pPr marL="4572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2pPr>
            <a:lvl3pPr marL="9144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3pPr>
            <a:lvl4pPr marL="13716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4pPr>
            <a:lvl5pPr marL="18288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1500"/>
              </a:spcBef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000000"/>
                </a:solidFill>
                <a:latin typeface="Arial" charset="0"/>
                <a:cs typeface="Arial" charset="0"/>
              </a:rPr>
              <a:t>AaBb</a:t>
            </a:r>
          </a:p>
        </p:txBody>
      </p:sp>
      <p:sp>
        <p:nvSpPr>
          <p:cNvPr id="42" name="Text Box 77"/>
          <p:cNvSpPr txBox="1">
            <a:spLocks noChangeArrowheads="1"/>
          </p:cNvSpPr>
          <p:nvPr/>
        </p:nvSpPr>
        <p:spPr bwMode="auto">
          <a:xfrm>
            <a:off x="3734593" y="5931694"/>
            <a:ext cx="11430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1pPr>
            <a:lvl2pPr marL="4572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2pPr>
            <a:lvl3pPr marL="9144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3pPr>
            <a:lvl4pPr marL="13716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4pPr>
            <a:lvl5pPr marL="18288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1500"/>
              </a:spcBef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000000"/>
                </a:solidFill>
                <a:latin typeface="Arial" charset="0"/>
                <a:cs typeface="Arial" charset="0"/>
              </a:rPr>
              <a:t>Aabb</a:t>
            </a:r>
          </a:p>
        </p:txBody>
      </p:sp>
      <p:sp>
        <p:nvSpPr>
          <p:cNvPr id="43" name="Text Box 78"/>
          <p:cNvSpPr txBox="1">
            <a:spLocks noChangeArrowheads="1"/>
          </p:cNvSpPr>
          <p:nvPr/>
        </p:nvSpPr>
        <p:spPr bwMode="auto">
          <a:xfrm>
            <a:off x="5182393" y="5931694"/>
            <a:ext cx="12954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1pPr>
            <a:lvl2pPr marL="4572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2pPr>
            <a:lvl3pPr marL="9144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3pPr>
            <a:lvl4pPr marL="13716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4pPr>
            <a:lvl5pPr marL="18288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1500"/>
              </a:spcBef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000000"/>
                </a:solidFill>
                <a:latin typeface="Arial" charset="0"/>
                <a:cs typeface="Arial" charset="0"/>
              </a:rPr>
              <a:t>aaBb</a:t>
            </a:r>
          </a:p>
        </p:txBody>
      </p:sp>
      <p:sp>
        <p:nvSpPr>
          <p:cNvPr id="44" name="Text Box 79"/>
          <p:cNvSpPr txBox="1">
            <a:spLocks noChangeArrowheads="1"/>
          </p:cNvSpPr>
          <p:nvPr/>
        </p:nvSpPr>
        <p:spPr bwMode="auto">
          <a:xfrm>
            <a:off x="6782593" y="5931694"/>
            <a:ext cx="12192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1pPr>
            <a:lvl2pPr marL="4572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2pPr>
            <a:lvl3pPr marL="9144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3pPr>
            <a:lvl4pPr marL="13716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4pPr>
            <a:lvl5pPr marL="18288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1500"/>
              </a:spcBef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000000"/>
                </a:solidFill>
                <a:latin typeface="Arial" charset="0"/>
                <a:cs typeface="Arial" charset="0"/>
              </a:rPr>
              <a:t>aabb</a:t>
            </a:r>
          </a:p>
        </p:txBody>
      </p:sp>
      <p:sp>
        <p:nvSpPr>
          <p:cNvPr id="45" name="Line 80"/>
          <p:cNvSpPr>
            <a:spLocks noChangeShapeType="1"/>
          </p:cNvSpPr>
          <p:nvPr/>
        </p:nvSpPr>
        <p:spPr bwMode="auto">
          <a:xfrm>
            <a:off x="1143793" y="293097"/>
            <a:ext cx="914400" cy="8382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>
            <a:defPPr>
              <a:defRPr lang="en-GB"/>
            </a:defPPr>
            <a:lvl1pPr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1pPr>
            <a:lvl2pPr marL="4572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2pPr>
            <a:lvl3pPr marL="9144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3pPr>
            <a:lvl4pPr marL="13716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4pPr>
            <a:lvl5pPr marL="18288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9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1928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404664"/>
            <a:ext cx="5338936" cy="759614"/>
          </a:xfrm>
        </p:spPr>
        <p:txBody>
          <a:bodyPr>
            <a:normAutofit/>
          </a:bodyPr>
          <a:lstStyle/>
          <a:p>
            <a:pPr algn="ctr"/>
            <a:r>
              <a:rPr lang="uk-UA" sz="2800" b="1" i="1" dirty="0" smtClean="0">
                <a:latin typeface="+mn-lt"/>
              </a:rPr>
              <a:t>Закон чистоти гамет</a:t>
            </a:r>
            <a:endParaRPr lang="uk-UA" sz="2800" b="1" i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980" y="1268760"/>
            <a:ext cx="7620000" cy="4373563"/>
          </a:xfrm>
        </p:spPr>
        <p:txBody>
          <a:bodyPr/>
          <a:lstStyle/>
          <a:p>
            <a:pPr algn="just"/>
            <a:r>
              <a:rPr lang="uk-UA" sz="2400" b="0" i="1" dirty="0" smtClean="0"/>
              <a:t>  Під </a:t>
            </a:r>
            <a:r>
              <a:rPr lang="uk-UA" sz="2400" b="0" i="1" dirty="0"/>
              <a:t>час утворення статевих клітин у кожну гамету потрапляє тільки один алель з пари </a:t>
            </a:r>
            <a:r>
              <a:rPr lang="uk-UA" sz="2400" b="0" i="1" dirty="0" err="1"/>
              <a:t>алелей</a:t>
            </a:r>
            <a:r>
              <a:rPr lang="uk-UA" sz="2400" b="0" i="1" dirty="0"/>
              <a:t> даного гена.</a:t>
            </a:r>
            <a:endParaRPr lang="uk-UA" sz="2400" b="0" dirty="0"/>
          </a:p>
          <a:p>
            <a:pPr algn="just"/>
            <a:endParaRPr lang="uk-UA" dirty="0"/>
          </a:p>
        </p:txBody>
      </p:sp>
      <p:pic>
        <p:nvPicPr>
          <p:cNvPr id="3074" name="Picture 2" descr="http://osvita.clan.su/_ld/0/638695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279" y="2710038"/>
            <a:ext cx="5688632" cy="414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53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20688"/>
            <a:ext cx="7620000" cy="5544616"/>
          </a:xfrm>
        </p:spPr>
        <p:txBody>
          <a:bodyPr/>
          <a:lstStyle/>
          <a:p>
            <a:pPr algn="just"/>
            <a:r>
              <a:rPr lang="uk-UA" dirty="0" smtClean="0">
                <a:solidFill>
                  <a:srgbClr val="C00000"/>
                </a:solidFill>
              </a:rPr>
              <a:t>• </a:t>
            </a:r>
            <a:r>
              <a:rPr lang="ru-RU" sz="2400" b="0" i="1" dirty="0" err="1" smtClean="0"/>
              <a:t>Особина</a:t>
            </a:r>
            <a:r>
              <a:rPr lang="ru-RU" sz="2400" b="0" i="1" dirty="0" smtClean="0"/>
              <a:t>, </a:t>
            </a:r>
            <a:r>
              <a:rPr lang="ru-RU" sz="2400" b="0" i="1" dirty="0" err="1" smtClean="0"/>
              <a:t>гомологічні</a:t>
            </a:r>
            <a:r>
              <a:rPr lang="ru-RU" sz="2400" b="0" i="1" dirty="0" smtClean="0"/>
              <a:t> </a:t>
            </a:r>
            <a:r>
              <a:rPr lang="ru-RU" sz="2400" b="0" i="1" dirty="0" err="1" smtClean="0"/>
              <a:t>хромосоми</a:t>
            </a:r>
            <a:r>
              <a:rPr lang="ru-RU" sz="2400" b="0" i="1" dirty="0" smtClean="0"/>
              <a:t> </a:t>
            </a:r>
            <a:r>
              <a:rPr lang="ru-RU" sz="2400" b="0" i="1" dirty="0" err="1" smtClean="0"/>
              <a:t>якої</a:t>
            </a:r>
            <a:r>
              <a:rPr lang="ru-RU" sz="2400" b="0" i="1" dirty="0" smtClean="0"/>
              <a:t> </a:t>
            </a:r>
            <a:r>
              <a:rPr lang="ru-RU" sz="2400" b="0" i="1" dirty="0" err="1" smtClean="0"/>
              <a:t>містять</a:t>
            </a:r>
            <a:r>
              <a:rPr lang="ru-RU" sz="2400" b="0" i="1" dirty="0" smtClean="0"/>
              <a:t> </a:t>
            </a:r>
            <a:r>
              <a:rPr lang="ru-RU" sz="2400" b="0" i="1" dirty="0" err="1" smtClean="0"/>
              <a:t>однакові</a:t>
            </a:r>
            <a:r>
              <a:rPr lang="ru-RU" sz="2400" b="0" i="1" dirty="0" smtClean="0"/>
              <a:t> </a:t>
            </a:r>
            <a:r>
              <a:rPr lang="ru-RU" sz="2400" b="0" i="1" dirty="0" err="1" smtClean="0"/>
              <a:t>алелі</a:t>
            </a:r>
            <a:r>
              <a:rPr lang="ru-RU" sz="2400" b="0" i="1" dirty="0" smtClean="0"/>
              <a:t> </a:t>
            </a:r>
            <a:r>
              <a:rPr lang="ru-RU" sz="2400" b="0" i="1" dirty="0" err="1" smtClean="0"/>
              <a:t>певного</a:t>
            </a:r>
            <a:r>
              <a:rPr lang="ru-RU" sz="2400" b="0" i="1" dirty="0" smtClean="0"/>
              <a:t> гена –</a:t>
            </a:r>
            <a:r>
              <a:rPr lang="uk-UA" sz="2400" dirty="0" smtClean="0"/>
              <a:t> </a:t>
            </a:r>
            <a:r>
              <a:rPr lang="uk-UA" sz="2400" dirty="0" smtClean="0">
                <a:solidFill>
                  <a:schemeClr val="bg1">
                    <a:lumMod val="75000"/>
                  </a:schemeClr>
                </a:solidFill>
              </a:rPr>
              <a:t>______________</a:t>
            </a:r>
            <a:endParaRPr lang="uk-UA" sz="2400" i="1" dirty="0" smtClean="0">
              <a:solidFill>
                <a:schemeClr val="bg1">
                  <a:lumMod val="75000"/>
                </a:schemeClr>
              </a:solidFill>
            </a:endParaRPr>
          </a:p>
          <a:p>
            <a:pPr algn="just"/>
            <a:r>
              <a:rPr lang="uk-UA" sz="2400" dirty="0" smtClean="0">
                <a:solidFill>
                  <a:srgbClr val="C00000"/>
                </a:solidFill>
              </a:rPr>
              <a:t>• </a:t>
            </a:r>
            <a:r>
              <a:rPr lang="ru-RU" sz="2400" b="0" i="1" dirty="0" err="1"/>
              <a:t>Особина</a:t>
            </a:r>
            <a:r>
              <a:rPr lang="ru-RU" sz="2400" b="0" i="1" dirty="0"/>
              <a:t>, </a:t>
            </a:r>
            <a:r>
              <a:rPr lang="ru-RU" sz="2400" b="0" i="1" dirty="0" err="1"/>
              <a:t>гомологічні</a:t>
            </a:r>
            <a:r>
              <a:rPr lang="ru-RU" sz="2400" b="0" i="1" dirty="0"/>
              <a:t> </a:t>
            </a:r>
            <a:r>
              <a:rPr lang="ru-RU" sz="2400" b="0" i="1" dirty="0" err="1"/>
              <a:t>хромосоми</a:t>
            </a:r>
            <a:r>
              <a:rPr lang="ru-RU" sz="2400" b="0" i="1" dirty="0"/>
              <a:t> </a:t>
            </a:r>
            <a:r>
              <a:rPr lang="ru-RU" sz="2400" b="0" i="1" dirty="0" err="1"/>
              <a:t>якої</a:t>
            </a:r>
            <a:r>
              <a:rPr lang="ru-RU" sz="2400" b="0" i="1" dirty="0"/>
              <a:t> </a:t>
            </a:r>
            <a:r>
              <a:rPr lang="ru-RU" sz="2400" b="0" i="1" dirty="0" err="1"/>
              <a:t>містять</a:t>
            </a:r>
            <a:r>
              <a:rPr lang="ru-RU" sz="2400" b="0" i="1" dirty="0"/>
              <a:t> </a:t>
            </a:r>
            <a:r>
              <a:rPr lang="ru-RU" sz="2400" b="0" i="1" dirty="0" err="1"/>
              <a:t>різні</a:t>
            </a:r>
            <a:r>
              <a:rPr lang="ru-RU" sz="2400" b="0" i="1" dirty="0"/>
              <a:t> </a:t>
            </a:r>
            <a:r>
              <a:rPr lang="ru-RU" sz="2400" b="0" i="1" dirty="0" err="1"/>
              <a:t>алелі</a:t>
            </a:r>
            <a:r>
              <a:rPr lang="ru-RU" sz="2400" b="0" i="1" dirty="0"/>
              <a:t> </a:t>
            </a:r>
            <a:r>
              <a:rPr lang="ru-RU" sz="2400" b="0" i="1" dirty="0" err="1"/>
              <a:t>певного</a:t>
            </a:r>
            <a:r>
              <a:rPr lang="ru-RU" sz="2400" b="0" i="1" dirty="0"/>
              <a:t> гена –</a:t>
            </a:r>
            <a:r>
              <a:rPr lang="uk-UA" sz="2400" dirty="0"/>
              <a:t> </a:t>
            </a:r>
            <a:r>
              <a:rPr lang="uk-UA" sz="2400" dirty="0" smtClean="0"/>
              <a:t> </a:t>
            </a:r>
            <a:r>
              <a:rPr lang="uk-UA" sz="2400" dirty="0" smtClean="0">
                <a:solidFill>
                  <a:schemeClr val="bg1">
                    <a:lumMod val="75000"/>
                  </a:schemeClr>
                </a:solidFill>
              </a:rPr>
              <a:t>_______________</a:t>
            </a:r>
            <a:endParaRPr lang="uk-UA" sz="2400" i="1" dirty="0" smtClean="0">
              <a:solidFill>
                <a:schemeClr val="bg1">
                  <a:lumMod val="75000"/>
                </a:schemeClr>
              </a:solidFill>
            </a:endParaRPr>
          </a:p>
          <a:p>
            <a:pPr algn="just"/>
            <a:r>
              <a:rPr lang="uk-UA" sz="2400" dirty="0" smtClean="0">
                <a:solidFill>
                  <a:srgbClr val="C00000"/>
                </a:solidFill>
              </a:rPr>
              <a:t>• </a:t>
            </a:r>
            <a:r>
              <a:rPr lang="ru-RU" sz="2400" b="0" i="1" dirty="0" err="1"/>
              <a:t>Сукупність</a:t>
            </a:r>
            <a:r>
              <a:rPr lang="ru-RU" sz="2400" b="0" i="1" dirty="0"/>
              <a:t> </a:t>
            </a:r>
            <a:r>
              <a:rPr lang="ru-RU" sz="2400" b="0" i="1" dirty="0" err="1"/>
              <a:t>усіх</a:t>
            </a:r>
            <a:r>
              <a:rPr lang="ru-RU" sz="2400" b="0" i="1" dirty="0"/>
              <a:t> </a:t>
            </a:r>
            <a:r>
              <a:rPr lang="ru-RU" sz="2400" b="0" i="1" dirty="0" err="1"/>
              <a:t>генів</a:t>
            </a:r>
            <a:r>
              <a:rPr lang="ru-RU" sz="2400" b="0" i="1" dirty="0"/>
              <a:t> в </a:t>
            </a:r>
            <a:r>
              <a:rPr lang="ru-RU" sz="2400" b="0" i="1" dirty="0" err="1"/>
              <a:t>клітині</a:t>
            </a:r>
            <a:r>
              <a:rPr lang="ru-RU" sz="2400" b="0" i="1" dirty="0"/>
              <a:t> </a:t>
            </a:r>
            <a:r>
              <a:rPr lang="ru-RU" sz="2400" b="0" i="1" dirty="0" smtClean="0"/>
              <a:t>– </a:t>
            </a:r>
            <a:r>
              <a:rPr lang="ru-RU" sz="2400" b="0" i="1" dirty="0" smtClean="0">
                <a:solidFill>
                  <a:schemeClr val="bg1">
                    <a:lumMod val="75000"/>
                  </a:schemeClr>
                </a:solidFill>
              </a:rPr>
              <a:t>__________</a:t>
            </a:r>
            <a:endParaRPr lang="ru-RU" sz="2400" i="1" dirty="0" smtClean="0">
              <a:solidFill>
                <a:schemeClr val="bg1">
                  <a:lumMod val="75000"/>
                </a:schemeClr>
              </a:solidFill>
            </a:endParaRPr>
          </a:p>
          <a:p>
            <a:pPr algn="just"/>
            <a:r>
              <a:rPr lang="uk-UA" sz="2400" dirty="0" smtClean="0">
                <a:solidFill>
                  <a:srgbClr val="C00000"/>
                </a:solidFill>
              </a:rPr>
              <a:t>• </a:t>
            </a:r>
            <a:r>
              <a:rPr lang="ru-RU" sz="2400" b="0" i="1" dirty="0" err="1"/>
              <a:t>Ознаки</a:t>
            </a:r>
            <a:r>
              <a:rPr lang="ru-RU" sz="2400" b="0" i="1" dirty="0"/>
              <a:t> і </a:t>
            </a:r>
            <a:r>
              <a:rPr lang="ru-RU" sz="2400" b="0" i="1" dirty="0" err="1"/>
              <a:t>властивості</a:t>
            </a:r>
            <a:r>
              <a:rPr lang="ru-RU" sz="2400" b="0" i="1" dirty="0"/>
              <a:t> </a:t>
            </a:r>
            <a:r>
              <a:rPr lang="ru-RU" sz="2400" b="0" i="1" dirty="0" err="1"/>
              <a:t>організму</a:t>
            </a:r>
            <a:r>
              <a:rPr lang="ru-RU" sz="2400" b="0" i="1" dirty="0"/>
              <a:t>, </a:t>
            </a:r>
            <a:r>
              <a:rPr lang="ru-RU" sz="2400" b="0" i="1" dirty="0" err="1"/>
              <a:t>які</a:t>
            </a:r>
            <a:r>
              <a:rPr lang="ru-RU" sz="2400" b="0" i="1" dirty="0"/>
              <a:t> є </a:t>
            </a:r>
            <a:r>
              <a:rPr lang="ru-RU" sz="2400" b="0" i="1" dirty="0" err="1"/>
              <a:t>наслідком</a:t>
            </a:r>
            <a:r>
              <a:rPr lang="ru-RU" sz="2400" b="0" i="1" dirty="0"/>
              <a:t> </a:t>
            </a:r>
            <a:r>
              <a:rPr lang="ru-RU" sz="2400" b="0" i="1" dirty="0" err="1"/>
              <a:t>прояву</a:t>
            </a:r>
            <a:r>
              <a:rPr lang="ru-RU" sz="2400" b="0" i="1" dirty="0"/>
              <a:t> генотипу – </a:t>
            </a:r>
            <a:r>
              <a:rPr lang="ru-RU" sz="2400" b="0" i="1" dirty="0" smtClean="0"/>
              <a:t> </a:t>
            </a:r>
            <a:r>
              <a:rPr lang="ru-RU" sz="2400" b="0" i="1" dirty="0" smtClean="0">
                <a:solidFill>
                  <a:schemeClr val="bg1">
                    <a:lumMod val="75000"/>
                  </a:schemeClr>
                </a:solidFill>
              </a:rPr>
              <a:t>__________</a:t>
            </a:r>
            <a:endParaRPr lang="ru-RU" sz="2400" i="1" dirty="0" smtClean="0">
              <a:solidFill>
                <a:schemeClr val="bg1">
                  <a:lumMod val="75000"/>
                </a:schemeClr>
              </a:solidFill>
            </a:endParaRPr>
          </a:p>
          <a:p>
            <a:pPr algn="just"/>
            <a:endParaRPr lang="uk-UA" sz="24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endParaRPr lang="uk-UA" sz="2400" b="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568" y="3298610"/>
            <a:ext cx="2808312" cy="3277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05064"/>
            <a:ext cx="554355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37219" y="951111"/>
            <a:ext cx="21618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i="1" dirty="0" err="1">
                <a:solidFill>
                  <a:schemeClr val="tx2">
                    <a:lumMod val="75000"/>
                  </a:schemeClr>
                </a:solidFill>
              </a:rPr>
              <a:t>гомозигота</a:t>
            </a:r>
            <a:r>
              <a:rPr lang="uk-UA" sz="2400" b="1" i="1" dirty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49412" y="1844824"/>
            <a:ext cx="25473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i="1" dirty="0">
                <a:solidFill>
                  <a:schemeClr val="tx2">
                    <a:lumMod val="75000"/>
                  </a:schemeClr>
                </a:solidFill>
              </a:rPr>
              <a:t>гетерозигота.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652120" y="2398507"/>
            <a:ext cx="16196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</a:rPr>
              <a:t>генотип.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83699" y="3244334"/>
            <a:ext cx="17363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</a:rPr>
              <a:t>фенотип.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496717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620688"/>
            <a:ext cx="7620000" cy="1388368"/>
          </a:xfrm>
        </p:spPr>
        <p:txBody>
          <a:bodyPr/>
          <a:lstStyle/>
          <a:p>
            <a:pPr algn="just"/>
            <a:r>
              <a:rPr lang="uk-UA" sz="2400" i="1" dirty="0" smtClean="0">
                <a:solidFill>
                  <a:schemeClr val="accent1">
                    <a:lumMod val="50000"/>
                  </a:schemeClr>
                </a:solidFill>
              </a:rPr>
              <a:t>  При </a:t>
            </a:r>
            <a:r>
              <a:rPr lang="uk-UA" sz="2400" i="1" dirty="0" err="1">
                <a:solidFill>
                  <a:schemeClr val="accent1">
                    <a:lumMod val="50000"/>
                  </a:schemeClr>
                </a:solidFill>
              </a:rPr>
              <a:t>ди-</a:t>
            </a:r>
            <a:r>
              <a:rPr lang="uk-UA" sz="2400" i="1" dirty="0">
                <a:solidFill>
                  <a:schemeClr val="accent1">
                    <a:lumMod val="50000"/>
                  </a:schemeClr>
                </a:solidFill>
              </a:rPr>
              <a:t> чи </a:t>
            </a:r>
            <a:r>
              <a:rPr lang="uk-UA" sz="2400" i="1" dirty="0" err="1">
                <a:solidFill>
                  <a:schemeClr val="accent1">
                    <a:lumMod val="50000"/>
                  </a:schemeClr>
                </a:solidFill>
              </a:rPr>
              <a:t>полігібридному</a:t>
            </a:r>
            <a:r>
              <a:rPr lang="uk-UA" sz="2400" i="1" dirty="0">
                <a:solidFill>
                  <a:schemeClr val="accent1">
                    <a:lumMod val="50000"/>
                  </a:schemeClr>
                </a:solidFill>
              </a:rPr>
              <a:t> схрещуванні кожна пара ознак успадковується </a:t>
            </a:r>
            <a:r>
              <a:rPr lang="uk-UA" sz="2400" i="1" dirty="0">
                <a:solidFill>
                  <a:srgbClr val="C00000"/>
                </a:solidFill>
              </a:rPr>
              <a:t>незалежно</a:t>
            </a:r>
            <a:r>
              <a:rPr lang="uk-UA" sz="2400" i="1" dirty="0">
                <a:solidFill>
                  <a:schemeClr val="accent1">
                    <a:lumMod val="50000"/>
                  </a:schemeClr>
                </a:solidFill>
              </a:rPr>
              <a:t> від інших пар.</a:t>
            </a:r>
          </a:p>
          <a:p>
            <a:pPr algn="just"/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2204864"/>
            <a:ext cx="74888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uk-UA" sz="2400" b="1" i="1" dirty="0" smtClean="0">
                <a:solidFill>
                  <a:srgbClr val="C00000"/>
                </a:solidFill>
              </a:rPr>
              <a:t>Рекомбінація</a:t>
            </a:r>
            <a:r>
              <a:rPr lang="uk-UA" sz="2400" i="1" dirty="0" smtClean="0">
                <a:solidFill>
                  <a:srgbClr val="C00000"/>
                </a:solidFill>
              </a:rPr>
              <a:t> </a:t>
            </a:r>
            <a:r>
              <a:rPr lang="uk-UA" sz="2400" i="1" dirty="0" smtClean="0"/>
              <a:t>- це перерозподіл </a:t>
            </a:r>
            <a:r>
              <a:rPr lang="uk-UA" sz="2400" i="1" dirty="0"/>
              <a:t>спадкового матеріалу батьків у генотипах </a:t>
            </a:r>
            <a:r>
              <a:rPr lang="uk-UA" sz="2400" i="1" dirty="0" smtClean="0"/>
              <a:t>нащадків.</a:t>
            </a:r>
          </a:p>
          <a:p>
            <a:pPr algn="just"/>
            <a:r>
              <a:rPr lang="uk-UA" sz="2400" i="1" dirty="0"/>
              <a:t> </a:t>
            </a:r>
            <a:r>
              <a:rPr lang="uk-UA" sz="2400" i="1" dirty="0" smtClean="0"/>
              <a:t> Іншими </a:t>
            </a:r>
            <a:r>
              <a:rPr lang="uk-UA" sz="2400" i="1" dirty="0"/>
              <a:t>словами, </a:t>
            </a:r>
            <a:r>
              <a:rPr lang="uk-UA" sz="2400" i="1" dirty="0">
                <a:solidFill>
                  <a:schemeClr val="accent3">
                    <a:lumMod val="50000"/>
                  </a:schemeClr>
                </a:solidFill>
              </a:rPr>
              <a:t>рекомбінації</a:t>
            </a:r>
            <a:r>
              <a:rPr lang="uk-UA" sz="2400" i="1" dirty="0"/>
              <a:t> – це нові поєднання </a:t>
            </a:r>
            <a:r>
              <a:rPr lang="uk-UA" sz="2400" i="1" dirty="0" err="1"/>
              <a:t>алелей</a:t>
            </a:r>
            <a:r>
              <a:rPr lang="uk-UA" sz="2400" i="1" dirty="0"/>
              <a:t> різних генів у гаметах гібридів, які відрізняються від їхнього поєднання у гаметах батьків.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0869" y="4797152"/>
            <a:ext cx="83529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dirty="0" smtClean="0"/>
              <a:t>  </a:t>
            </a:r>
            <a:r>
              <a:rPr lang="uk-UA" sz="2400" b="1" i="1" dirty="0" smtClean="0">
                <a:solidFill>
                  <a:schemeClr val="accent3">
                    <a:lumMod val="50000"/>
                  </a:schemeClr>
                </a:solidFill>
              </a:rPr>
              <a:t>Цитологічною </a:t>
            </a:r>
            <a:r>
              <a:rPr lang="uk-UA" sz="2400" b="1" i="1" dirty="0">
                <a:solidFill>
                  <a:schemeClr val="accent3">
                    <a:lumMod val="50000"/>
                  </a:schemeClr>
                </a:solidFill>
              </a:rPr>
              <a:t>основою </a:t>
            </a:r>
            <a:r>
              <a:rPr lang="uk-UA" sz="2400" b="1" i="1" dirty="0" smtClean="0">
                <a:solidFill>
                  <a:schemeClr val="accent3">
                    <a:lumMod val="50000"/>
                  </a:schemeClr>
                </a:solidFill>
              </a:rPr>
              <a:t>третього закону </a:t>
            </a:r>
            <a:endParaRPr lang="en-US" sz="2400" b="1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r>
              <a:rPr lang="uk-UA" sz="2400" b="1" i="1" dirty="0" smtClean="0">
                <a:solidFill>
                  <a:schemeClr val="accent3">
                    <a:lumMod val="50000"/>
                  </a:schemeClr>
                </a:solidFill>
              </a:rPr>
              <a:t>Г. Менделя </a:t>
            </a:r>
            <a:r>
              <a:rPr lang="uk-UA" sz="2400" i="1" dirty="0" smtClean="0"/>
              <a:t>є незалежне розходження гомологічних хромосом у анафазі </a:t>
            </a:r>
            <a:r>
              <a:rPr lang="uk-UA" sz="2400" b="1" i="1" dirty="0" smtClean="0">
                <a:solidFill>
                  <a:schemeClr val="accent6">
                    <a:lumMod val="50000"/>
                  </a:schemeClr>
                </a:solidFill>
              </a:rPr>
              <a:t>І мейозу </a:t>
            </a:r>
            <a:r>
              <a:rPr lang="uk-UA" sz="2400" i="1" dirty="0" smtClean="0"/>
              <a:t>та комбінування </a:t>
            </a:r>
            <a:r>
              <a:rPr lang="uk-UA" sz="2400" i="1" dirty="0" err="1" smtClean="0"/>
              <a:t>негомологічних</a:t>
            </a:r>
            <a:r>
              <a:rPr lang="uk-UA" sz="2400" i="1" dirty="0" smtClean="0"/>
              <a:t> хромосом в </a:t>
            </a:r>
            <a:r>
              <a:rPr lang="uk-UA" sz="2400" i="1" dirty="0"/>
              <a:t>будь-яких поєднаннях. </a:t>
            </a:r>
          </a:p>
        </p:txBody>
      </p:sp>
    </p:spTree>
    <p:extLst>
      <p:ext uri="{BB962C8B-B14F-4D97-AF65-F5344CB8AC3E}">
        <p14:creationId xmlns:p14="http://schemas.microsoft.com/office/powerpoint/2010/main" val="374180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8" descr="toma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638" y="977900"/>
            <a:ext cx="30289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1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6896428"/>
              </p:ext>
            </p:extLst>
          </p:nvPr>
        </p:nvGraphicFramePr>
        <p:xfrm>
          <a:off x="6120465" y="916781"/>
          <a:ext cx="2087563" cy="2592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Точечный рисунок" r:id="rId4" imgW="2457143" imgH="2190476" progId="Paint.Picture">
                  <p:embed/>
                </p:oleObj>
              </mc:Choice>
              <mc:Fallback>
                <p:oleObj name="Точечный рисунок" r:id="rId4" imgW="2457143" imgH="219047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0465" y="916781"/>
                        <a:ext cx="2087563" cy="2592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8" name="Text Box 10"/>
          <p:cNvSpPr txBox="1">
            <a:spLocks noChangeArrowheads="1"/>
          </p:cNvSpPr>
          <p:nvPr/>
        </p:nvSpPr>
        <p:spPr bwMode="auto">
          <a:xfrm>
            <a:off x="1701243" y="1916113"/>
            <a:ext cx="20891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uk-UA" sz="5400" dirty="0">
                <a:solidFill>
                  <a:schemeClr val="bg1"/>
                </a:solidFill>
                <a:latin typeface="Times New Roman" pitchFamily="18" charset="0"/>
              </a:rPr>
              <a:t>ААВВ</a:t>
            </a:r>
          </a:p>
        </p:txBody>
      </p:sp>
      <p:sp>
        <p:nvSpPr>
          <p:cNvPr id="6149" name="Text Box 11"/>
          <p:cNvSpPr txBox="1">
            <a:spLocks noChangeArrowheads="1"/>
          </p:cNvSpPr>
          <p:nvPr/>
        </p:nvSpPr>
        <p:spPr bwMode="auto">
          <a:xfrm>
            <a:off x="6444208" y="1901278"/>
            <a:ext cx="1346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uk-UA" sz="4400" b="1" dirty="0" err="1">
                <a:latin typeface="Times New Roman" pitchFamily="18" charset="0"/>
              </a:rPr>
              <a:t>аавв</a:t>
            </a:r>
            <a:endParaRPr lang="ru-RU" altLang="uk-UA" sz="4400" b="1" dirty="0">
              <a:latin typeface="Times New Roman" pitchFamily="18" charset="0"/>
            </a:endParaRPr>
          </a:p>
        </p:txBody>
      </p:sp>
      <p:sp>
        <p:nvSpPr>
          <p:cNvPr id="6150" name="Text Box 12"/>
          <p:cNvSpPr txBox="1">
            <a:spLocks noChangeArrowheads="1"/>
          </p:cNvSpPr>
          <p:nvPr/>
        </p:nvSpPr>
        <p:spPr bwMode="auto">
          <a:xfrm>
            <a:off x="323850" y="1384300"/>
            <a:ext cx="8397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uk-UA" sz="6000" b="1">
                <a:solidFill>
                  <a:schemeClr val="bg1"/>
                </a:solidFill>
                <a:latin typeface="Times New Roman" pitchFamily="18" charset="0"/>
              </a:rPr>
              <a:t>Р.</a:t>
            </a:r>
          </a:p>
        </p:txBody>
      </p:sp>
      <p:sp>
        <p:nvSpPr>
          <p:cNvPr id="6151" name="Rectangle 13"/>
          <p:cNvSpPr>
            <a:spLocks noChangeArrowheads="1"/>
          </p:cNvSpPr>
          <p:nvPr/>
        </p:nvSpPr>
        <p:spPr bwMode="auto">
          <a:xfrm>
            <a:off x="173038" y="1717675"/>
            <a:ext cx="1649412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uk-UA" sz="8000" b="1" dirty="0">
                <a:solidFill>
                  <a:srgbClr val="FF0000"/>
                </a:solidFill>
                <a:latin typeface="Arial Black" pitchFamily="34" charset="0"/>
              </a:rPr>
              <a:t>♀</a:t>
            </a:r>
            <a:r>
              <a:rPr lang="ru-RU" altLang="uk-UA" sz="8000" dirty="0">
                <a:latin typeface="Times New Roman" pitchFamily="18" charset="0"/>
              </a:rPr>
              <a:t> </a:t>
            </a:r>
          </a:p>
        </p:txBody>
      </p:sp>
      <p:sp>
        <p:nvSpPr>
          <p:cNvPr id="6152" name="Rectangle 14"/>
          <p:cNvSpPr>
            <a:spLocks noChangeArrowheads="1"/>
          </p:cNvSpPr>
          <p:nvPr/>
        </p:nvSpPr>
        <p:spPr bwMode="auto">
          <a:xfrm>
            <a:off x="5140072" y="1519238"/>
            <a:ext cx="120491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uk-UA" sz="8000" b="1" dirty="0">
                <a:solidFill>
                  <a:srgbClr val="0070C0"/>
                </a:solidFill>
                <a:latin typeface="Arial Black" pitchFamily="34" charset="0"/>
              </a:rPr>
              <a:t>♂</a:t>
            </a:r>
            <a:r>
              <a:rPr lang="ru-RU" altLang="uk-UA" sz="8000" b="1" dirty="0">
                <a:solidFill>
                  <a:srgbClr val="0070C0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6153" name="Text Box 15"/>
          <p:cNvSpPr txBox="1">
            <a:spLocks noChangeArrowheads="1"/>
          </p:cNvSpPr>
          <p:nvPr/>
        </p:nvSpPr>
        <p:spPr bwMode="auto">
          <a:xfrm>
            <a:off x="4355976" y="1831975"/>
            <a:ext cx="6191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uk-UA" sz="4400" b="1">
                <a:latin typeface="Arial Black" pitchFamily="34" charset="0"/>
              </a:rPr>
              <a:t>Х</a:t>
            </a:r>
          </a:p>
        </p:txBody>
      </p:sp>
      <p:sp>
        <p:nvSpPr>
          <p:cNvPr id="6154" name="Text Box 16"/>
          <p:cNvSpPr txBox="1">
            <a:spLocks noChangeArrowheads="1"/>
          </p:cNvSpPr>
          <p:nvPr/>
        </p:nvSpPr>
        <p:spPr bwMode="auto">
          <a:xfrm>
            <a:off x="611188" y="3644900"/>
            <a:ext cx="261770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uk-UA" sz="4000" b="1" dirty="0" err="1" smtClean="0">
                <a:latin typeface="Times New Roman" pitchFamily="18" charset="0"/>
              </a:rPr>
              <a:t>Червоний</a:t>
            </a:r>
            <a:r>
              <a:rPr lang="ru-RU" altLang="uk-UA" sz="4000" b="1" dirty="0" smtClean="0">
                <a:latin typeface="Times New Roman" pitchFamily="18" charset="0"/>
              </a:rPr>
              <a:t> </a:t>
            </a:r>
            <a:endParaRPr lang="ru-RU" altLang="uk-UA" sz="4000" b="1" dirty="0">
              <a:latin typeface="Times New Roman" pitchFamily="18" charset="0"/>
            </a:endParaRPr>
          </a:p>
          <a:p>
            <a:pPr eaLnBrk="1" hangingPunct="1"/>
            <a:r>
              <a:rPr lang="ru-RU" altLang="uk-UA" sz="4000" b="1" dirty="0" err="1" smtClean="0">
                <a:latin typeface="Times New Roman" pitchFamily="18" charset="0"/>
              </a:rPr>
              <a:t>круглий</a:t>
            </a:r>
            <a:endParaRPr lang="ru-RU" altLang="uk-UA" sz="4000" b="1" dirty="0">
              <a:latin typeface="Times New Roman" pitchFamily="18" charset="0"/>
            </a:endParaRPr>
          </a:p>
        </p:txBody>
      </p:sp>
      <p:sp>
        <p:nvSpPr>
          <p:cNvPr id="6155" name="Text Box 17"/>
          <p:cNvSpPr txBox="1">
            <a:spLocks noChangeArrowheads="1"/>
          </p:cNvSpPr>
          <p:nvPr/>
        </p:nvSpPr>
        <p:spPr bwMode="auto">
          <a:xfrm>
            <a:off x="6156325" y="3789363"/>
            <a:ext cx="241098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uk-UA" sz="4000" b="1" dirty="0" err="1" smtClean="0">
                <a:latin typeface="Times New Roman" pitchFamily="18" charset="0"/>
              </a:rPr>
              <a:t>Жовтий</a:t>
            </a:r>
            <a:endParaRPr lang="ru-RU" altLang="uk-UA" sz="4000" b="1" dirty="0">
              <a:latin typeface="Times New Roman" pitchFamily="18" charset="0"/>
            </a:endParaRPr>
          </a:p>
          <a:p>
            <a:pPr eaLnBrk="1" hangingPunct="1"/>
            <a:r>
              <a:rPr lang="ru-RU" altLang="uk-UA" sz="4000" b="1" dirty="0" err="1" smtClean="0">
                <a:latin typeface="Times New Roman" pitchFamily="18" charset="0"/>
              </a:rPr>
              <a:t>овальний</a:t>
            </a:r>
            <a:endParaRPr lang="ru-RU" altLang="uk-UA" sz="40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25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179388" y="476250"/>
            <a:ext cx="3251211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uk-UA" dirty="0">
                <a:latin typeface="Times New Roman" pitchFamily="18" charset="0"/>
              </a:rPr>
              <a:t>Дано:</a:t>
            </a:r>
            <a:endParaRPr lang="en-US" altLang="uk-UA" dirty="0">
              <a:latin typeface="Times New Roman" pitchFamily="18" charset="0"/>
            </a:endParaRPr>
          </a:p>
          <a:p>
            <a:pPr eaLnBrk="1" hangingPunct="1"/>
            <a:r>
              <a:rPr lang="ru-RU" altLang="uk-UA" b="1" dirty="0">
                <a:latin typeface="Times New Roman" pitchFamily="18" charset="0"/>
              </a:rPr>
              <a:t>А</a:t>
            </a:r>
            <a:r>
              <a:rPr lang="en-US" altLang="uk-UA" dirty="0" smtClean="0">
                <a:latin typeface="Times New Roman" pitchFamily="18" charset="0"/>
              </a:rPr>
              <a:t>-</a:t>
            </a:r>
            <a:r>
              <a:rPr lang="ru-RU" altLang="uk-UA" dirty="0" smtClean="0">
                <a:latin typeface="Times New Roman" pitchFamily="18" charset="0"/>
              </a:rPr>
              <a:t>ген </a:t>
            </a:r>
            <a:r>
              <a:rPr lang="ru-RU" altLang="uk-UA" dirty="0" err="1" smtClean="0">
                <a:latin typeface="Times New Roman" pitchFamily="18" charset="0"/>
              </a:rPr>
              <a:t>червоного</a:t>
            </a:r>
            <a:r>
              <a:rPr lang="ru-RU" altLang="uk-UA" dirty="0" smtClean="0">
                <a:latin typeface="Times New Roman" pitchFamily="18" charset="0"/>
              </a:rPr>
              <a:t> </a:t>
            </a:r>
            <a:r>
              <a:rPr lang="ru-RU" altLang="uk-UA" dirty="0" err="1" smtClean="0">
                <a:latin typeface="Times New Roman" pitchFamily="18" charset="0"/>
              </a:rPr>
              <a:t>забарвлення</a:t>
            </a:r>
            <a:r>
              <a:rPr lang="ru-RU" altLang="uk-UA" dirty="0" smtClean="0">
                <a:latin typeface="Times New Roman" pitchFamily="18" charset="0"/>
              </a:rPr>
              <a:t> </a:t>
            </a:r>
          </a:p>
          <a:p>
            <a:pPr eaLnBrk="1" hangingPunct="1"/>
            <a:r>
              <a:rPr lang="ru-RU" altLang="uk-UA" dirty="0" err="1" smtClean="0">
                <a:latin typeface="Times New Roman" pitchFamily="18" charset="0"/>
              </a:rPr>
              <a:t>томатів</a:t>
            </a:r>
            <a:endParaRPr lang="en-US" altLang="uk-UA" dirty="0">
              <a:latin typeface="Times New Roman" pitchFamily="18" charset="0"/>
            </a:endParaRPr>
          </a:p>
          <a:p>
            <a:pPr eaLnBrk="1" hangingPunct="1"/>
            <a:r>
              <a:rPr lang="ru-RU" altLang="uk-UA" b="1" dirty="0">
                <a:latin typeface="Times New Roman" pitchFamily="18" charset="0"/>
              </a:rPr>
              <a:t>а</a:t>
            </a:r>
            <a:r>
              <a:rPr lang="en-US" altLang="uk-UA" dirty="0">
                <a:latin typeface="Times New Roman" pitchFamily="18" charset="0"/>
              </a:rPr>
              <a:t>-</a:t>
            </a:r>
            <a:r>
              <a:rPr lang="ru-RU" altLang="uk-UA" dirty="0">
                <a:latin typeface="Times New Roman" pitchFamily="18" charset="0"/>
              </a:rPr>
              <a:t> ген </a:t>
            </a:r>
            <a:r>
              <a:rPr lang="ru-RU" altLang="uk-UA" dirty="0" err="1" smtClean="0">
                <a:latin typeface="Times New Roman" pitchFamily="18" charset="0"/>
              </a:rPr>
              <a:t>жовтого</a:t>
            </a:r>
            <a:r>
              <a:rPr lang="ru-RU" altLang="uk-UA" dirty="0" smtClean="0">
                <a:latin typeface="Times New Roman" pitchFamily="18" charset="0"/>
              </a:rPr>
              <a:t> </a:t>
            </a:r>
            <a:r>
              <a:rPr lang="ru-RU" altLang="uk-UA" dirty="0" err="1">
                <a:latin typeface="Times New Roman" pitchFamily="18" charset="0"/>
              </a:rPr>
              <a:t>забарвлення</a:t>
            </a:r>
            <a:r>
              <a:rPr lang="ru-RU" altLang="uk-UA" dirty="0">
                <a:latin typeface="Times New Roman" pitchFamily="18" charset="0"/>
              </a:rPr>
              <a:t> </a:t>
            </a:r>
          </a:p>
          <a:p>
            <a:pPr eaLnBrk="1" hangingPunct="1"/>
            <a:r>
              <a:rPr lang="ru-RU" altLang="uk-UA" dirty="0" err="1">
                <a:latin typeface="Times New Roman" pitchFamily="18" charset="0"/>
              </a:rPr>
              <a:t>томатів</a:t>
            </a:r>
            <a:endParaRPr lang="en-US" altLang="uk-UA" dirty="0">
              <a:latin typeface="Times New Roman" pitchFamily="18" charset="0"/>
            </a:endParaRPr>
          </a:p>
          <a:p>
            <a:pPr eaLnBrk="1" hangingPunct="1"/>
            <a:r>
              <a:rPr lang="ru-RU" altLang="uk-UA" b="1" dirty="0" smtClean="0">
                <a:latin typeface="Times New Roman" pitchFamily="18" charset="0"/>
              </a:rPr>
              <a:t>В –</a:t>
            </a:r>
            <a:r>
              <a:rPr lang="ru-RU" altLang="uk-UA" dirty="0" smtClean="0">
                <a:latin typeface="Times New Roman" pitchFamily="18" charset="0"/>
              </a:rPr>
              <a:t>ген</a:t>
            </a:r>
            <a:r>
              <a:rPr lang="ru-RU" altLang="uk-UA" b="1" dirty="0" smtClean="0">
                <a:latin typeface="Times New Roman" pitchFamily="18" charset="0"/>
              </a:rPr>
              <a:t> </a:t>
            </a:r>
            <a:r>
              <a:rPr lang="ru-RU" altLang="uk-UA" dirty="0" err="1" smtClean="0">
                <a:latin typeface="Times New Roman" pitchFamily="18" charset="0"/>
              </a:rPr>
              <a:t>круглої</a:t>
            </a:r>
            <a:r>
              <a:rPr lang="ru-RU" altLang="uk-UA" dirty="0" smtClean="0">
                <a:latin typeface="Times New Roman" pitchFamily="18" charset="0"/>
              </a:rPr>
              <a:t> </a:t>
            </a:r>
            <a:r>
              <a:rPr lang="ru-RU" altLang="uk-UA" dirty="0" err="1" smtClean="0">
                <a:latin typeface="Times New Roman" pitchFamily="18" charset="0"/>
              </a:rPr>
              <a:t>форми</a:t>
            </a:r>
            <a:r>
              <a:rPr lang="ru-RU" altLang="uk-UA" dirty="0" smtClean="0">
                <a:latin typeface="Times New Roman" pitchFamily="18" charset="0"/>
              </a:rPr>
              <a:t> </a:t>
            </a:r>
            <a:r>
              <a:rPr lang="ru-RU" altLang="uk-UA" dirty="0" err="1">
                <a:latin typeface="Times New Roman" pitchFamily="18" charset="0"/>
              </a:rPr>
              <a:t>томатів</a:t>
            </a:r>
            <a:endParaRPr lang="en-US" altLang="uk-UA" dirty="0">
              <a:latin typeface="Times New Roman" pitchFamily="18" charset="0"/>
            </a:endParaRPr>
          </a:p>
          <a:p>
            <a:pPr eaLnBrk="1" hangingPunct="1"/>
            <a:r>
              <a:rPr lang="ru-RU" altLang="uk-UA" b="1" dirty="0" smtClean="0">
                <a:latin typeface="Times New Roman" pitchFamily="18" charset="0"/>
              </a:rPr>
              <a:t>в – </a:t>
            </a:r>
            <a:r>
              <a:rPr lang="ru-RU" altLang="uk-UA" dirty="0" smtClean="0">
                <a:latin typeface="Times New Roman" pitchFamily="18" charset="0"/>
              </a:rPr>
              <a:t>ген</a:t>
            </a:r>
            <a:r>
              <a:rPr lang="ru-RU" altLang="uk-UA" b="1" dirty="0" smtClean="0">
                <a:latin typeface="Times New Roman" pitchFamily="18" charset="0"/>
              </a:rPr>
              <a:t> </a:t>
            </a:r>
            <a:r>
              <a:rPr lang="ru-RU" altLang="uk-UA" dirty="0" err="1" smtClean="0">
                <a:latin typeface="Times New Roman" pitchFamily="18" charset="0"/>
              </a:rPr>
              <a:t>овальної</a:t>
            </a:r>
            <a:r>
              <a:rPr lang="ru-RU" altLang="uk-UA" dirty="0" smtClean="0">
                <a:latin typeface="Times New Roman" pitchFamily="18" charset="0"/>
              </a:rPr>
              <a:t> </a:t>
            </a:r>
            <a:r>
              <a:rPr lang="ru-RU" altLang="uk-UA" dirty="0" err="1">
                <a:latin typeface="Times New Roman" pitchFamily="18" charset="0"/>
              </a:rPr>
              <a:t>форми</a:t>
            </a:r>
            <a:r>
              <a:rPr lang="ru-RU" altLang="uk-UA" dirty="0">
                <a:latin typeface="Times New Roman" pitchFamily="18" charset="0"/>
              </a:rPr>
              <a:t> </a:t>
            </a:r>
            <a:r>
              <a:rPr lang="ru-RU" altLang="uk-UA" dirty="0" err="1" smtClean="0">
                <a:latin typeface="Times New Roman" pitchFamily="18" charset="0"/>
              </a:rPr>
              <a:t>томатів</a:t>
            </a:r>
            <a:endParaRPr lang="ru-RU" altLang="uk-UA" dirty="0">
              <a:latin typeface="Times New Roman" pitchFamily="18" charset="0"/>
            </a:endParaRPr>
          </a:p>
          <a:p>
            <a:pPr eaLnBrk="1" hangingPunct="1"/>
            <a:endParaRPr lang="ru-RU" altLang="uk-UA" dirty="0">
              <a:latin typeface="Times New Roman" pitchFamily="18" charset="0"/>
            </a:endParaRPr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 flipV="1">
            <a:off x="-1" y="2781300"/>
            <a:ext cx="341947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250825" y="2781300"/>
            <a:ext cx="1997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uk-UA">
                <a:latin typeface="Times New Roman" pitchFamily="18" charset="0"/>
              </a:rPr>
              <a:t>Фенотип</a:t>
            </a:r>
            <a:r>
              <a:rPr lang="en-US" altLang="uk-UA">
                <a:latin typeface="Times New Roman" pitchFamily="18" charset="0"/>
              </a:rPr>
              <a:t> F</a:t>
            </a:r>
            <a:r>
              <a:rPr lang="en-US" altLang="uk-UA" baseline="-25000">
                <a:latin typeface="Times New Roman" pitchFamily="18" charset="0"/>
              </a:rPr>
              <a:t>1</a:t>
            </a:r>
            <a:r>
              <a:rPr lang="ru-RU" altLang="uk-UA">
                <a:latin typeface="Times New Roman" pitchFamily="18" charset="0"/>
              </a:rPr>
              <a:t>- ?</a:t>
            </a:r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>
            <a:off x="3438646" y="35582"/>
            <a:ext cx="0" cy="28527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4125858" y="247650"/>
            <a:ext cx="22669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uk-UA" b="1" i="1" dirty="0">
                <a:latin typeface="Times New Roman" pitchFamily="18" charset="0"/>
              </a:rPr>
              <a:t>Схема </a:t>
            </a:r>
            <a:r>
              <a:rPr lang="ru-RU" altLang="uk-UA" b="1" i="1" dirty="0" err="1" smtClean="0">
                <a:latin typeface="Times New Roman" pitchFamily="18" charset="0"/>
              </a:rPr>
              <a:t>схрещування</a:t>
            </a:r>
            <a:r>
              <a:rPr lang="ru-RU" altLang="uk-UA" b="1" dirty="0" smtClean="0">
                <a:latin typeface="Times New Roman" pitchFamily="18" charset="0"/>
              </a:rPr>
              <a:t> </a:t>
            </a:r>
            <a:endParaRPr lang="ru-RU" altLang="uk-UA" b="1" dirty="0">
              <a:latin typeface="Times New Roman" pitchFamily="18" charset="0"/>
            </a:endParaRP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3560846" y="1034712"/>
            <a:ext cx="369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uk-UA" b="1" dirty="0">
                <a:latin typeface="Times New Roman" pitchFamily="18" charset="0"/>
              </a:rPr>
              <a:t>Р</a:t>
            </a: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4333875" y="1027113"/>
            <a:ext cx="1336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uk-UA" dirty="0">
                <a:latin typeface="Times New Roman" pitchFamily="18" charset="0"/>
              </a:rPr>
              <a:t>♀</a:t>
            </a:r>
            <a:r>
              <a:rPr lang="ru-RU" altLang="uk-UA" b="1" dirty="0">
                <a:latin typeface="Times New Roman" pitchFamily="18" charset="0"/>
              </a:rPr>
              <a:t> ААВВ</a:t>
            </a: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6300788" y="981075"/>
            <a:ext cx="1123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uk-UA">
                <a:latin typeface="Times New Roman" pitchFamily="18" charset="0"/>
              </a:rPr>
              <a:t>♂</a:t>
            </a:r>
            <a:r>
              <a:rPr lang="ru-RU" altLang="uk-UA" b="1">
                <a:latin typeface="Times New Roman" pitchFamily="18" charset="0"/>
              </a:rPr>
              <a:t> аавв</a:t>
            </a: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5888038" y="1027113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uk-UA" b="1" dirty="0">
                <a:latin typeface="Times New Roman" pitchFamily="18" charset="0"/>
              </a:rPr>
              <a:t>х</a:t>
            </a:r>
          </a:p>
        </p:txBody>
      </p:sp>
      <p:sp>
        <p:nvSpPr>
          <p:cNvPr id="21515" name="Text Box 16"/>
          <p:cNvSpPr txBox="1">
            <a:spLocks noChangeArrowheads="1"/>
          </p:cNvSpPr>
          <p:nvPr/>
        </p:nvSpPr>
        <p:spPr bwMode="auto">
          <a:xfrm>
            <a:off x="3132138" y="148431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uk-UA" altLang="uk-UA">
              <a:latin typeface="Times New Roman" pitchFamily="18" charset="0"/>
            </a:endParaRPr>
          </a:p>
        </p:txBody>
      </p:sp>
      <p:sp>
        <p:nvSpPr>
          <p:cNvPr id="5139" name="Oval 19"/>
          <p:cNvSpPr>
            <a:spLocks noChangeArrowheads="1"/>
          </p:cNvSpPr>
          <p:nvPr/>
        </p:nvSpPr>
        <p:spPr bwMode="auto">
          <a:xfrm>
            <a:off x="4427538" y="2133600"/>
            <a:ext cx="574675" cy="5095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uk-UA" b="1">
                <a:latin typeface="Times New Roman" pitchFamily="18" charset="0"/>
              </a:rPr>
              <a:t>АВ</a:t>
            </a:r>
          </a:p>
        </p:txBody>
      </p:sp>
      <p:sp>
        <p:nvSpPr>
          <p:cNvPr id="5140" name="Rectangle 20"/>
          <p:cNvSpPr>
            <a:spLocks noChangeArrowheads="1"/>
          </p:cNvSpPr>
          <p:nvPr/>
        </p:nvSpPr>
        <p:spPr bwMode="auto">
          <a:xfrm>
            <a:off x="3851275" y="2888320"/>
            <a:ext cx="552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uk-UA" b="1" i="1" dirty="0">
                <a:latin typeface="Times New Roman" pitchFamily="18" charset="0"/>
              </a:rPr>
              <a:t>F</a:t>
            </a:r>
            <a:r>
              <a:rPr lang="en-US" altLang="uk-UA" b="1" i="1" baseline="-25000" dirty="0">
                <a:latin typeface="Times New Roman" pitchFamily="18" charset="0"/>
              </a:rPr>
              <a:t>1</a:t>
            </a:r>
            <a:r>
              <a:rPr lang="ru-RU" altLang="uk-UA" dirty="0"/>
              <a:t> </a:t>
            </a:r>
          </a:p>
        </p:txBody>
      </p:sp>
      <p:sp>
        <p:nvSpPr>
          <p:cNvPr id="5146" name="Oval 26"/>
          <p:cNvSpPr>
            <a:spLocks noChangeArrowheads="1"/>
          </p:cNvSpPr>
          <p:nvPr/>
        </p:nvSpPr>
        <p:spPr bwMode="auto">
          <a:xfrm>
            <a:off x="6732588" y="2205038"/>
            <a:ext cx="576262" cy="5095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uk-UA" b="1">
                <a:latin typeface="Times New Roman" pitchFamily="18" charset="0"/>
              </a:rPr>
              <a:t>ав</a:t>
            </a:r>
          </a:p>
        </p:txBody>
      </p:sp>
      <p:sp>
        <p:nvSpPr>
          <p:cNvPr id="5147" name="Oval 27"/>
          <p:cNvSpPr>
            <a:spLocks noChangeArrowheads="1"/>
          </p:cNvSpPr>
          <p:nvPr/>
        </p:nvSpPr>
        <p:spPr bwMode="auto">
          <a:xfrm>
            <a:off x="3924300" y="1341438"/>
            <a:ext cx="719138" cy="6477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uk-UA" altLang="uk-UA"/>
          </a:p>
        </p:txBody>
      </p:sp>
      <p:sp>
        <p:nvSpPr>
          <p:cNvPr id="5148" name="Oval 28"/>
          <p:cNvSpPr>
            <a:spLocks noChangeArrowheads="1"/>
          </p:cNvSpPr>
          <p:nvPr/>
        </p:nvSpPr>
        <p:spPr bwMode="auto">
          <a:xfrm>
            <a:off x="6732588" y="1412875"/>
            <a:ext cx="430212" cy="6477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uk-UA" altLang="uk-UA"/>
          </a:p>
        </p:txBody>
      </p:sp>
      <p:sp>
        <p:nvSpPr>
          <p:cNvPr id="5149" name="Text Box 29"/>
          <p:cNvSpPr txBox="1">
            <a:spLocks noChangeArrowheads="1"/>
          </p:cNvSpPr>
          <p:nvPr/>
        </p:nvSpPr>
        <p:spPr bwMode="auto">
          <a:xfrm>
            <a:off x="3384550" y="2089150"/>
            <a:ext cx="3770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uk-UA" dirty="0" smtClean="0">
                <a:latin typeface="Arial Black" pitchFamily="34" charset="0"/>
              </a:rPr>
              <a:t>G</a:t>
            </a:r>
            <a:endParaRPr lang="ru-RU" altLang="uk-UA" dirty="0">
              <a:latin typeface="Arial Black" pitchFamily="34" charset="0"/>
            </a:endParaRPr>
          </a:p>
        </p:txBody>
      </p:sp>
      <p:sp>
        <p:nvSpPr>
          <p:cNvPr id="5150" name="Oval 30"/>
          <p:cNvSpPr>
            <a:spLocks noChangeArrowheads="1"/>
          </p:cNvSpPr>
          <p:nvPr/>
        </p:nvSpPr>
        <p:spPr bwMode="auto">
          <a:xfrm>
            <a:off x="5219700" y="2781300"/>
            <a:ext cx="719138" cy="6477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uk-UA" altLang="uk-UA"/>
          </a:p>
        </p:txBody>
      </p:sp>
      <p:sp>
        <p:nvSpPr>
          <p:cNvPr id="5151" name="Text Box 31"/>
          <p:cNvSpPr txBox="1">
            <a:spLocks noChangeArrowheads="1"/>
          </p:cNvSpPr>
          <p:nvPr/>
        </p:nvSpPr>
        <p:spPr bwMode="auto">
          <a:xfrm>
            <a:off x="323850" y="3429000"/>
            <a:ext cx="1931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uk-UA">
                <a:latin typeface="Times New Roman" pitchFamily="18" charset="0"/>
              </a:rPr>
              <a:t>Генотип</a:t>
            </a:r>
            <a:r>
              <a:rPr lang="en-US" altLang="uk-UA">
                <a:latin typeface="Times New Roman" pitchFamily="18" charset="0"/>
              </a:rPr>
              <a:t> F</a:t>
            </a:r>
            <a:r>
              <a:rPr lang="en-US" altLang="uk-UA" baseline="-25000">
                <a:latin typeface="Times New Roman" pitchFamily="18" charset="0"/>
              </a:rPr>
              <a:t>1</a:t>
            </a:r>
            <a:r>
              <a:rPr lang="ru-RU" altLang="uk-UA">
                <a:latin typeface="Times New Roman" pitchFamily="18" charset="0"/>
              </a:rPr>
              <a:t>- ?</a:t>
            </a:r>
          </a:p>
        </p:txBody>
      </p:sp>
      <p:sp>
        <p:nvSpPr>
          <p:cNvPr id="5152" name="Text Box 32"/>
          <p:cNvSpPr txBox="1">
            <a:spLocks noChangeArrowheads="1"/>
          </p:cNvSpPr>
          <p:nvPr/>
        </p:nvSpPr>
        <p:spPr bwMode="auto">
          <a:xfrm>
            <a:off x="323850" y="4005263"/>
            <a:ext cx="1997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uk-UA">
                <a:latin typeface="Times New Roman" pitchFamily="18" charset="0"/>
              </a:rPr>
              <a:t>Фенотип</a:t>
            </a:r>
            <a:r>
              <a:rPr lang="en-US" altLang="uk-UA">
                <a:latin typeface="Times New Roman" pitchFamily="18" charset="0"/>
              </a:rPr>
              <a:t> F</a:t>
            </a:r>
            <a:r>
              <a:rPr lang="ru-RU" altLang="uk-UA" baseline="-25000">
                <a:latin typeface="Times New Roman" pitchFamily="18" charset="0"/>
              </a:rPr>
              <a:t>2</a:t>
            </a:r>
            <a:r>
              <a:rPr lang="ru-RU" altLang="uk-UA">
                <a:latin typeface="Times New Roman" pitchFamily="18" charset="0"/>
              </a:rPr>
              <a:t>- ?</a:t>
            </a:r>
          </a:p>
        </p:txBody>
      </p:sp>
      <p:sp>
        <p:nvSpPr>
          <p:cNvPr id="5153" name="Text Box 33"/>
          <p:cNvSpPr txBox="1">
            <a:spLocks noChangeArrowheads="1"/>
          </p:cNvSpPr>
          <p:nvPr/>
        </p:nvSpPr>
        <p:spPr bwMode="auto">
          <a:xfrm>
            <a:off x="395288" y="4581525"/>
            <a:ext cx="19319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uk-UA">
                <a:latin typeface="Times New Roman" pitchFamily="18" charset="0"/>
              </a:rPr>
              <a:t>Генотип</a:t>
            </a:r>
            <a:r>
              <a:rPr lang="en-US" altLang="uk-UA">
                <a:latin typeface="Times New Roman" pitchFamily="18" charset="0"/>
              </a:rPr>
              <a:t> F</a:t>
            </a:r>
            <a:r>
              <a:rPr lang="ru-RU" altLang="uk-UA" baseline="-25000">
                <a:latin typeface="Times New Roman" pitchFamily="18" charset="0"/>
              </a:rPr>
              <a:t>2</a:t>
            </a:r>
            <a:r>
              <a:rPr lang="ru-RU" altLang="uk-UA">
                <a:latin typeface="Times New Roman" pitchFamily="18" charset="0"/>
              </a:rPr>
              <a:t>- ?</a:t>
            </a:r>
          </a:p>
        </p:txBody>
      </p:sp>
      <p:sp>
        <p:nvSpPr>
          <p:cNvPr id="5154" name="Text Box 34"/>
          <p:cNvSpPr txBox="1">
            <a:spLocks noChangeArrowheads="1"/>
          </p:cNvSpPr>
          <p:nvPr/>
        </p:nvSpPr>
        <p:spPr bwMode="auto">
          <a:xfrm>
            <a:off x="6351588" y="2873375"/>
            <a:ext cx="19648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uk-UA" b="1" dirty="0" err="1" smtClean="0">
                <a:latin typeface="Times New Roman" pitchFamily="18" charset="0"/>
              </a:rPr>
              <a:t>Червоні</a:t>
            </a:r>
            <a:r>
              <a:rPr lang="ru-RU" altLang="uk-UA" b="1" dirty="0" smtClean="0">
                <a:latin typeface="Times New Roman" pitchFamily="18" charset="0"/>
              </a:rPr>
              <a:t> </a:t>
            </a:r>
            <a:r>
              <a:rPr lang="ru-RU" altLang="uk-UA" b="1" dirty="0" err="1" smtClean="0">
                <a:latin typeface="Times New Roman" pitchFamily="18" charset="0"/>
              </a:rPr>
              <a:t>круглі</a:t>
            </a:r>
            <a:endParaRPr lang="ru-RU" altLang="uk-UA" b="1" dirty="0">
              <a:latin typeface="Times New Roman" pitchFamily="18" charset="0"/>
            </a:endParaRPr>
          </a:p>
        </p:txBody>
      </p:sp>
      <p:sp>
        <p:nvSpPr>
          <p:cNvPr id="5155" name="Text Box 35"/>
          <p:cNvSpPr txBox="1">
            <a:spLocks noChangeArrowheads="1"/>
          </p:cNvSpPr>
          <p:nvPr/>
        </p:nvSpPr>
        <p:spPr bwMode="auto">
          <a:xfrm>
            <a:off x="2784475" y="3640185"/>
            <a:ext cx="1343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uk-UA" b="1">
                <a:latin typeface="Times New Roman" pitchFamily="18" charset="0"/>
              </a:rPr>
              <a:t>Генотип</a:t>
            </a:r>
          </a:p>
        </p:txBody>
      </p:sp>
      <p:sp>
        <p:nvSpPr>
          <p:cNvPr id="5156" name="Text Box 36"/>
          <p:cNvSpPr txBox="1">
            <a:spLocks noChangeArrowheads="1"/>
          </p:cNvSpPr>
          <p:nvPr/>
        </p:nvSpPr>
        <p:spPr bwMode="auto">
          <a:xfrm>
            <a:off x="4534848" y="3640185"/>
            <a:ext cx="11715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uk-UA" sz="3200" b="1" dirty="0" err="1" smtClean="0">
                <a:latin typeface="Times New Roman" pitchFamily="18" charset="0"/>
              </a:rPr>
              <a:t>АаВв</a:t>
            </a:r>
            <a:endParaRPr lang="ru-RU" altLang="uk-UA" sz="3200" b="1" dirty="0">
              <a:latin typeface="Times New Roman" pitchFamily="18" charset="0"/>
            </a:endParaRPr>
          </a:p>
        </p:txBody>
      </p:sp>
      <p:pic>
        <p:nvPicPr>
          <p:cNvPr id="5157" name="Picture 37" descr="256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706813"/>
            <a:ext cx="2592387" cy="2592387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58" name="Rectangle 38"/>
          <p:cNvSpPr>
            <a:spLocks noChangeArrowheads="1"/>
          </p:cNvSpPr>
          <p:nvPr/>
        </p:nvSpPr>
        <p:spPr bwMode="auto">
          <a:xfrm>
            <a:off x="2484438" y="4805363"/>
            <a:ext cx="5693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uk-UA" sz="3600" dirty="0" smtClean="0">
                <a:latin typeface="Arial Black" pitchFamily="34" charset="0"/>
              </a:rPr>
              <a:t>G</a:t>
            </a:r>
            <a:endParaRPr lang="ru-RU" altLang="uk-UA" sz="3600" dirty="0">
              <a:latin typeface="Arial Black" pitchFamily="34" charset="0"/>
            </a:endParaRPr>
          </a:p>
        </p:txBody>
      </p:sp>
      <p:sp>
        <p:nvSpPr>
          <p:cNvPr id="5159" name="Oval 39"/>
          <p:cNvSpPr>
            <a:spLocks noChangeArrowheads="1"/>
          </p:cNvSpPr>
          <p:nvPr/>
        </p:nvSpPr>
        <p:spPr bwMode="auto">
          <a:xfrm>
            <a:off x="3132138" y="4797425"/>
            <a:ext cx="574675" cy="5095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uk-UA" b="1">
                <a:latin typeface="Times New Roman" pitchFamily="18" charset="0"/>
              </a:rPr>
              <a:t>АВ</a:t>
            </a:r>
          </a:p>
        </p:txBody>
      </p:sp>
      <p:sp>
        <p:nvSpPr>
          <p:cNvPr id="5162" name="Oval 42"/>
          <p:cNvSpPr>
            <a:spLocks noChangeArrowheads="1"/>
          </p:cNvSpPr>
          <p:nvPr/>
        </p:nvSpPr>
        <p:spPr bwMode="auto">
          <a:xfrm>
            <a:off x="3851275" y="4797425"/>
            <a:ext cx="574675" cy="5095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uk-UA" b="1">
                <a:latin typeface="Times New Roman" pitchFamily="18" charset="0"/>
              </a:rPr>
              <a:t>Ав</a:t>
            </a:r>
          </a:p>
        </p:txBody>
      </p:sp>
      <p:sp>
        <p:nvSpPr>
          <p:cNvPr id="5167" name="Oval 47"/>
          <p:cNvSpPr>
            <a:spLocks noChangeArrowheads="1"/>
          </p:cNvSpPr>
          <p:nvPr/>
        </p:nvSpPr>
        <p:spPr bwMode="auto">
          <a:xfrm>
            <a:off x="4500563" y="4797425"/>
            <a:ext cx="574675" cy="5095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uk-UA" b="1">
                <a:latin typeface="Times New Roman" pitchFamily="18" charset="0"/>
              </a:rPr>
              <a:t>аВ</a:t>
            </a:r>
          </a:p>
        </p:txBody>
      </p:sp>
      <p:sp>
        <p:nvSpPr>
          <p:cNvPr id="5168" name="Oval 48"/>
          <p:cNvSpPr>
            <a:spLocks noChangeArrowheads="1"/>
          </p:cNvSpPr>
          <p:nvPr/>
        </p:nvSpPr>
        <p:spPr bwMode="auto">
          <a:xfrm>
            <a:off x="5219700" y="4797425"/>
            <a:ext cx="574675" cy="5095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uk-UA" b="1">
                <a:latin typeface="Times New Roman" pitchFamily="18" charset="0"/>
              </a:rPr>
              <a:t>ав</a:t>
            </a:r>
          </a:p>
        </p:txBody>
      </p:sp>
      <p:sp>
        <p:nvSpPr>
          <p:cNvPr id="5170" name="Rectangle 50"/>
          <p:cNvSpPr>
            <a:spLocks noChangeArrowheads="1"/>
          </p:cNvSpPr>
          <p:nvPr/>
        </p:nvSpPr>
        <p:spPr bwMode="auto">
          <a:xfrm>
            <a:off x="900113" y="5300663"/>
            <a:ext cx="1252266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uk-UA" sz="3200" b="1" dirty="0" smtClean="0"/>
              <a:t>G</a:t>
            </a:r>
            <a:r>
              <a:rPr lang="ru-RU" altLang="uk-UA" sz="3200" b="1" dirty="0" smtClean="0"/>
              <a:t>= </a:t>
            </a:r>
            <a:r>
              <a:rPr lang="ru-RU" altLang="uk-UA" sz="3200" b="1" dirty="0"/>
              <a:t>2</a:t>
            </a:r>
            <a:r>
              <a:rPr lang="en-US" altLang="uk-UA" sz="3200" b="1" baseline="30000" dirty="0"/>
              <a:t>n</a:t>
            </a:r>
            <a:endParaRPr lang="ru-RU" altLang="uk-UA" sz="3200" b="1" dirty="0"/>
          </a:p>
        </p:txBody>
      </p:sp>
      <p:sp>
        <p:nvSpPr>
          <p:cNvPr id="5171" name="Text Box 51"/>
          <p:cNvSpPr txBox="1">
            <a:spLocks noChangeArrowheads="1"/>
          </p:cNvSpPr>
          <p:nvPr/>
        </p:nvSpPr>
        <p:spPr bwMode="auto">
          <a:xfrm>
            <a:off x="179388" y="5949950"/>
            <a:ext cx="60610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uk-UA" sz="3200" b="1" dirty="0">
                <a:latin typeface="Times New Roman" pitchFamily="18" charset="0"/>
              </a:rPr>
              <a:t>n- </a:t>
            </a:r>
            <a:r>
              <a:rPr lang="ru-RU" altLang="uk-UA" sz="3200" b="1" dirty="0">
                <a:latin typeface="Times New Roman" pitchFamily="18" charset="0"/>
              </a:rPr>
              <a:t>число </a:t>
            </a:r>
            <a:r>
              <a:rPr lang="ru-RU" altLang="uk-UA" sz="3200" b="1" dirty="0" err="1">
                <a:latin typeface="Times New Roman" pitchFamily="18" charset="0"/>
              </a:rPr>
              <a:t>гетерозигот</a:t>
            </a:r>
            <a:r>
              <a:rPr lang="ru-RU" altLang="uk-UA" sz="3200" b="1" dirty="0">
                <a:latin typeface="Times New Roman" pitchFamily="18" charset="0"/>
              </a:rPr>
              <a:t> в </a:t>
            </a:r>
            <a:r>
              <a:rPr lang="ru-RU" altLang="uk-UA" sz="3200" b="1" dirty="0" err="1" smtClean="0">
                <a:latin typeface="Times New Roman" pitchFamily="18" charset="0"/>
              </a:rPr>
              <a:t>генотипі</a:t>
            </a:r>
            <a:endParaRPr lang="ru-RU" altLang="uk-UA" sz="32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28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8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5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8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9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5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9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5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5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0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5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5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5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5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/>
      <p:bldP spid="5128" grpId="0" animBg="1"/>
      <p:bldP spid="5129" grpId="0"/>
      <p:bldP spid="5130" grpId="0" animBg="1"/>
      <p:bldP spid="5131" grpId="0"/>
      <p:bldP spid="5132" grpId="0"/>
      <p:bldP spid="5133" grpId="0"/>
      <p:bldP spid="5134" grpId="0"/>
      <p:bldP spid="5135" grpId="0"/>
      <p:bldP spid="5139" grpId="0" animBg="1"/>
      <p:bldP spid="5140" grpId="0"/>
      <p:bldP spid="5146" grpId="0" animBg="1"/>
      <p:bldP spid="5147" grpId="0" animBg="1"/>
      <p:bldP spid="5148" grpId="0" animBg="1"/>
      <p:bldP spid="5149" grpId="0"/>
      <p:bldP spid="5150" grpId="0" animBg="1"/>
      <p:bldP spid="5151" grpId="0"/>
      <p:bldP spid="5152" grpId="0"/>
      <p:bldP spid="5153" grpId="0"/>
      <p:bldP spid="5154" grpId="0"/>
      <p:bldP spid="5155" grpId="0"/>
      <p:bldP spid="5156" grpId="0"/>
      <p:bldP spid="5158" grpId="0"/>
      <p:bldP spid="5159" grpId="0" animBg="1"/>
      <p:bldP spid="5162" grpId="0" animBg="1"/>
      <p:bldP spid="5167" grpId="0" animBg="1"/>
      <p:bldP spid="5168" grpId="0" animBg="1"/>
      <p:bldP spid="5170" grpId="0" animBg="1"/>
      <p:bldP spid="517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9" descr="toma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80727"/>
            <a:ext cx="2784143" cy="2451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11"/>
          <p:cNvSpPr txBox="1">
            <a:spLocks noChangeArrowheads="1"/>
          </p:cNvSpPr>
          <p:nvPr/>
        </p:nvSpPr>
        <p:spPr bwMode="auto">
          <a:xfrm>
            <a:off x="2195513" y="1916113"/>
            <a:ext cx="17653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uk-UA" sz="5400" dirty="0" err="1">
                <a:solidFill>
                  <a:schemeClr val="bg1"/>
                </a:solidFill>
                <a:latin typeface="Times New Roman" pitchFamily="18" charset="0"/>
              </a:rPr>
              <a:t>АаВв</a:t>
            </a:r>
            <a:endParaRPr lang="ru-RU" altLang="uk-UA" sz="5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2532" name="Text Box 13"/>
          <p:cNvSpPr txBox="1">
            <a:spLocks noChangeArrowheads="1"/>
          </p:cNvSpPr>
          <p:nvPr/>
        </p:nvSpPr>
        <p:spPr bwMode="auto">
          <a:xfrm>
            <a:off x="0" y="1412875"/>
            <a:ext cx="142859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altLang="uk-UA" sz="6600" b="1" dirty="0" smtClean="0">
                <a:latin typeface="Times New Roman" pitchFamily="18" charset="0"/>
              </a:rPr>
              <a:t>Р</a:t>
            </a:r>
            <a:r>
              <a:rPr lang="en-US" altLang="uk-UA" sz="5400" b="1" dirty="0" smtClean="0">
                <a:latin typeface="Times New Roman" pitchFamily="18" charset="0"/>
              </a:rPr>
              <a:t>F</a:t>
            </a:r>
            <a:r>
              <a:rPr lang="en-US" altLang="uk-UA" sz="6000" b="1" baseline="-25000" dirty="0" smtClean="0">
                <a:latin typeface="Times New Roman" pitchFamily="18" charset="0"/>
              </a:rPr>
              <a:t>1</a:t>
            </a:r>
            <a:endParaRPr lang="ru-RU" altLang="uk-UA" sz="6000" b="1" dirty="0">
              <a:latin typeface="Times New Roman" pitchFamily="18" charset="0"/>
            </a:endParaRPr>
          </a:p>
        </p:txBody>
      </p:sp>
      <p:sp>
        <p:nvSpPr>
          <p:cNvPr id="22533" name="Rectangle 14"/>
          <p:cNvSpPr>
            <a:spLocks noChangeArrowheads="1"/>
          </p:cNvSpPr>
          <p:nvPr/>
        </p:nvSpPr>
        <p:spPr bwMode="auto">
          <a:xfrm>
            <a:off x="1259632" y="1484313"/>
            <a:ext cx="164941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uk-UA" sz="8000" b="1" dirty="0">
                <a:solidFill>
                  <a:srgbClr val="FF0000"/>
                </a:solidFill>
                <a:latin typeface="Arial Black" pitchFamily="34" charset="0"/>
              </a:rPr>
              <a:t>♀</a:t>
            </a:r>
            <a:r>
              <a:rPr lang="ru-RU" altLang="uk-UA" sz="8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2534" name="Rectangle 15"/>
          <p:cNvSpPr>
            <a:spLocks noChangeArrowheads="1"/>
          </p:cNvSpPr>
          <p:nvPr/>
        </p:nvSpPr>
        <p:spPr bwMode="auto">
          <a:xfrm>
            <a:off x="5435600" y="1484313"/>
            <a:ext cx="120491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uk-UA" sz="8000" b="1" dirty="0">
                <a:solidFill>
                  <a:srgbClr val="0070C0"/>
                </a:solidFill>
                <a:latin typeface="Arial Black" pitchFamily="34" charset="0"/>
              </a:rPr>
              <a:t>♂</a:t>
            </a:r>
            <a:r>
              <a:rPr lang="ru-RU" altLang="uk-UA" sz="8000" b="1" dirty="0">
                <a:solidFill>
                  <a:srgbClr val="0070C0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22535" name="Text Box 16"/>
          <p:cNvSpPr txBox="1">
            <a:spLocks noChangeArrowheads="1"/>
          </p:cNvSpPr>
          <p:nvPr/>
        </p:nvSpPr>
        <p:spPr bwMode="auto">
          <a:xfrm>
            <a:off x="4859338" y="1773238"/>
            <a:ext cx="6191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uk-UA" sz="4400" b="1">
                <a:latin typeface="Arial Black" pitchFamily="34" charset="0"/>
              </a:rPr>
              <a:t>Х</a:t>
            </a:r>
          </a:p>
        </p:txBody>
      </p:sp>
      <p:sp>
        <p:nvSpPr>
          <p:cNvPr id="22536" name="Text Box 17"/>
          <p:cNvSpPr txBox="1">
            <a:spLocks noChangeArrowheads="1"/>
          </p:cNvSpPr>
          <p:nvPr/>
        </p:nvSpPr>
        <p:spPr bwMode="auto">
          <a:xfrm>
            <a:off x="611188" y="3644900"/>
            <a:ext cx="261770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uk-UA" sz="4000" b="1" dirty="0" err="1" smtClean="0">
                <a:latin typeface="Times New Roman" pitchFamily="18" charset="0"/>
              </a:rPr>
              <a:t>Червоний</a:t>
            </a:r>
            <a:r>
              <a:rPr lang="ru-RU" altLang="uk-UA" sz="4000" b="1" dirty="0" smtClean="0">
                <a:latin typeface="Times New Roman" pitchFamily="18" charset="0"/>
              </a:rPr>
              <a:t> </a:t>
            </a:r>
            <a:endParaRPr lang="ru-RU" altLang="uk-UA" sz="4000" b="1" dirty="0">
              <a:latin typeface="Times New Roman" pitchFamily="18" charset="0"/>
            </a:endParaRPr>
          </a:p>
          <a:p>
            <a:pPr eaLnBrk="1" hangingPunct="1"/>
            <a:r>
              <a:rPr lang="ru-RU" altLang="uk-UA" sz="4000" b="1" dirty="0" err="1" smtClean="0">
                <a:latin typeface="Times New Roman" pitchFamily="18" charset="0"/>
              </a:rPr>
              <a:t>круглий</a:t>
            </a:r>
            <a:endParaRPr lang="ru-RU" altLang="uk-UA" sz="4000" b="1" dirty="0">
              <a:latin typeface="Times New Roman" pitchFamily="18" charset="0"/>
            </a:endParaRPr>
          </a:p>
        </p:txBody>
      </p:sp>
      <p:pic>
        <p:nvPicPr>
          <p:cNvPr id="22538" name="Picture 20" descr="toma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056" y="980726"/>
            <a:ext cx="2831021" cy="2492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9" name="Text Box 21"/>
          <p:cNvSpPr txBox="1">
            <a:spLocks noChangeArrowheads="1"/>
          </p:cNvSpPr>
          <p:nvPr/>
        </p:nvSpPr>
        <p:spPr bwMode="auto">
          <a:xfrm>
            <a:off x="6732588" y="1989138"/>
            <a:ext cx="17653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uk-UA" sz="5400" dirty="0" err="1">
                <a:solidFill>
                  <a:schemeClr val="bg1"/>
                </a:solidFill>
                <a:latin typeface="Times New Roman" pitchFamily="18" charset="0"/>
              </a:rPr>
              <a:t>АаВв</a:t>
            </a:r>
            <a:endParaRPr lang="ru-RU" altLang="uk-UA" sz="5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6038056" y="3692288"/>
            <a:ext cx="261770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uk-UA" sz="4000" b="1" dirty="0" err="1" smtClean="0">
                <a:latin typeface="Times New Roman" pitchFamily="18" charset="0"/>
              </a:rPr>
              <a:t>Червоний</a:t>
            </a:r>
            <a:r>
              <a:rPr lang="ru-RU" altLang="uk-UA" sz="4000" b="1" dirty="0" smtClean="0">
                <a:latin typeface="Times New Roman" pitchFamily="18" charset="0"/>
              </a:rPr>
              <a:t> </a:t>
            </a:r>
            <a:endParaRPr lang="ru-RU" altLang="uk-UA" sz="4000" b="1" dirty="0">
              <a:latin typeface="Times New Roman" pitchFamily="18" charset="0"/>
            </a:endParaRPr>
          </a:p>
          <a:p>
            <a:pPr eaLnBrk="1" hangingPunct="1"/>
            <a:r>
              <a:rPr lang="ru-RU" altLang="uk-UA" sz="4000" b="1" dirty="0" err="1" smtClean="0">
                <a:latin typeface="Times New Roman" pitchFamily="18" charset="0"/>
              </a:rPr>
              <a:t>круглий</a:t>
            </a:r>
            <a:endParaRPr lang="ru-RU" altLang="uk-UA" sz="40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33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323850" y="981075"/>
            <a:ext cx="565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uk-UA" sz="3200" b="1">
                <a:latin typeface="Times New Roman" pitchFamily="18" charset="0"/>
              </a:rPr>
              <a:t>F</a:t>
            </a:r>
            <a:r>
              <a:rPr lang="en-US" altLang="uk-UA" sz="3200" b="1" baseline="-25000">
                <a:latin typeface="Times New Roman" pitchFamily="18" charset="0"/>
              </a:rPr>
              <a:t>1</a:t>
            </a:r>
            <a:endParaRPr lang="ru-RU" altLang="uk-UA" sz="3200" b="1">
              <a:latin typeface="Times New Roman" pitchFamily="18" charset="0"/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547813" y="692150"/>
            <a:ext cx="15779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uk-UA" sz="3200" dirty="0">
                <a:latin typeface="Times New Roman" pitchFamily="18" charset="0"/>
              </a:rPr>
              <a:t>♀</a:t>
            </a:r>
            <a:r>
              <a:rPr lang="ru-RU" altLang="uk-UA" sz="3200" b="1" dirty="0">
                <a:latin typeface="Times New Roman" pitchFamily="18" charset="0"/>
              </a:rPr>
              <a:t> </a:t>
            </a:r>
            <a:r>
              <a:rPr lang="ru-RU" altLang="uk-UA" sz="3200" b="1" dirty="0" err="1">
                <a:latin typeface="Times New Roman" pitchFamily="18" charset="0"/>
              </a:rPr>
              <a:t>АаВв</a:t>
            </a:r>
            <a:endParaRPr lang="ru-RU" altLang="uk-UA" sz="3200" b="1" dirty="0">
              <a:latin typeface="Times New Roman" pitchFamily="18" charset="0"/>
            </a:endParaRP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3708400" y="836613"/>
            <a:ext cx="3873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uk-UA" sz="3200" b="1">
                <a:latin typeface="Times New Roman" pitchFamily="18" charset="0"/>
              </a:rPr>
              <a:t>х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5724525" y="765175"/>
            <a:ext cx="15779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uk-UA" sz="3200">
                <a:latin typeface="Times New Roman" pitchFamily="18" charset="0"/>
              </a:rPr>
              <a:t>♂</a:t>
            </a:r>
            <a:r>
              <a:rPr lang="ru-RU" altLang="uk-UA" sz="3200" b="1">
                <a:latin typeface="Times New Roman" pitchFamily="18" charset="0"/>
              </a:rPr>
              <a:t> АаВв</a:t>
            </a: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0" y="2997200"/>
            <a:ext cx="539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uk-UA">
                <a:latin typeface="Arial Black" pitchFamily="34" charset="0"/>
              </a:rPr>
              <a:t>G.</a:t>
            </a:r>
            <a:endParaRPr lang="ru-RU" altLang="uk-UA">
              <a:latin typeface="Arial Black" pitchFamily="34" charset="0"/>
            </a:endParaRPr>
          </a:p>
        </p:txBody>
      </p:sp>
      <p:sp>
        <p:nvSpPr>
          <p:cNvPr id="14345" name="Oval 9"/>
          <p:cNvSpPr>
            <a:spLocks noChangeArrowheads="1"/>
          </p:cNvSpPr>
          <p:nvPr/>
        </p:nvSpPr>
        <p:spPr bwMode="auto">
          <a:xfrm>
            <a:off x="2124075" y="1196975"/>
            <a:ext cx="431800" cy="431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uk-UA" altLang="uk-UA"/>
          </a:p>
        </p:txBody>
      </p:sp>
      <p:sp>
        <p:nvSpPr>
          <p:cNvPr id="14346" name="Oval 10"/>
          <p:cNvSpPr>
            <a:spLocks noChangeArrowheads="1"/>
          </p:cNvSpPr>
          <p:nvPr/>
        </p:nvSpPr>
        <p:spPr bwMode="auto">
          <a:xfrm>
            <a:off x="6372225" y="1268413"/>
            <a:ext cx="431800" cy="431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uk-UA" altLang="uk-UA"/>
          </a:p>
        </p:txBody>
      </p:sp>
      <p:sp>
        <p:nvSpPr>
          <p:cNvPr id="14347" name="Oval 11"/>
          <p:cNvSpPr>
            <a:spLocks noChangeArrowheads="1"/>
          </p:cNvSpPr>
          <p:nvPr/>
        </p:nvSpPr>
        <p:spPr bwMode="auto">
          <a:xfrm>
            <a:off x="539750" y="2924175"/>
            <a:ext cx="574675" cy="5095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uk-UA" b="1">
                <a:latin typeface="Times New Roman" pitchFamily="18" charset="0"/>
              </a:rPr>
              <a:t>АВ</a:t>
            </a:r>
          </a:p>
        </p:txBody>
      </p:sp>
      <p:sp>
        <p:nvSpPr>
          <p:cNvPr id="14348" name="Oval 12"/>
          <p:cNvSpPr>
            <a:spLocks noChangeArrowheads="1"/>
          </p:cNvSpPr>
          <p:nvPr/>
        </p:nvSpPr>
        <p:spPr bwMode="auto">
          <a:xfrm>
            <a:off x="1187450" y="2924175"/>
            <a:ext cx="574675" cy="5095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uk-UA" b="1">
                <a:latin typeface="Times New Roman" pitchFamily="18" charset="0"/>
              </a:rPr>
              <a:t>Ав</a:t>
            </a:r>
          </a:p>
        </p:txBody>
      </p:sp>
      <p:sp>
        <p:nvSpPr>
          <p:cNvPr id="14349" name="Oval 13"/>
          <p:cNvSpPr>
            <a:spLocks noChangeArrowheads="1"/>
          </p:cNvSpPr>
          <p:nvPr/>
        </p:nvSpPr>
        <p:spPr bwMode="auto">
          <a:xfrm>
            <a:off x="1908175" y="2924175"/>
            <a:ext cx="574675" cy="5095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uk-UA" b="1">
                <a:latin typeface="Times New Roman" pitchFamily="18" charset="0"/>
              </a:rPr>
              <a:t>аВ</a:t>
            </a:r>
          </a:p>
        </p:txBody>
      </p:sp>
      <p:sp>
        <p:nvSpPr>
          <p:cNvPr id="14350" name="Oval 14"/>
          <p:cNvSpPr>
            <a:spLocks noChangeArrowheads="1"/>
          </p:cNvSpPr>
          <p:nvPr/>
        </p:nvSpPr>
        <p:spPr bwMode="auto">
          <a:xfrm>
            <a:off x="2627313" y="2924175"/>
            <a:ext cx="574675" cy="5095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uk-UA" b="1">
                <a:latin typeface="Times New Roman" pitchFamily="18" charset="0"/>
              </a:rPr>
              <a:t>ав</a:t>
            </a:r>
          </a:p>
        </p:txBody>
      </p:sp>
      <p:sp>
        <p:nvSpPr>
          <p:cNvPr id="14351" name="Oval 15"/>
          <p:cNvSpPr>
            <a:spLocks noChangeArrowheads="1"/>
          </p:cNvSpPr>
          <p:nvPr/>
        </p:nvSpPr>
        <p:spPr bwMode="auto">
          <a:xfrm>
            <a:off x="4643438" y="2852738"/>
            <a:ext cx="574675" cy="5095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uk-UA" b="1">
                <a:latin typeface="Times New Roman" pitchFamily="18" charset="0"/>
              </a:rPr>
              <a:t>АВ</a:t>
            </a:r>
          </a:p>
        </p:txBody>
      </p:sp>
      <p:sp>
        <p:nvSpPr>
          <p:cNvPr id="14352" name="Oval 16"/>
          <p:cNvSpPr>
            <a:spLocks noChangeArrowheads="1"/>
          </p:cNvSpPr>
          <p:nvPr/>
        </p:nvSpPr>
        <p:spPr bwMode="auto">
          <a:xfrm>
            <a:off x="5435600" y="2852738"/>
            <a:ext cx="574675" cy="5095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uk-UA" b="1">
                <a:latin typeface="Times New Roman" pitchFamily="18" charset="0"/>
              </a:rPr>
              <a:t>Ав</a:t>
            </a:r>
          </a:p>
        </p:txBody>
      </p:sp>
      <p:sp>
        <p:nvSpPr>
          <p:cNvPr id="14353" name="Oval 17"/>
          <p:cNvSpPr>
            <a:spLocks noChangeArrowheads="1"/>
          </p:cNvSpPr>
          <p:nvPr/>
        </p:nvSpPr>
        <p:spPr bwMode="auto">
          <a:xfrm>
            <a:off x="6156325" y="2852738"/>
            <a:ext cx="574675" cy="5095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uk-UA" b="1">
                <a:latin typeface="Times New Roman" pitchFamily="18" charset="0"/>
              </a:rPr>
              <a:t>аВ</a:t>
            </a:r>
          </a:p>
        </p:txBody>
      </p:sp>
      <p:sp>
        <p:nvSpPr>
          <p:cNvPr id="14354" name="Oval 18"/>
          <p:cNvSpPr>
            <a:spLocks noChangeArrowheads="1"/>
          </p:cNvSpPr>
          <p:nvPr/>
        </p:nvSpPr>
        <p:spPr bwMode="auto">
          <a:xfrm>
            <a:off x="7092950" y="2852738"/>
            <a:ext cx="574675" cy="5095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uk-UA" b="1">
                <a:latin typeface="Times New Roman" pitchFamily="18" charset="0"/>
              </a:rPr>
              <a:t>ав</a:t>
            </a:r>
          </a:p>
        </p:txBody>
      </p:sp>
      <p:cxnSp>
        <p:nvCxnSpPr>
          <p:cNvPr id="14441" name="AutoShape 105"/>
          <p:cNvCxnSpPr>
            <a:cxnSpLocks noChangeShapeType="1"/>
            <a:stCxn id="14347" idx="1"/>
            <a:endCxn id="14351" idx="0"/>
          </p:cNvCxnSpPr>
          <p:nvPr/>
        </p:nvCxnSpPr>
        <p:spPr bwMode="auto">
          <a:xfrm rot="-5400000">
            <a:off x="2704307" y="772319"/>
            <a:ext cx="146050" cy="4306887"/>
          </a:xfrm>
          <a:prstGeom prst="curvedConnector3">
            <a:avLst>
              <a:gd name="adj1" fmla="val 256523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442" name="AutoShape 106"/>
          <p:cNvCxnSpPr>
            <a:cxnSpLocks noChangeShapeType="1"/>
            <a:stCxn id="14347" idx="0"/>
            <a:endCxn id="14352" idx="0"/>
          </p:cNvCxnSpPr>
          <p:nvPr/>
        </p:nvCxnSpPr>
        <p:spPr bwMode="auto">
          <a:xfrm rot="-5400000">
            <a:off x="3239294" y="440532"/>
            <a:ext cx="71437" cy="4895850"/>
          </a:xfrm>
          <a:prstGeom prst="curvedConnector3">
            <a:avLst>
              <a:gd name="adj1" fmla="val 731106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445" name="AutoShape 109"/>
          <p:cNvCxnSpPr>
            <a:cxnSpLocks noChangeShapeType="1"/>
            <a:stCxn id="14347" idx="0"/>
            <a:endCxn id="14353" idx="0"/>
          </p:cNvCxnSpPr>
          <p:nvPr/>
        </p:nvCxnSpPr>
        <p:spPr bwMode="auto">
          <a:xfrm rot="-5400000">
            <a:off x="3599657" y="80169"/>
            <a:ext cx="71437" cy="5616575"/>
          </a:xfrm>
          <a:prstGeom prst="curvedConnector3">
            <a:avLst>
              <a:gd name="adj1" fmla="val 1068884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446" name="AutoShape 110"/>
          <p:cNvCxnSpPr>
            <a:cxnSpLocks noChangeShapeType="1"/>
            <a:stCxn id="14347" idx="0"/>
            <a:endCxn id="14354" idx="0"/>
          </p:cNvCxnSpPr>
          <p:nvPr/>
        </p:nvCxnSpPr>
        <p:spPr bwMode="auto">
          <a:xfrm rot="-5400000">
            <a:off x="4067969" y="-388143"/>
            <a:ext cx="71437" cy="6553200"/>
          </a:xfrm>
          <a:prstGeom prst="curvedConnector3">
            <a:avLst>
              <a:gd name="adj1" fmla="val 1508884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447" name="AutoShape 111"/>
          <p:cNvCxnSpPr>
            <a:cxnSpLocks noChangeShapeType="1"/>
            <a:stCxn id="14348" idx="4"/>
            <a:endCxn id="14351" idx="3"/>
          </p:cNvCxnSpPr>
          <p:nvPr/>
        </p:nvCxnSpPr>
        <p:spPr bwMode="auto">
          <a:xfrm rot="5400000" flipH="1" flipV="1">
            <a:off x="3028157" y="1734344"/>
            <a:ext cx="146050" cy="3252787"/>
          </a:xfrm>
          <a:prstGeom prst="curvedConnector3">
            <a:avLst>
              <a:gd name="adj1" fmla="val -156523"/>
            </a:avLst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448" name="AutoShape 112"/>
          <p:cNvCxnSpPr>
            <a:cxnSpLocks noChangeShapeType="1"/>
            <a:stCxn id="14348" idx="4"/>
            <a:endCxn id="14352" idx="3"/>
          </p:cNvCxnSpPr>
          <p:nvPr/>
        </p:nvCxnSpPr>
        <p:spPr bwMode="auto">
          <a:xfrm rot="5400000" flipH="1" flipV="1">
            <a:off x="3424238" y="1338263"/>
            <a:ext cx="146050" cy="4044950"/>
          </a:xfrm>
          <a:prstGeom prst="curvedConnector3">
            <a:avLst>
              <a:gd name="adj1" fmla="val -258699"/>
            </a:avLst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450" name="AutoShape 114"/>
          <p:cNvCxnSpPr>
            <a:cxnSpLocks noChangeShapeType="1"/>
            <a:stCxn id="14348" idx="4"/>
            <a:endCxn id="14353" idx="3"/>
          </p:cNvCxnSpPr>
          <p:nvPr/>
        </p:nvCxnSpPr>
        <p:spPr bwMode="auto">
          <a:xfrm rot="5400000" flipH="1" flipV="1">
            <a:off x="3784601" y="977900"/>
            <a:ext cx="146050" cy="4765675"/>
          </a:xfrm>
          <a:prstGeom prst="curvedConnector3">
            <a:avLst>
              <a:gd name="adj1" fmla="val -413046"/>
            </a:avLst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451" name="AutoShape 115"/>
          <p:cNvCxnSpPr>
            <a:cxnSpLocks noChangeShapeType="1"/>
            <a:stCxn id="14348" idx="4"/>
            <a:endCxn id="14354" idx="3"/>
          </p:cNvCxnSpPr>
          <p:nvPr/>
        </p:nvCxnSpPr>
        <p:spPr bwMode="auto">
          <a:xfrm rot="5400000" flipH="1" flipV="1">
            <a:off x="4252913" y="509588"/>
            <a:ext cx="146050" cy="5702300"/>
          </a:xfrm>
          <a:prstGeom prst="curvedConnector3">
            <a:avLst>
              <a:gd name="adj1" fmla="val -535870"/>
            </a:avLst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453" name="AutoShape 117"/>
          <p:cNvCxnSpPr>
            <a:cxnSpLocks noChangeShapeType="1"/>
            <a:stCxn id="14349" idx="4"/>
            <a:endCxn id="14351" idx="4"/>
          </p:cNvCxnSpPr>
          <p:nvPr/>
        </p:nvCxnSpPr>
        <p:spPr bwMode="auto">
          <a:xfrm rot="5400000" flipH="1" flipV="1">
            <a:off x="3527425" y="2030413"/>
            <a:ext cx="71438" cy="2735262"/>
          </a:xfrm>
          <a:prstGeom prst="curvedConnector3">
            <a:avLst>
              <a:gd name="adj1" fmla="val -320000"/>
            </a:avLst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454" name="AutoShape 118"/>
          <p:cNvCxnSpPr>
            <a:cxnSpLocks noChangeShapeType="1"/>
            <a:stCxn id="14349" idx="4"/>
            <a:endCxn id="14352" idx="4"/>
          </p:cNvCxnSpPr>
          <p:nvPr/>
        </p:nvCxnSpPr>
        <p:spPr bwMode="auto">
          <a:xfrm rot="5400000" flipH="1" flipV="1">
            <a:off x="3923507" y="1634331"/>
            <a:ext cx="71438" cy="3527425"/>
          </a:xfrm>
          <a:prstGeom prst="curvedConnector3">
            <a:avLst>
              <a:gd name="adj1" fmla="val -320000"/>
            </a:avLst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455" name="AutoShape 119"/>
          <p:cNvCxnSpPr>
            <a:cxnSpLocks noChangeShapeType="1"/>
            <a:stCxn id="14349" idx="4"/>
            <a:endCxn id="14353" idx="5"/>
          </p:cNvCxnSpPr>
          <p:nvPr/>
        </p:nvCxnSpPr>
        <p:spPr bwMode="auto">
          <a:xfrm rot="5400000" flipH="1" flipV="1">
            <a:off x="4348163" y="1135063"/>
            <a:ext cx="146050" cy="4451350"/>
          </a:xfrm>
          <a:prstGeom prst="curvedConnector3">
            <a:avLst>
              <a:gd name="adj1" fmla="val -156523"/>
            </a:avLst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456" name="AutoShape 120"/>
          <p:cNvCxnSpPr>
            <a:cxnSpLocks noChangeShapeType="1"/>
            <a:stCxn id="14349" idx="4"/>
            <a:endCxn id="14354" idx="3"/>
          </p:cNvCxnSpPr>
          <p:nvPr/>
        </p:nvCxnSpPr>
        <p:spPr bwMode="auto">
          <a:xfrm rot="5400000" flipH="1" flipV="1">
            <a:off x="4613276" y="869950"/>
            <a:ext cx="146050" cy="4981575"/>
          </a:xfrm>
          <a:prstGeom prst="curvedConnector3">
            <a:avLst>
              <a:gd name="adj1" fmla="val -156523"/>
            </a:avLst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458" name="AutoShape 122"/>
          <p:cNvCxnSpPr>
            <a:cxnSpLocks noChangeShapeType="1"/>
            <a:stCxn id="14350" idx="6"/>
            <a:endCxn id="14351" idx="2"/>
          </p:cNvCxnSpPr>
          <p:nvPr/>
        </p:nvCxnSpPr>
        <p:spPr bwMode="auto">
          <a:xfrm flipV="1">
            <a:off x="3201988" y="3108325"/>
            <a:ext cx="1441450" cy="71438"/>
          </a:xfrm>
          <a:prstGeom prst="straightConnector1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462" name="AutoShape 126"/>
          <p:cNvCxnSpPr>
            <a:cxnSpLocks noChangeShapeType="1"/>
            <a:stCxn id="14350" idx="7"/>
            <a:endCxn id="14353" idx="1"/>
          </p:cNvCxnSpPr>
          <p:nvPr/>
        </p:nvCxnSpPr>
        <p:spPr bwMode="auto">
          <a:xfrm rot="-5400000">
            <a:off x="4643438" y="1401762"/>
            <a:ext cx="71438" cy="3122613"/>
          </a:xfrm>
          <a:prstGeom prst="curvedConnector3">
            <a:avLst>
              <a:gd name="adj1" fmla="val 524444"/>
            </a:avLst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463" name="AutoShape 127"/>
          <p:cNvCxnSpPr>
            <a:cxnSpLocks noChangeShapeType="1"/>
            <a:stCxn id="14350" idx="7"/>
            <a:endCxn id="14353" idx="0"/>
          </p:cNvCxnSpPr>
          <p:nvPr/>
        </p:nvCxnSpPr>
        <p:spPr bwMode="auto">
          <a:xfrm rot="-5400000">
            <a:off x="4707732" y="1262856"/>
            <a:ext cx="146050" cy="3325813"/>
          </a:xfrm>
          <a:prstGeom prst="curvedConnector3">
            <a:avLst>
              <a:gd name="adj1" fmla="val 451083"/>
            </a:avLst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464" name="AutoShape 128"/>
          <p:cNvCxnSpPr>
            <a:cxnSpLocks noChangeShapeType="1"/>
            <a:stCxn id="14350" idx="7"/>
            <a:endCxn id="14354" idx="0"/>
          </p:cNvCxnSpPr>
          <p:nvPr/>
        </p:nvCxnSpPr>
        <p:spPr bwMode="auto">
          <a:xfrm rot="-5400000">
            <a:off x="5176044" y="794544"/>
            <a:ext cx="146050" cy="4262438"/>
          </a:xfrm>
          <a:prstGeom prst="curvedConnector3">
            <a:avLst>
              <a:gd name="adj1" fmla="val 522824"/>
            </a:avLst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0047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4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4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4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4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4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4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4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4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4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4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4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14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14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14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14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14341" grpId="0"/>
      <p:bldP spid="14342" grpId="0"/>
      <p:bldP spid="14343" grpId="0"/>
      <p:bldP spid="14344" grpId="0"/>
      <p:bldP spid="14346" grpId="0" animBg="1"/>
      <p:bldP spid="14347" grpId="0" animBg="1"/>
      <p:bldP spid="14348" grpId="0" animBg="1"/>
      <p:bldP spid="14349" grpId="0" animBg="1"/>
      <p:bldP spid="14350" grpId="0" animBg="1"/>
      <p:bldP spid="14351" grpId="0" animBg="1"/>
      <p:bldP spid="14352" grpId="0" animBg="1"/>
      <p:bldP spid="14353" grpId="0" animBg="1"/>
      <p:bldP spid="1435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3276600" y="476250"/>
            <a:ext cx="321575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uk-UA" sz="3200" b="1" dirty="0">
                <a:latin typeface="Times New Roman" pitchFamily="18" charset="0"/>
              </a:rPr>
              <a:t>Решетка </a:t>
            </a:r>
            <a:r>
              <a:rPr lang="ru-RU" altLang="uk-UA" sz="3200" b="1" dirty="0" err="1" smtClean="0">
                <a:latin typeface="Times New Roman" pitchFamily="18" charset="0"/>
              </a:rPr>
              <a:t>Пенета</a:t>
            </a:r>
            <a:endParaRPr lang="ru-RU" altLang="uk-UA" sz="3200" b="1" dirty="0">
              <a:latin typeface="Times New Roman" pitchFamily="18" charset="0"/>
            </a:endParaRPr>
          </a:p>
        </p:txBody>
      </p:sp>
      <p:graphicFrame>
        <p:nvGraphicFramePr>
          <p:cNvPr id="18503" name="Group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571957"/>
              </p:ext>
            </p:extLst>
          </p:nvPr>
        </p:nvGraphicFramePr>
        <p:xfrm>
          <a:off x="900113" y="1958975"/>
          <a:ext cx="7766050" cy="4638675"/>
        </p:xfrm>
        <a:graphic>
          <a:graphicData uri="http://schemas.openxmlformats.org/drawingml/2006/table">
            <a:tbl>
              <a:tblPr/>
              <a:tblGrid>
                <a:gridCol w="863600"/>
                <a:gridCol w="1725612"/>
                <a:gridCol w="1725613"/>
                <a:gridCol w="1725612"/>
                <a:gridCol w="1725613"/>
              </a:tblGrid>
              <a:tr h="6223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79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02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79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02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78" name="Oval 46"/>
          <p:cNvSpPr>
            <a:spLocks noChangeArrowheads="1"/>
          </p:cNvSpPr>
          <p:nvPr/>
        </p:nvSpPr>
        <p:spPr bwMode="auto">
          <a:xfrm>
            <a:off x="1042988" y="2924175"/>
            <a:ext cx="574675" cy="5095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uk-UA" b="1">
                <a:latin typeface="Times New Roman" pitchFamily="18" charset="0"/>
              </a:rPr>
              <a:t>АВ</a:t>
            </a:r>
          </a:p>
        </p:txBody>
      </p:sp>
      <p:sp>
        <p:nvSpPr>
          <p:cNvPr id="18479" name="Oval 47"/>
          <p:cNvSpPr>
            <a:spLocks noChangeArrowheads="1"/>
          </p:cNvSpPr>
          <p:nvPr/>
        </p:nvSpPr>
        <p:spPr bwMode="auto">
          <a:xfrm>
            <a:off x="2268538" y="2060575"/>
            <a:ext cx="574675" cy="5095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uk-UA" b="1" dirty="0">
                <a:latin typeface="Times New Roman" pitchFamily="18" charset="0"/>
              </a:rPr>
              <a:t>АВ</a:t>
            </a:r>
          </a:p>
        </p:txBody>
      </p:sp>
      <p:sp>
        <p:nvSpPr>
          <p:cNvPr id="18480" name="Oval 48"/>
          <p:cNvSpPr>
            <a:spLocks noChangeArrowheads="1"/>
          </p:cNvSpPr>
          <p:nvPr/>
        </p:nvSpPr>
        <p:spPr bwMode="auto">
          <a:xfrm>
            <a:off x="1042988" y="3933825"/>
            <a:ext cx="574675" cy="5095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uk-UA" b="1">
                <a:latin typeface="Times New Roman" pitchFamily="18" charset="0"/>
              </a:rPr>
              <a:t>Ав</a:t>
            </a:r>
          </a:p>
        </p:txBody>
      </p:sp>
      <p:sp>
        <p:nvSpPr>
          <p:cNvPr id="18481" name="Oval 49"/>
          <p:cNvSpPr>
            <a:spLocks noChangeArrowheads="1"/>
          </p:cNvSpPr>
          <p:nvPr/>
        </p:nvSpPr>
        <p:spPr bwMode="auto">
          <a:xfrm>
            <a:off x="3851275" y="2060575"/>
            <a:ext cx="574675" cy="5095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uk-UA" b="1" dirty="0" err="1">
                <a:latin typeface="Times New Roman" pitchFamily="18" charset="0"/>
              </a:rPr>
              <a:t>Ав</a:t>
            </a:r>
            <a:endParaRPr lang="ru-RU" altLang="uk-UA" b="1" dirty="0">
              <a:latin typeface="Times New Roman" pitchFamily="18" charset="0"/>
            </a:endParaRPr>
          </a:p>
        </p:txBody>
      </p:sp>
      <p:sp>
        <p:nvSpPr>
          <p:cNvPr id="18482" name="Oval 50"/>
          <p:cNvSpPr>
            <a:spLocks noChangeArrowheads="1"/>
          </p:cNvSpPr>
          <p:nvPr/>
        </p:nvSpPr>
        <p:spPr bwMode="auto">
          <a:xfrm>
            <a:off x="5580063" y="2008187"/>
            <a:ext cx="574675" cy="5095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uk-UA" b="1" dirty="0" err="1">
                <a:latin typeface="Times New Roman" pitchFamily="18" charset="0"/>
              </a:rPr>
              <a:t>аВ</a:t>
            </a:r>
            <a:endParaRPr lang="ru-RU" altLang="uk-UA" b="1" dirty="0">
              <a:latin typeface="Times New Roman" pitchFamily="18" charset="0"/>
            </a:endParaRPr>
          </a:p>
        </p:txBody>
      </p:sp>
      <p:sp>
        <p:nvSpPr>
          <p:cNvPr id="18483" name="Oval 51"/>
          <p:cNvSpPr>
            <a:spLocks noChangeArrowheads="1"/>
          </p:cNvSpPr>
          <p:nvPr/>
        </p:nvSpPr>
        <p:spPr bwMode="auto">
          <a:xfrm>
            <a:off x="1042988" y="4941888"/>
            <a:ext cx="574675" cy="5095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uk-UA" b="1">
                <a:latin typeface="Times New Roman" pitchFamily="18" charset="0"/>
              </a:rPr>
              <a:t>аВ</a:t>
            </a:r>
          </a:p>
        </p:txBody>
      </p:sp>
      <p:sp>
        <p:nvSpPr>
          <p:cNvPr id="18484" name="Oval 52"/>
          <p:cNvSpPr>
            <a:spLocks noChangeArrowheads="1"/>
          </p:cNvSpPr>
          <p:nvPr/>
        </p:nvSpPr>
        <p:spPr bwMode="auto">
          <a:xfrm>
            <a:off x="7524750" y="2034381"/>
            <a:ext cx="574675" cy="5095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uk-UA" b="1">
                <a:latin typeface="Times New Roman" pitchFamily="18" charset="0"/>
              </a:rPr>
              <a:t>ав</a:t>
            </a:r>
          </a:p>
        </p:txBody>
      </p:sp>
      <p:sp>
        <p:nvSpPr>
          <p:cNvPr id="18485" name="Oval 53"/>
          <p:cNvSpPr>
            <a:spLocks noChangeArrowheads="1"/>
          </p:cNvSpPr>
          <p:nvPr/>
        </p:nvSpPr>
        <p:spPr bwMode="auto">
          <a:xfrm>
            <a:off x="1042988" y="5876925"/>
            <a:ext cx="574675" cy="5095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uk-UA" b="1">
                <a:latin typeface="Times New Roman" pitchFamily="18" charset="0"/>
              </a:rPr>
              <a:t>ав</a:t>
            </a:r>
          </a:p>
        </p:txBody>
      </p:sp>
      <p:sp>
        <p:nvSpPr>
          <p:cNvPr id="18486" name="Oval 54"/>
          <p:cNvSpPr>
            <a:spLocks noChangeArrowheads="1"/>
          </p:cNvSpPr>
          <p:nvPr/>
        </p:nvSpPr>
        <p:spPr bwMode="auto">
          <a:xfrm>
            <a:off x="2339975" y="3141663"/>
            <a:ext cx="431800" cy="431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uk-UA" altLang="uk-UA"/>
          </a:p>
        </p:txBody>
      </p:sp>
      <p:sp>
        <p:nvSpPr>
          <p:cNvPr id="18487" name="Oval 55"/>
          <p:cNvSpPr>
            <a:spLocks noChangeArrowheads="1"/>
          </p:cNvSpPr>
          <p:nvPr/>
        </p:nvSpPr>
        <p:spPr bwMode="auto">
          <a:xfrm>
            <a:off x="4067175" y="3141663"/>
            <a:ext cx="431800" cy="431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uk-UA" altLang="uk-UA"/>
          </a:p>
        </p:txBody>
      </p:sp>
      <p:sp>
        <p:nvSpPr>
          <p:cNvPr id="18488" name="Oval 56"/>
          <p:cNvSpPr>
            <a:spLocks noChangeArrowheads="1"/>
          </p:cNvSpPr>
          <p:nvPr/>
        </p:nvSpPr>
        <p:spPr bwMode="auto">
          <a:xfrm>
            <a:off x="5867400" y="3141663"/>
            <a:ext cx="431800" cy="431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uk-UA" altLang="uk-UA"/>
          </a:p>
        </p:txBody>
      </p:sp>
      <p:sp>
        <p:nvSpPr>
          <p:cNvPr id="18489" name="Oval 57"/>
          <p:cNvSpPr>
            <a:spLocks noChangeArrowheads="1"/>
          </p:cNvSpPr>
          <p:nvPr/>
        </p:nvSpPr>
        <p:spPr bwMode="auto">
          <a:xfrm>
            <a:off x="7596188" y="3141663"/>
            <a:ext cx="431800" cy="431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uk-UA" altLang="uk-UA"/>
          </a:p>
        </p:txBody>
      </p:sp>
      <p:sp>
        <p:nvSpPr>
          <p:cNvPr id="18490" name="Oval 58"/>
          <p:cNvSpPr>
            <a:spLocks noChangeArrowheads="1"/>
          </p:cNvSpPr>
          <p:nvPr/>
        </p:nvSpPr>
        <p:spPr bwMode="auto">
          <a:xfrm>
            <a:off x="2339975" y="4149725"/>
            <a:ext cx="431800" cy="431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uk-UA" altLang="uk-UA"/>
          </a:p>
        </p:txBody>
      </p:sp>
      <p:sp>
        <p:nvSpPr>
          <p:cNvPr id="18491" name="Oval 59"/>
          <p:cNvSpPr>
            <a:spLocks noChangeArrowheads="1"/>
          </p:cNvSpPr>
          <p:nvPr/>
        </p:nvSpPr>
        <p:spPr bwMode="auto">
          <a:xfrm>
            <a:off x="4211638" y="4149725"/>
            <a:ext cx="217487" cy="431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uk-UA" altLang="uk-UA"/>
          </a:p>
        </p:txBody>
      </p:sp>
      <p:sp>
        <p:nvSpPr>
          <p:cNvPr id="18492" name="Oval 60"/>
          <p:cNvSpPr>
            <a:spLocks noChangeArrowheads="1"/>
          </p:cNvSpPr>
          <p:nvPr/>
        </p:nvSpPr>
        <p:spPr bwMode="auto">
          <a:xfrm>
            <a:off x="5795963" y="4149725"/>
            <a:ext cx="431800" cy="431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uk-UA" altLang="uk-UA"/>
          </a:p>
        </p:txBody>
      </p:sp>
      <p:sp>
        <p:nvSpPr>
          <p:cNvPr id="18493" name="Oval 61"/>
          <p:cNvSpPr>
            <a:spLocks noChangeArrowheads="1"/>
          </p:cNvSpPr>
          <p:nvPr/>
        </p:nvSpPr>
        <p:spPr bwMode="auto">
          <a:xfrm>
            <a:off x="7667625" y="4149725"/>
            <a:ext cx="217488" cy="431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uk-UA" altLang="uk-UA"/>
          </a:p>
        </p:txBody>
      </p:sp>
      <p:sp>
        <p:nvSpPr>
          <p:cNvPr id="18494" name="Oval 62"/>
          <p:cNvSpPr>
            <a:spLocks noChangeArrowheads="1"/>
          </p:cNvSpPr>
          <p:nvPr/>
        </p:nvSpPr>
        <p:spPr bwMode="auto">
          <a:xfrm>
            <a:off x="2339975" y="5045905"/>
            <a:ext cx="431800" cy="431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uk-UA" altLang="uk-UA"/>
          </a:p>
        </p:txBody>
      </p:sp>
      <p:sp>
        <p:nvSpPr>
          <p:cNvPr id="18495" name="Oval 63"/>
          <p:cNvSpPr>
            <a:spLocks noChangeArrowheads="1"/>
          </p:cNvSpPr>
          <p:nvPr/>
        </p:nvSpPr>
        <p:spPr bwMode="auto">
          <a:xfrm>
            <a:off x="3997325" y="5041356"/>
            <a:ext cx="431800" cy="431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uk-UA" altLang="uk-UA"/>
          </a:p>
        </p:txBody>
      </p:sp>
      <p:sp>
        <p:nvSpPr>
          <p:cNvPr id="18496" name="Oval 64"/>
          <p:cNvSpPr>
            <a:spLocks noChangeArrowheads="1"/>
          </p:cNvSpPr>
          <p:nvPr/>
        </p:nvSpPr>
        <p:spPr bwMode="auto">
          <a:xfrm>
            <a:off x="5724525" y="5041356"/>
            <a:ext cx="431800" cy="431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uk-UA" altLang="uk-UA"/>
          </a:p>
        </p:txBody>
      </p:sp>
      <p:sp>
        <p:nvSpPr>
          <p:cNvPr id="18497" name="Oval 65"/>
          <p:cNvSpPr>
            <a:spLocks noChangeArrowheads="1"/>
          </p:cNvSpPr>
          <p:nvPr/>
        </p:nvSpPr>
        <p:spPr bwMode="auto">
          <a:xfrm>
            <a:off x="7524750" y="5045905"/>
            <a:ext cx="431800" cy="431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uk-UA" altLang="uk-UA"/>
          </a:p>
        </p:txBody>
      </p:sp>
      <p:sp>
        <p:nvSpPr>
          <p:cNvPr id="18498" name="Oval 66"/>
          <p:cNvSpPr>
            <a:spLocks noChangeArrowheads="1"/>
          </p:cNvSpPr>
          <p:nvPr/>
        </p:nvSpPr>
        <p:spPr bwMode="auto">
          <a:xfrm>
            <a:off x="2290869" y="6130238"/>
            <a:ext cx="431800" cy="431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uk-UA" altLang="uk-UA"/>
          </a:p>
        </p:txBody>
      </p:sp>
      <p:sp>
        <p:nvSpPr>
          <p:cNvPr id="18499" name="Oval 67"/>
          <p:cNvSpPr>
            <a:spLocks noChangeArrowheads="1"/>
          </p:cNvSpPr>
          <p:nvPr/>
        </p:nvSpPr>
        <p:spPr bwMode="auto">
          <a:xfrm>
            <a:off x="4284663" y="6165850"/>
            <a:ext cx="217487" cy="431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uk-UA" altLang="uk-UA"/>
          </a:p>
        </p:txBody>
      </p:sp>
      <p:sp>
        <p:nvSpPr>
          <p:cNvPr id="18500" name="Oval 68"/>
          <p:cNvSpPr>
            <a:spLocks noChangeArrowheads="1"/>
          </p:cNvSpPr>
          <p:nvPr/>
        </p:nvSpPr>
        <p:spPr bwMode="auto">
          <a:xfrm>
            <a:off x="5795963" y="6165850"/>
            <a:ext cx="431800" cy="431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uk-UA" altLang="uk-UA"/>
          </a:p>
        </p:txBody>
      </p:sp>
      <p:sp>
        <p:nvSpPr>
          <p:cNvPr id="18501" name="Oval 69"/>
          <p:cNvSpPr>
            <a:spLocks noChangeArrowheads="1"/>
          </p:cNvSpPr>
          <p:nvPr/>
        </p:nvSpPr>
        <p:spPr bwMode="auto">
          <a:xfrm>
            <a:off x="7667625" y="6046788"/>
            <a:ext cx="217488" cy="431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uk-UA" altLang="uk-UA"/>
          </a:p>
        </p:txBody>
      </p:sp>
      <p:sp>
        <p:nvSpPr>
          <p:cNvPr id="18502" name="Rectangle 70"/>
          <p:cNvSpPr>
            <a:spLocks noChangeArrowheads="1"/>
          </p:cNvSpPr>
          <p:nvPr/>
        </p:nvSpPr>
        <p:spPr bwMode="auto">
          <a:xfrm>
            <a:off x="1331913" y="2205038"/>
            <a:ext cx="412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uk-UA"/>
              <a:t>♂</a:t>
            </a:r>
          </a:p>
        </p:txBody>
      </p:sp>
      <p:sp>
        <p:nvSpPr>
          <p:cNvPr id="18504" name="Text Box 72"/>
          <p:cNvSpPr txBox="1">
            <a:spLocks noChangeArrowheads="1"/>
          </p:cNvSpPr>
          <p:nvPr/>
        </p:nvSpPr>
        <p:spPr bwMode="auto">
          <a:xfrm>
            <a:off x="2124075" y="2708275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uk-UA" b="1"/>
              <a:t>ААВВ</a:t>
            </a:r>
          </a:p>
        </p:txBody>
      </p:sp>
      <p:sp>
        <p:nvSpPr>
          <p:cNvPr id="18505" name="Rectangle 73"/>
          <p:cNvSpPr>
            <a:spLocks noChangeArrowheads="1"/>
          </p:cNvSpPr>
          <p:nvPr/>
        </p:nvSpPr>
        <p:spPr bwMode="auto">
          <a:xfrm>
            <a:off x="3779838" y="2708275"/>
            <a:ext cx="10334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uk-UA" b="1"/>
              <a:t>ААВв</a:t>
            </a:r>
          </a:p>
        </p:txBody>
      </p:sp>
      <p:sp>
        <p:nvSpPr>
          <p:cNvPr id="18506" name="Rectangle 74"/>
          <p:cNvSpPr>
            <a:spLocks noChangeArrowheads="1"/>
          </p:cNvSpPr>
          <p:nvPr/>
        </p:nvSpPr>
        <p:spPr bwMode="auto">
          <a:xfrm>
            <a:off x="5580063" y="2708275"/>
            <a:ext cx="101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uk-UA" b="1"/>
              <a:t>АаВВ</a:t>
            </a:r>
          </a:p>
        </p:txBody>
      </p:sp>
      <p:sp>
        <p:nvSpPr>
          <p:cNvPr id="18507" name="Rectangle 75"/>
          <p:cNvSpPr>
            <a:spLocks noChangeArrowheads="1"/>
          </p:cNvSpPr>
          <p:nvPr/>
        </p:nvSpPr>
        <p:spPr bwMode="auto">
          <a:xfrm>
            <a:off x="7292975" y="2708275"/>
            <a:ext cx="982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uk-UA" b="1"/>
              <a:t>АаВв</a:t>
            </a:r>
          </a:p>
        </p:txBody>
      </p:sp>
      <p:sp>
        <p:nvSpPr>
          <p:cNvPr id="18508" name="Rectangle 76"/>
          <p:cNvSpPr>
            <a:spLocks noChangeArrowheads="1"/>
          </p:cNvSpPr>
          <p:nvPr/>
        </p:nvSpPr>
        <p:spPr bwMode="auto">
          <a:xfrm>
            <a:off x="2051050" y="3716338"/>
            <a:ext cx="1033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uk-UA" b="1"/>
              <a:t>ААВв</a:t>
            </a:r>
          </a:p>
        </p:txBody>
      </p:sp>
      <p:sp>
        <p:nvSpPr>
          <p:cNvPr id="18509" name="Rectangle 77"/>
          <p:cNvSpPr>
            <a:spLocks noChangeArrowheads="1"/>
          </p:cNvSpPr>
          <p:nvPr/>
        </p:nvSpPr>
        <p:spPr bwMode="auto">
          <a:xfrm>
            <a:off x="3708400" y="3716338"/>
            <a:ext cx="1000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uk-UA" b="1"/>
              <a:t>ААвв</a:t>
            </a:r>
          </a:p>
        </p:txBody>
      </p:sp>
      <p:sp>
        <p:nvSpPr>
          <p:cNvPr id="18510" name="Rectangle 78"/>
          <p:cNvSpPr>
            <a:spLocks noChangeArrowheads="1"/>
          </p:cNvSpPr>
          <p:nvPr/>
        </p:nvSpPr>
        <p:spPr bwMode="auto">
          <a:xfrm>
            <a:off x="5435600" y="3716338"/>
            <a:ext cx="982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uk-UA" b="1"/>
              <a:t>АаВв</a:t>
            </a:r>
          </a:p>
        </p:txBody>
      </p:sp>
      <p:sp>
        <p:nvSpPr>
          <p:cNvPr id="18511" name="Rectangle 79"/>
          <p:cNvSpPr>
            <a:spLocks noChangeArrowheads="1"/>
          </p:cNvSpPr>
          <p:nvPr/>
        </p:nvSpPr>
        <p:spPr bwMode="auto">
          <a:xfrm>
            <a:off x="7235825" y="3716338"/>
            <a:ext cx="949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uk-UA" b="1"/>
              <a:t>Аавв</a:t>
            </a:r>
          </a:p>
        </p:txBody>
      </p:sp>
      <p:sp>
        <p:nvSpPr>
          <p:cNvPr id="18512" name="Rectangle 80"/>
          <p:cNvSpPr>
            <a:spLocks noChangeArrowheads="1"/>
          </p:cNvSpPr>
          <p:nvPr/>
        </p:nvSpPr>
        <p:spPr bwMode="auto">
          <a:xfrm>
            <a:off x="2051050" y="4724400"/>
            <a:ext cx="101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uk-UA" b="1"/>
              <a:t>АаВВ</a:t>
            </a:r>
          </a:p>
        </p:txBody>
      </p:sp>
      <p:sp>
        <p:nvSpPr>
          <p:cNvPr id="18513" name="Rectangle 81"/>
          <p:cNvSpPr>
            <a:spLocks noChangeArrowheads="1"/>
          </p:cNvSpPr>
          <p:nvPr/>
        </p:nvSpPr>
        <p:spPr bwMode="auto">
          <a:xfrm>
            <a:off x="3779838" y="4724400"/>
            <a:ext cx="9826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uk-UA" b="1"/>
              <a:t>АаВв</a:t>
            </a:r>
          </a:p>
        </p:txBody>
      </p:sp>
      <p:sp>
        <p:nvSpPr>
          <p:cNvPr id="18514" name="Rectangle 82"/>
          <p:cNvSpPr>
            <a:spLocks noChangeArrowheads="1"/>
          </p:cNvSpPr>
          <p:nvPr/>
        </p:nvSpPr>
        <p:spPr bwMode="auto">
          <a:xfrm>
            <a:off x="5508625" y="4724400"/>
            <a:ext cx="96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uk-UA" b="1"/>
              <a:t>ааВВ</a:t>
            </a:r>
          </a:p>
        </p:txBody>
      </p:sp>
      <p:sp>
        <p:nvSpPr>
          <p:cNvPr id="18515" name="Rectangle 83"/>
          <p:cNvSpPr>
            <a:spLocks noChangeArrowheads="1"/>
          </p:cNvSpPr>
          <p:nvPr/>
        </p:nvSpPr>
        <p:spPr bwMode="auto">
          <a:xfrm>
            <a:off x="7235825" y="4724400"/>
            <a:ext cx="931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uk-UA" b="1"/>
              <a:t>ааВв</a:t>
            </a:r>
          </a:p>
        </p:txBody>
      </p:sp>
      <p:sp>
        <p:nvSpPr>
          <p:cNvPr id="18516" name="Rectangle 84"/>
          <p:cNvSpPr>
            <a:spLocks noChangeArrowheads="1"/>
          </p:cNvSpPr>
          <p:nvPr/>
        </p:nvSpPr>
        <p:spPr bwMode="auto">
          <a:xfrm>
            <a:off x="2124075" y="5734050"/>
            <a:ext cx="982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uk-UA" b="1"/>
              <a:t>АаВв</a:t>
            </a:r>
          </a:p>
        </p:txBody>
      </p:sp>
      <p:sp>
        <p:nvSpPr>
          <p:cNvPr id="18517" name="Rectangle 85"/>
          <p:cNvSpPr>
            <a:spLocks noChangeArrowheads="1"/>
          </p:cNvSpPr>
          <p:nvPr/>
        </p:nvSpPr>
        <p:spPr bwMode="auto">
          <a:xfrm>
            <a:off x="3708400" y="5661025"/>
            <a:ext cx="949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uk-UA" b="1"/>
              <a:t>Аавв</a:t>
            </a:r>
          </a:p>
        </p:txBody>
      </p:sp>
      <p:sp>
        <p:nvSpPr>
          <p:cNvPr id="18518" name="Rectangle 86"/>
          <p:cNvSpPr>
            <a:spLocks noChangeArrowheads="1"/>
          </p:cNvSpPr>
          <p:nvPr/>
        </p:nvSpPr>
        <p:spPr bwMode="auto">
          <a:xfrm>
            <a:off x="5508625" y="5805488"/>
            <a:ext cx="931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uk-UA" b="1"/>
              <a:t>ааВв</a:t>
            </a:r>
          </a:p>
        </p:txBody>
      </p:sp>
      <p:sp>
        <p:nvSpPr>
          <p:cNvPr id="18519" name="Rectangle 87"/>
          <p:cNvSpPr>
            <a:spLocks noChangeArrowheads="1"/>
          </p:cNvSpPr>
          <p:nvPr/>
        </p:nvSpPr>
        <p:spPr bwMode="auto">
          <a:xfrm>
            <a:off x="7092950" y="5734050"/>
            <a:ext cx="898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uk-UA" b="1"/>
              <a:t>аавв</a:t>
            </a:r>
          </a:p>
        </p:txBody>
      </p:sp>
      <p:sp>
        <p:nvSpPr>
          <p:cNvPr id="18520" name="Rectangle 88"/>
          <p:cNvSpPr>
            <a:spLocks noChangeArrowheads="1"/>
          </p:cNvSpPr>
          <p:nvPr/>
        </p:nvSpPr>
        <p:spPr bwMode="auto">
          <a:xfrm>
            <a:off x="900113" y="2060575"/>
            <a:ext cx="412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uk-UA"/>
              <a:t>♀</a:t>
            </a:r>
          </a:p>
        </p:txBody>
      </p:sp>
      <p:sp>
        <p:nvSpPr>
          <p:cNvPr id="18521" name="Text Box 89"/>
          <p:cNvSpPr txBox="1">
            <a:spLocks noChangeArrowheads="1"/>
          </p:cNvSpPr>
          <p:nvPr/>
        </p:nvSpPr>
        <p:spPr bwMode="auto">
          <a:xfrm>
            <a:off x="903999" y="1061025"/>
            <a:ext cx="15159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uk-UA" sz="3200" b="1" dirty="0" err="1" smtClean="0">
                <a:latin typeface="Times New Roman" pitchFamily="18" charset="0"/>
                <a:hlinkClick r:id="" action="ppaction://hlinkshowjump?jump=previousslide"/>
              </a:rPr>
              <a:t>Гамети</a:t>
            </a:r>
            <a:endParaRPr lang="ru-RU" altLang="uk-UA" sz="3200" b="1" dirty="0">
              <a:latin typeface="Times New Roman" pitchFamily="18" charset="0"/>
            </a:endParaRPr>
          </a:p>
        </p:txBody>
      </p:sp>
      <p:pic>
        <p:nvPicPr>
          <p:cNvPr id="24661" name="Picture 90" descr="tomato00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713" y="6237288"/>
            <a:ext cx="395287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222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8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8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8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8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8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8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8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8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8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8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8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8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8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8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8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8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18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18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18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18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18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18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1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18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1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18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1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18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18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1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18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1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18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1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18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1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18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1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18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1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18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1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18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1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18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/>
      <p:bldP spid="18478" grpId="0" animBg="1"/>
      <p:bldP spid="18479" grpId="0" animBg="1"/>
      <p:bldP spid="18480" grpId="0" animBg="1"/>
      <p:bldP spid="18481" grpId="0" animBg="1"/>
      <p:bldP spid="18482" grpId="0" animBg="1"/>
      <p:bldP spid="18483" grpId="0" animBg="1"/>
      <p:bldP spid="18484" grpId="0" animBg="1"/>
      <p:bldP spid="18485" grpId="0" animBg="1"/>
      <p:bldP spid="18506" grpId="0"/>
      <p:bldP spid="18507" grpId="0"/>
      <p:bldP spid="18508" grpId="0"/>
      <p:bldP spid="18509" grpId="0"/>
      <p:bldP spid="18510" grpId="0"/>
      <p:bldP spid="18511" grpId="0"/>
      <p:bldP spid="18512" grpId="0"/>
      <p:bldP spid="18513" grpId="0"/>
      <p:bldP spid="18514" grpId="0"/>
      <p:bldP spid="18515" grpId="0"/>
      <p:bldP spid="18516" grpId="0"/>
      <p:bldP spid="18517" grpId="0"/>
      <p:bldP spid="18518" grpId="0"/>
      <p:bldP spid="18519" grpId="0"/>
      <p:bldP spid="18520" grpId="0"/>
      <p:bldP spid="1852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900113" y="549275"/>
            <a:ext cx="754783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uk-UA" sz="4800" b="1" dirty="0" err="1" smtClean="0">
                <a:latin typeface="Times New Roman" pitchFamily="18" charset="0"/>
              </a:rPr>
              <a:t>Розщеплення</a:t>
            </a:r>
            <a:r>
              <a:rPr lang="ru-RU" altLang="uk-UA" sz="4800" b="1" dirty="0" smtClean="0">
                <a:latin typeface="Times New Roman" pitchFamily="18" charset="0"/>
              </a:rPr>
              <a:t> </a:t>
            </a:r>
            <a:r>
              <a:rPr lang="ru-RU" altLang="uk-UA" sz="4800" b="1" dirty="0">
                <a:latin typeface="Times New Roman" pitchFamily="18" charset="0"/>
              </a:rPr>
              <a:t>по фенотипу</a:t>
            </a:r>
          </a:p>
        </p:txBody>
      </p:sp>
      <p:pic>
        <p:nvPicPr>
          <p:cNvPr id="20485" name="Picture 5" descr="toma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341438"/>
            <a:ext cx="1439863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468313" y="1412875"/>
            <a:ext cx="6921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uk-UA" sz="6000" b="1">
                <a:solidFill>
                  <a:srgbClr val="FF3300"/>
                </a:solidFill>
                <a:latin typeface="Arial Black" pitchFamily="34" charset="0"/>
              </a:rPr>
              <a:t>9</a:t>
            </a:r>
          </a:p>
        </p:txBody>
      </p:sp>
      <p:pic>
        <p:nvPicPr>
          <p:cNvPr id="20487" name="Picture 7" descr="toma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133600"/>
            <a:ext cx="12954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1692275" y="2565400"/>
            <a:ext cx="6921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uk-UA" sz="6000" b="1">
                <a:solidFill>
                  <a:srgbClr val="FF3300"/>
                </a:solidFill>
                <a:latin typeface="Arial Black" pitchFamily="34" charset="0"/>
              </a:rPr>
              <a:t>3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2843213" y="4005263"/>
            <a:ext cx="6921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uk-UA" sz="6000" b="1">
                <a:solidFill>
                  <a:srgbClr val="FFFF00"/>
                </a:solidFill>
                <a:latin typeface="Arial Black" pitchFamily="34" charset="0"/>
              </a:rPr>
              <a:t>3</a:t>
            </a:r>
          </a:p>
        </p:txBody>
      </p:sp>
      <p:graphicFrame>
        <p:nvGraphicFramePr>
          <p:cNvPr id="20490" name="Object 2"/>
          <p:cNvGraphicFramePr>
            <a:graphicFrameLocks noChangeAspect="1"/>
          </p:cNvGraphicFramePr>
          <p:nvPr/>
        </p:nvGraphicFramePr>
        <p:xfrm>
          <a:off x="3924300" y="3357563"/>
          <a:ext cx="1728788" cy="158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Точечный рисунок" r:id="rId4" imgW="1704762" imgH="2123810" progId="Paint.Picture">
                  <p:embed/>
                </p:oleObj>
              </mc:Choice>
              <mc:Fallback>
                <p:oleObj name="Точечный рисунок" r:id="rId4" imgW="1704762" imgH="212381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3357563"/>
                        <a:ext cx="1728788" cy="1582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5292725" y="4868863"/>
            <a:ext cx="6921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uk-UA" sz="6000" b="1">
                <a:solidFill>
                  <a:srgbClr val="FFFF00"/>
                </a:solidFill>
                <a:latin typeface="Arial Black" pitchFamily="34" charset="0"/>
              </a:rPr>
              <a:t>1</a:t>
            </a:r>
          </a:p>
        </p:txBody>
      </p:sp>
      <p:pic>
        <p:nvPicPr>
          <p:cNvPr id="20494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652963"/>
            <a:ext cx="129698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0" name="Oval 20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250825" y="4437063"/>
            <a:ext cx="914400" cy="914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uk-UA" sz="4000" b="1"/>
              <a:t>12</a:t>
            </a:r>
          </a:p>
        </p:txBody>
      </p:sp>
      <p:sp>
        <p:nvSpPr>
          <p:cNvPr id="20501" name="Text Box 21"/>
          <p:cNvSpPr txBox="1">
            <a:spLocks noChangeArrowheads="1"/>
          </p:cNvSpPr>
          <p:nvPr/>
        </p:nvSpPr>
        <p:spPr bwMode="auto">
          <a:xfrm>
            <a:off x="6196786" y="3214469"/>
            <a:ext cx="249715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uk-UA" sz="3600" b="1" dirty="0">
                <a:latin typeface="Times New Roman" pitchFamily="18" charset="0"/>
              </a:rPr>
              <a:t>по </a:t>
            </a:r>
            <a:r>
              <a:rPr lang="ru-RU" altLang="uk-UA" sz="3600" b="1" dirty="0" err="1" smtClean="0">
                <a:latin typeface="Times New Roman" pitchFamily="18" charset="0"/>
              </a:rPr>
              <a:t>кольору</a:t>
            </a:r>
            <a:endParaRPr lang="ru-RU" altLang="uk-UA" sz="3600" b="1" dirty="0">
              <a:latin typeface="Times New Roman" pitchFamily="18" charset="0"/>
            </a:endParaRPr>
          </a:p>
        </p:txBody>
      </p:sp>
      <p:sp>
        <p:nvSpPr>
          <p:cNvPr id="20502" name="Oval 22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1979613" y="4652963"/>
            <a:ext cx="914400" cy="12747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uk-UA" sz="4000" b="1"/>
              <a:t>4</a:t>
            </a:r>
          </a:p>
        </p:txBody>
      </p:sp>
      <p:sp>
        <p:nvSpPr>
          <p:cNvPr id="20504" name="Text Box 24"/>
          <p:cNvSpPr txBox="1">
            <a:spLocks noChangeArrowheads="1"/>
          </p:cNvSpPr>
          <p:nvPr/>
        </p:nvSpPr>
        <p:spPr bwMode="auto">
          <a:xfrm>
            <a:off x="3059113" y="5805488"/>
            <a:ext cx="20387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uk-UA" sz="3600" b="1" dirty="0">
                <a:latin typeface="Times New Roman" pitchFamily="18" charset="0"/>
              </a:rPr>
              <a:t>по </a:t>
            </a:r>
            <a:r>
              <a:rPr lang="ru-RU" altLang="uk-UA" sz="3600" b="1" dirty="0" err="1" smtClean="0">
                <a:latin typeface="Times New Roman" pitchFamily="18" charset="0"/>
              </a:rPr>
              <a:t>формі</a:t>
            </a:r>
            <a:endParaRPr lang="ru-RU" altLang="uk-UA" sz="3600" b="1" dirty="0">
              <a:latin typeface="Times New Roman" pitchFamily="18" charset="0"/>
            </a:endParaRPr>
          </a:p>
        </p:txBody>
      </p:sp>
      <p:sp>
        <p:nvSpPr>
          <p:cNvPr id="20508" name="AutoShape 28"/>
          <p:cNvSpPr>
            <a:spLocks noChangeArrowheads="1"/>
          </p:cNvSpPr>
          <p:nvPr/>
        </p:nvSpPr>
        <p:spPr bwMode="auto">
          <a:xfrm>
            <a:off x="4500563" y="1484313"/>
            <a:ext cx="1150937" cy="1223962"/>
          </a:xfrm>
          <a:prstGeom prst="octagon">
            <a:avLst>
              <a:gd name="adj" fmla="val 29287"/>
            </a:avLst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uk-UA" sz="4000" b="1"/>
              <a:t>12</a:t>
            </a:r>
          </a:p>
        </p:txBody>
      </p:sp>
      <p:sp>
        <p:nvSpPr>
          <p:cNvPr id="20510" name="AutoShape 30"/>
          <p:cNvSpPr>
            <a:spLocks noChangeArrowheads="1"/>
          </p:cNvSpPr>
          <p:nvPr/>
        </p:nvSpPr>
        <p:spPr bwMode="auto">
          <a:xfrm>
            <a:off x="6948488" y="1484313"/>
            <a:ext cx="1150937" cy="1223962"/>
          </a:xfrm>
          <a:prstGeom prst="octagon">
            <a:avLst>
              <a:gd name="adj" fmla="val 29287"/>
            </a:avLst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uk-UA" sz="4000" b="1"/>
              <a:t>4</a:t>
            </a:r>
          </a:p>
        </p:txBody>
      </p:sp>
      <p:pic>
        <p:nvPicPr>
          <p:cNvPr id="7185" name="Picture 32" descr="tomato00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6165850"/>
            <a:ext cx="468312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237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0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0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0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0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0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0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0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  <p:bldP spid="20486" grpId="0"/>
      <p:bldP spid="20488" grpId="0"/>
      <p:bldP spid="20489" grpId="0"/>
      <p:bldP spid="2049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827584" y="692696"/>
            <a:ext cx="739221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uk-UA" sz="4800" b="1" dirty="0" err="1">
                <a:latin typeface="Times New Roman" pitchFamily="18" charset="0"/>
              </a:rPr>
              <a:t>Розщеплення</a:t>
            </a:r>
            <a:r>
              <a:rPr lang="ru-RU" altLang="uk-UA" sz="4800" b="1" dirty="0">
                <a:latin typeface="Times New Roman" pitchFamily="18" charset="0"/>
              </a:rPr>
              <a:t> </a:t>
            </a:r>
            <a:r>
              <a:rPr lang="ru-RU" altLang="uk-UA" sz="4800" b="1" dirty="0" smtClean="0">
                <a:latin typeface="Times New Roman" pitchFamily="18" charset="0"/>
              </a:rPr>
              <a:t>по </a:t>
            </a:r>
            <a:r>
              <a:rPr lang="ru-RU" altLang="uk-UA" sz="4800" b="1" dirty="0">
                <a:latin typeface="Times New Roman" pitchFamily="18" charset="0"/>
              </a:rPr>
              <a:t>генотипу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539750" y="2060575"/>
            <a:ext cx="7029450" cy="228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uk-UA" sz="4800" b="1">
                <a:latin typeface="Times New Roman" pitchFamily="18" charset="0"/>
              </a:rPr>
              <a:t>1 ААВВ: 2ААВв:2 АаВВ:</a:t>
            </a:r>
          </a:p>
          <a:p>
            <a:pPr eaLnBrk="1" hangingPunct="1"/>
            <a:r>
              <a:rPr lang="ru-RU" altLang="uk-UA" sz="4800" b="1">
                <a:latin typeface="Times New Roman" pitchFamily="18" charset="0"/>
              </a:rPr>
              <a:t>4 АаВв:2Аавв:1ааВВ:</a:t>
            </a:r>
          </a:p>
          <a:p>
            <a:pPr eaLnBrk="1" hangingPunct="1"/>
            <a:r>
              <a:rPr lang="ru-RU" altLang="uk-UA" sz="4800" b="1">
                <a:latin typeface="Times New Roman" pitchFamily="18" charset="0"/>
              </a:rPr>
              <a:t> 2ааВв:1аавв</a:t>
            </a:r>
          </a:p>
        </p:txBody>
      </p:sp>
      <p:pic>
        <p:nvPicPr>
          <p:cNvPr id="25604" name="Picture 6" descr="tomato00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6165850"/>
            <a:ext cx="395288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714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1638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583288" cy="936104"/>
          </a:xfrm>
        </p:spPr>
        <p:txBody>
          <a:bodyPr>
            <a:normAutofit/>
          </a:bodyPr>
          <a:lstStyle/>
          <a:p>
            <a:pPr algn="ctr"/>
            <a:r>
              <a:rPr lang="uk-UA" sz="2400" b="1" i="1" dirty="0" smtClean="0">
                <a:latin typeface="+mn-lt"/>
              </a:rPr>
              <a:t>Приклади домінантних та рецесивних </a:t>
            </a:r>
            <a:r>
              <a:rPr lang="uk-UA" sz="2400" b="1" i="1" dirty="0" err="1" smtClean="0">
                <a:latin typeface="+mn-lt"/>
              </a:rPr>
              <a:t>алелей</a:t>
            </a:r>
            <a:r>
              <a:rPr lang="uk-UA" sz="2400" b="1" i="1" dirty="0" smtClean="0">
                <a:latin typeface="+mn-lt"/>
              </a:rPr>
              <a:t> у людини</a:t>
            </a:r>
            <a:endParaRPr lang="uk-UA" sz="2400" b="1" i="1" dirty="0">
              <a:latin typeface="+mn-l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14671"/>
              </p:ext>
            </p:extLst>
          </p:nvPr>
        </p:nvGraphicFramePr>
        <p:xfrm>
          <a:off x="1043608" y="1772816"/>
          <a:ext cx="7128792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4396"/>
                <a:gridCol w="3564396"/>
              </a:tblGrid>
              <a:tr h="370840">
                <a:tc>
                  <a:txBody>
                    <a:bodyPr/>
                    <a:lstStyle/>
                    <a:p>
                      <a:r>
                        <a:rPr lang="uk-UA" sz="2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Домінантна ознака</a:t>
                      </a:r>
                      <a:endParaRPr lang="uk-UA" sz="2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>
                          <a:solidFill>
                            <a:srgbClr val="00B0F0"/>
                          </a:solidFill>
                        </a:rPr>
                        <a:t>Рецесивна ознака</a:t>
                      </a:r>
                      <a:endParaRPr lang="uk-UA" sz="240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Темне волосся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Світле волосся</a:t>
                      </a:r>
                      <a:endParaRPr lang="uk-UA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Карі очі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Голубі або сірі очі</a:t>
                      </a:r>
                      <a:endParaRPr lang="uk-UA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err="1" smtClean="0"/>
                        <a:t>Наявн</a:t>
                      </a:r>
                      <a:r>
                        <a:rPr lang="uk-UA" sz="2400" dirty="0" smtClean="0"/>
                        <a:t>е</a:t>
                      </a:r>
                      <a:r>
                        <a:rPr lang="ru-RU" sz="2400" dirty="0" smtClean="0"/>
                        <a:t> </a:t>
                      </a:r>
                      <a:r>
                        <a:rPr lang="ru-RU" sz="2400" dirty="0" err="1" smtClean="0"/>
                        <a:t>ластовиння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err="1" smtClean="0"/>
                        <a:t>Відсутнє</a:t>
                      </a:r>
                      <a:r>
                        <a:rPr lang="ru-RU" sz="2400" baseline="0" dirty="0" smtClean="0"/>
                        <a:t> </a:t>
                      </a:r>
                      <a:r>
                        <a:rPr lang="ru-RU" sz="2400" dirty="0" err="1" smtClean="0"/>
                        <a:t>ластовиння</a:t>
                      </a:r>
                      <a:endParaRPr lang="uk-UA" sz="2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Кругле обличчя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Видовжене обличчя</a:t>
                      </a:r>
                      <a:endParaRPr lang="uk-UA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Вільні вушні мочки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Прирослі вушні мочки</a:t>
                      </a:r>
                      <a:endParaRPr lang="uk-UA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Товсті губи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Тонкі губи</a:t>
                      </a:r>
                      <a:endParaRPr lang="uk-UA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Позитивний резус-фактор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Негативний резус-фактор</a:t>
                      </a:r>
                      <a:endParaRPr lang="uk-UA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455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8892480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404664"/>
            <a:ext cx="5904656" cy="1512167"/>
          </a:xfrm>
        </p:spPr>
        <p:txBody>
          <a:bodyPr>
            <a:normAutofit lnSpcReduction="10000"/>
          </a:bodyPr>
          <a:lstStyle/>
          <a:p>
            <a:pPr algn="ctr"/>
            <a:r>
              <a:rPr lang="uk-UA" sz="2800" i="1" dirty="0" err="1">
                <a:solidFill>
                  <a:srgbClr val="C00000"/>
                </a:solidFill>
              </a:rPr>
              <a:t>Грегор</a:t>
            </a:r>
            <a:r>
              <a:rPr lang="uk-UA" sz="2800" i="1" dirty="0">
                <a:solidFill>
                  <a:srgbClr val="C00000"/>
                </a:solidFill>
              </a:rPr>
              <a:t> </a:t>
            </a:r>
            <a:r>
              <a:rPr lang="uk-UA" sz="2800" i="1" dirty="0" smtClean="0">
                <a:solidFill>
                  <a:srgbClr val="C00000"/>
                </a:solidFill>
              </a:rPr>
              <a:t>Мендель (1822 </a:t>
            </a:r>
            <a:r>
              <a:rPr lang="uk-UA" sz="2800" dirty="0" smtClean="0">
                <a:solidFill>
                  <a:srgbClr val="C00000"/>
                </a:solidFill>
              </a:rPr>
              <a:t>–</a:t>
            </a:r>
            <a:r>
              <a:rPr lang="uk-UA" sz="2800" dirty="0" smtClean="0"/>
              <a:t> </a:t>
            </a:r>
            <a:r>
              <a:rPr lang="uk-UA" sz="2800" i="1" dirty="0" smtClean="0">
                <a:solidFill>
                  <a:srgbClr val="C00000"/>
                </a:solidFill>
              </a:rPr>
              <a:t>1884) - </a:t>
            </a:r>
          </a:p>
          <a:p>
            <a:pPr algn="ctr"/>
            <a:r>
              <a:rPr lang="uk-UA" sz="2800" dirty="0" smtClean="0">
                <a:solidFill>
                  <a:schemeClr val="accent3">
                    <a:lumMod val="50000"/>
                  </a:schemeClr>
                </a:solidFill>
              </a:rPr>
              <a:t>основоположник</a:t>
            </a:r>
            <a:r>
              <a:rPr lang="uk-UA" sz="2800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uk-UA" sz="28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uk-UA" sz="2800" dirty="0">
                <a:solidFill>
                  <a:schemeClr val="accent3">
                    <a:lumMod val="50000"/>
                  </a:schemeClr>
                </a:solidFill>
              </a:rPr>
              <a:t>цариці біології - </a:t>
            </a:r>
            <a:r>
              <a:rPr lang="uk-UA" sz="2800" dirty="0">
                <a:solidFill>
                  <a:schemeClr val="tx2">
                    <a:lumMod val="75000"/>
                  </a:schemeClr>
                </a:solidFill>
              </a:rPr>
              <a:t>генетики 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348880"/>
            <a:ext cx="2857500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0" y="2112258"/>
            <a:ext cx="38884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Чешський священик, природодослідник та </a:t>
            </a:r>
            <a:r>
              <a:rPr lang="ru-RU" sz="2400" dirty="0"/>
              <a:t>ботанік, засновник сучасної генетики.</a:t>
            </a:r>
          </a:p>
          <a:p>
            <a:pPr algn="just"/>
            <a:r>
              <a:rPr lang="ru-RU" sz="2400" dirty="0" smtClean="0"/>
              <a:t>  </a:t>
            </a:r>
            <a:r>
              <a:rPr lang="ru-RU" sz="2400" dirty="0" err="1" smtClean="0"/>
              <a:t>Відкрив</a:t>
            </a:r>
            <a:r>
              <a:rPr lang="ru-RU" sz="2400" dirty="0" smtClean="0"/>
              <a:t> </a:t>
            </a:r>
            <a:r>
              <a:rPr lang="ru-RU" sz="2400" dirty="0" err="1"/>
              <a:t>закони</a:t>
            </a:r>
            <a:r>
              <a:rPr lang="ru-RU" sz="2400" dirty="0"/>
              <a:t> </a:t>
            </a:r>
            <a:r>
              <a:rPr lang="ru-RU" sz="2400" dirty="0" err="1"/>
              <a:t>спадковості</a:t>
            </a:r>
            <a:r>
              <a:rPr lang="ru-RU" sz="2400" dirty="0"/>
              <a:t>, </a:t>
            </a:r>
            <a:r>
              <a:rPr lang="ru-RU" sz="2400" dirty="0" err="1"/>
              <a:t>названими</a:t>
            </a:r>
            <a:r>
              <a:rPr lang="ru-RU" sz="2400" dirty="0"/>
              <a:t> </a:t>
            </a:r>
            <a:r>
              <a:rPr lang="ru-RU" sz="2400" dirty="0" err="1"/>
              <a:t>пізніше</a:t>
            </a:r>
            <a:r>
              <a:rPr lang="ru-RU" sz="2400" dirty="0"/>
              <a:t>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ім'ям</a:t>
            </a:r>
            <a:r>
              <a:rPr lang="ru-RU" sz="2400" dirty="0"/>
              <a:t>. </a:t>
            </a:r>
            <a:r>
              <a:rPr lang="ru-RU" sz="2400" dirty="0" err="1"/>
              <a:t>Закони</a:t>
            </a:r>
            <a:r>
              <a:rPr lang="ru-RU" sz="2400" dirty="0"/>
              <a:t> Менделя — </a:t>
            </a:r>
            <a:r>
              <a:rPr lang="ru-RU" sz="2400" dirty="0" err="1"/>
              <a:t>одні</a:t>
            </a:r>
            <a:r>
              <a:rPr lang="ru-RU" sz="2400" dirty="0"/>
              <a:t>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найважливіших</a:t>
            </a:r>
            <a:r>
              <a:rPr lang="ru-RU" sz="2400" dirty="0"/>
              <a:t> у </a:t>
            </a:r>
            <a:r>
              <a:rPr lang="ru-RU" sz="2400" dirty="0" err="1"/>
              <a:t>сучасній</a:t>
            </a:r>
            <a:r>
              <a:rPr lang="ru-RU" sz="2400" dirty="0"/>
              <a:t> </a:t>
            </a:r>
            <a:r>
              <a:rPr lang="ru-RU" sz="2400" dirty="0" err="1"/>
              <a:t>генетиці</a:t>
            </a:r>
            <a:r>
              <a:rPr lang="ru-RU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0383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764704"/>
            <a:ext cx="7620000" cy="4373563"/>
          </a:xfrm>
        </p:spPr>
        <p:txBody>
          <a:bodyPr/>
          <a:lstStyle/>
          <a:p>
            <a:pPr algn="ctr"/>
            <a:r>
              <a:rPr lang="uk-UA" i="1" dirty="0"/>
              <a:t> </a:t>
            </a:r>
            <a:r>
              <a:rPr lang="uk-UA" sz="2400" i="1" dirty="0" err="1">
                <a:solidFill>
                  <a:srgbClr val="C00000"/>
                </a:solidFill>
              </a:rPr>
              <a:t>Розв</a:t>
            </a:r>
            <a:r>
              <a:rPr lang="ru-RU" sz="2400" i="1" dirty="0">
                <a:solidFill>
                  <a:srgbClr val="C00000"/>
                </a:solidFill>
              </a:rPr>
              <a:t>’</a:t>
            </a:r>
            <a:r>
              <a:rPr lang="uk-UA" sz="2400" i="1" dirty="0" err="1">
                <a:solidFill>
                  <a:srgbClr val="C00000"/>
                </a:solidFill>
              </a:rPr>
              <a:t>яжіть</a:t>
            </a:r>
            <a:r>
              <a:rPr lang="uk-UA" sz="2400" i="1" dirty="0">
                <a:solidFill>
                  <a:srgbClr val="C00000"/>
                </a:solidFill>
              </a:rPr>
              <a:t> задачу</a:t>
            </a:r>
            <a:endParaRPr lang="uk-UA" sz="2400" dirty="0">
              <a:solidFill>
                <a:srgbClr val="C00000"/>
              </a:solidFill>
            </a:endParaRPr>
          </a:p>
          <a:p>
            <a:pPr algn="just"/>
            <a:r>
              <a:rPr lang="uk-UA" dirty="0"/>
              <a:t>  </a:t>
            </a:r>
            <a:r>
              <a:rPr lang="ru-RU" sz="2800" b="0" dirty="0"/>
              <a:t>У </a:t>
            </a:r>
            <a:r>
              <a:rPr lang="ru-RU" sz="2800" b="0" dirty="0" err="1"/>
              <a:t>людини</a:t>
            </a:r>
            <a:r>
              <a:rPr lang="ru-RU" sz="2800" b="0" dirty="0"/>
              <a:t> </a:t>
            </a:r>
            <a:r>
              <a:rPr lang="ru-RU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кароокість</a:t>
            </a:r>
            <a:r>
              <a:rPr lang="ru-RU" sz="2800" b="0" dirty="0"/>
              <a:t> і </a:t>
            </a:r>
            <a:r>
              <a:rPr lang="ru-RU" sz="2800" i="1" dirty="0" err="1">
                <a:solidFill>
                  <a:schemeClr val="accent2">
                    <a:lumMod val="75000"/>
                  </a:schemeClr>
                </a:solidFill>
              </a:rPr>
              <a:t>наявність</a:t>
            </a:r>
            <a:r>
              <a:rPr lang="ru-RU" sz="28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i="1" dirty="0" err="1">
                <a:solidFill>
                  <a:schemeClr val="accent2">
                    <a:lumMod val="75000"/>
                  </a:schemeClr>
                </a:solidFill>
              </a:rPr>
              <a:t>ластовиння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0" dirty="0"/>
              <a:t>– </a:t>
            </a:r>
            <a:r>
              <a:rPr lang="ru-RU" sz="2800" b="0" i="1" u="sng" dirty="0" err="1" smtClean="0"/>
              <a:t>домінантн</a:t>
            </a:r>
            <a:r>
              <a:rPr lang="uk-UA" sz="2800" b="0" i="1" u="sng" dirty="0"/>
              <a:t>і</a:t>
            </a:r>
            <a:r>
              <a:rPr lang="ru-RU" sz="2800" b="0" dirty="0" smtClean="0"/>
              <a:t> </a:t>
            </a:r>
            <a:r>
              <a:rPr lang="ru-RU" sz="2800" b="0" dirty="0" err="1"/>
              <a:t>ознаки</a:t>
            </a:r>
            <a:r>
              <a:rPr lang="ru-RU" sz="2800" b="0" dirty="0"/>
              <a:t>. </a:t>
            </a:r>
            <a:r>
              <a:rPr lang="ru-RU" sz="2800" b="0" dirty="0" smtClean="0"/>
              <a:t>   </a:t>
            </a:r>
            <a:r>
              <a:rPr lang="ru-RU" sz="2800" b="0" dirty="0" err="1" smtClean="0"/>
              <a:t>Кароокий</a:t>
            </a:r>
            <a:r>
              <a:rPr lang="ru-RU" sz="2800" b="0" dirty="0" smtClean="0"/>
              <a:t> </a:t>
            </a:r>
            <a:r>
              <a:rPr lang="ru-RU" sz="2800" b="0" dirty="0"/>
              <a:t>без </a:t>
            </a:r>
            <a:r>
              <a:rPr lang="ru-RU" sz="2800" b="0" dirty="0" err="1"/>
              <a:t>ластовиння</a:t>
            </a:r>
            <a:r>
              <a:rPr lang="ru-RU" sz="2800" b="0" dirty="0"/>
              <a:t> </a:t>
            </a:r>
            <a:r>
              <a:rPr lang="ru-RU" sz="2800" b="0" dirty="0" err="1"/>
              <a:t>чоловік</a:t>
            </a:r>
            <a:r>
              <a:rPr lang="ru-RU" sz="2800" b="0" dirty="0"/>
              <a:t> </a:t>
            </a:r>
            <a:r>
              <a:rPr lang="ru-RU" sz="2800" b="0" dirty="0" err="1"/>
              <a:t>одружується</a:t>
            </a:r>
            <a:r>
              <a:rPr lang="ru-RU" sz="2800" b="0" dirty="0"/>
              <a:t> з </a:t>
            </a:r>
            <a:r>
              <a:rPr lang="ru-RU" sz="2800" b="0" i="1" dirty="0" err="1">
                <a:solidFill>
                  <a:srgbClr val="0070C0"/>
                </a:solidFill>
              </a:rPr>
              <a:t>блакитноокою</a:t>
            </a:r>
            <a:r>
              <a:rPr lang="ru-RU" sz="2800" b="0" dirty="0"/>
              <a:t> </a:t>
            </a:r>
            <a:r>
              <a:rPr lang="ru-RU" sz="2800" b="0" dirty="0" err="1"/>
              <a:t>жінкою</a:t>
            </a:r>
            <a:r>
              <a:rPr lang="ru-RU" sz="2800" b="0" dirty="0"/>
              <a:t>, </a:t>
            </a:r>
            <a:r>
              <a:rPr lang="ru-RU" sz="2800" b="0" dirty="0" err="1"/>
              <a:t>котра</a:t>
            </a:r>
            <a:r>
              <a:rPr lang="ru-RU" sz="2800" b="0" dirty="0"/>
              <a:t> </a:t>
            </a:r>
            <a:r>
              <a:rPr lang="ru-RU" sz="2800" b="0" dirty="0" err="1"/>
              <a:t>має</a:t>
            </a:r>
            <a:r>
              <a:rPr lang="ru-RU" sz="2800" b="0" dirty="0"/>
              <a:t> </a:t>
            </a:r>
            <a:r>
              <a:rPr lang="ru-RU" sz="2800" b="0" dirty="0" err="1"/>
              <a:t>ластовиння</a:t>
            </a:r>
            <a:r>
              <a:rPr lang="ru-RU" sz="2800" b="0" dirty="0"/>
              <a:t>. </a:t>
            </a:r>
            <a:r>
              <a:rPr lang="ru-RU" sz="2800" b="0" dirty="0" err="1"/>
              <a:t>Визначте</a:t>
            </a:r>
            <a:r>
              <a:rPr lang="ru-RU" sz="2800" b="0" dirty="0"/>
              <a:t>, </a:t>
            </a:r>
            <a:r>
              <a:rPr lang="ru-RU" sz="2800" b="0" dirty="0" err="1"/>
              <a:t>якими</a:t>
            </a:r>
            <a:r>
              <a:rPr lang="ru-RU" sz="2800" b="0" dirty="0"/>
              <a:t> в них </a:t>
            </a:r>
            <a:r>
              <a:rPr lang="ru-RU" sz="2800" b="0" dirty="0" err="1"/>
              <a:t>будуть</a:t>
            </a:r>
            <a:r>
              <a:rPr lang="ru-RU" sz="2800" b="0" dirty="0"/>
              <a:t> </a:t>
            </a:r>
            <a:r>
              <a:rPr lang="ru-RU" sz="2800" b="0" dirty="0" err="1"/>
              <a:t>діти</a:t>
            </a:r>
            <a:r>
              <a:rPr lang="ru-RU" sz="2800" b="0" dirty="0"/>
              <a:t>, </a:t>
            </a:r>
            <a:r>
              <a:rPr lang="ru-RU" sz="2800" b="0" dirty="0" err="1"/>
              <a:t>якщо</a:t>
            </a:r>
            <a:r>
              <a:rPr lang="ru-RU" sz="2800" b="0" dirty="0"/>
              <a:t> </a:t>
            </a:r>
            <a:r>
              <a:rPr lang="ru-RU" sz="2800" b="0" dirty="0" err="1"/>
              <a:t>чоловік</a:t>
            </a:r>
            <a:r>
              <a:rPr lang="ru-RU" sz="2800" b="0" dirty="0"/>
              <a:t> </a:t>
            </a:r>
            <a:r>
              <a:rPr lang="ru-RU" sz="2800" b="0" i="1" dirty="0" err="1">
                <a:solidFill>
                  <a:schemeClr val="accent5">
                    <a:lumMod val="75000"/>
                  </a:schemeClr>
                </a:solidFill>
              </a:rPr>
              <a:t>гетерозиготний</a:t>
            </a:r>
            <a:r>
              <a:rPr lang="ru-RU" sz="2800" b="0" dirty="0"/>
              <a:t> за </a:t>
            </a:r>
            <a:r>
              <a:rPr lang="ru-RU" sz="2800" b="0" dirty="0" err="1"/>
              <a:t>ознакою</a:t>
            </a:r>
            <a:r>
              <a:rPr lang="ru-RU" sz="2800" b="0" dirty="0"/>
              <a:t> </a:t>
            </a:r>
            <a:r>
              <a:rPr lang="ru-RU" sz="2800" b="0" dirty="0" err="1"/>
              <a:t>кароокості</a:t>
            </a:r>
            <a:r>
              <a:rPr lang="ru-RU" sz="2800" b="0" dirty="0"/>
              <a:t>, а </a:t>
            </a:r>
            <a:r>
              <a:rPr lang="ru-RU" sz="2800" b="0" dirty="0" err="1"/>
              <a:t>жінка</a:t>
            </a:r>
            <a:r>
              <a:rPr lang="ru-RU" sz="2800" b="0" dirty="0"/>
              <a:t> </a:t>
            </a:r>
            <a:r>
              <a:rPr lang="ru-RU" sz="2800" b="0" i="1" dirty="0" err="1">
                <a:solidFill>
                  <a:schemeClr val="tx2">
                    <a:lumMod val="75000"/>
                  </a:schemeClr>
                </a:solidFill>
              </a:rPr>
              <a:t>гетерозиготна</a:t>
            </a:r>
            <a:r>
              <a:rPr lang="ru-RU" sz="2800" b="0" dirty="0"/>
              <a:t> за </a:t>
            </a:r>
            <a:r>
              <a:rPr lang="ru-RU" sz="2800" b="0" dirty="0" err="1"/>
              <a:t>ознакою</a:t>
            </a:r>
            <a:r>
              <a:rPr lang="ru-RU" sz="2800" b="0" dirty="0"/>
              <a:t> </a:t>
            </a:r>
            <a:r>
              <a:rPr lang="ru-RU" sz="2800" b="0" dirty="0" err="1"/>
              <a:t>ластовиння</a:t>
            </a:r>
            <a:r>
              <a:rPr lang="ru-RU" sz="2800" b="0" dirty="0"/>
              <a:t>.</a:t>
            </a:r>
            <a:endParaRPr lang="uk-UA" sz="2800" b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291" y="4797152"/>
            <a:ext cx="2160240" cy="1961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939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052736"/>
            <a:ext cx="5791200" cy="756002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Задача</a:t>
            </a:r>
            <a:r>
              <a:rPr lang="ru-RU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052736"/>
            <a:ext cx="7620000" cy="4752528"/>
          </a:xfrm>
        </p:spPr>
        <p:txBody>
          <a:bodyPr>
            <a:normAutofit fontScale="85000" lnSpcReduction="20000"/>
          </a:bodyPr>
          <a:lstStyle/>
          <a:p>
            <a:endParaRPr lang="uk-UA" sz="2600" b="0" i="1" dirty="0" smtClean="0">
              <a:solidFill>
                <a:srgbClr val="002060"/>
              </a:solidFill>
            </a:endParaRPr>
          </a:p>
          <a:p>
            <a:r>
              <a:rPr lang="uk-UA" sz="2600" b="0" i="1" dirty="0" smtClean="0">
                <a:solidFill>
                  <a:srgbClr val="002060"/>
                </a:solidFill>
              </a:rPr>
              <a:t>Світловолосий </a:t>
            </a:r>
            <a:r>
              <a:rPr lang="uk-UA" sz="2600" b="0" i="1" dirty="0">
                <a:solidFill>
                  <a:srgbClr val="002060"/>
                </a:solidFill>
              </a:rPr>
              <a:t>кароокий чоловік,</a:t>
            </a:r>
          </a:p>
          <a:p>
            <a:r>
              <a:rPr lang="uk-UA" sz="2600" b="0" i="1" dirty="0">
                <a:solidFill>
                  <a:srgbClr val="002060"/>
                </a:solidFill>
              </a:rPr>
              <a:t>В якого у сім’ї всі мали карі очі,</a:t>
            </a:r>
          </a:p>
          <a:p>
            <a:r>
              <a:rPr lang="uk-UA" sz="2600" b="0" i="1" dirty="0">
                <a:solidFill>
                  <a:srgbClr val="002060"/>
                </a:solidFill>
              </a:rPr>
              <a:t>Блакитнооку жінку покохав на вік</a:t>
            </a:r>
          </a:p>
          <a:p>
            <a:r>
              <a:rPr lang="uk-UA" sz="2600" b="0" i="1" dirty="0">
                <a:solidFill>
                  <a:srgbClr val="002060"/>
                </a:solidFill>
              </a:rPr>
              <a:t>З волоссям, чорним наче крила ночі.</a:t>
            </a:r>
          </a:p>
          <a:p>
            <a:r>
              <a:rPr lang="uk-UA" sz="2600" b="0" i="1" dirty="0">
                <a:solidFill>
                  <a:srgbClr val="002060"/>
                </a:solidFill>
              </a:rPr>
              <a:t>У неї матінка білява і струнка,</a:t>
            </a:r>
          </a:p>
          <a:p>
            <a:r>
              <a:rPr lang="uk-UA" sz="2600" b="0" i="1" dirty="0">
                <a:solidFill>
                  <a:srgbClr val="002060"/>
                </a:solidFill>
              </a:rPr>
              <a:t>Хоч дехто скаже нам, що це і не важливо,</a:t>
            </a:r>
          </a:p>
          <a:p>
            <a:r>
              <a:rPr lang="uk-UA" sz="2600" b="0" i="1" dirty="0">
                <a:solidFill>
                  <a:srgbClr val="002060"/>
                </a:solidFill>
              </a:rPr>
              <a:t>Тож в нас історія виходить тут така,</a:t>
            </a:r>
          </a:p>
          <a:p>
            <a:r>
              <a:rPr lang="uk-UA" sz="2600" b="0" i="1" dirty="0">
                <a:solidFill>
                  <a:srgbClr val="002060"/>
                </a:solidFill>
              </a:rPr>
              <a:t>Що діти в них народяться, можливо.</a:t>
            </a:r>
          </a:p>
          <a:p>
            <a:r>
              <a:rPr lang="uk-UA" sz="2600" b="0" i="1" dirty="0">
                <a:solidFill>
                  <a:srgbClr val="002060"/>
                </a:solidFill>
              </a:rPr>
              <a:t>Якими будуть чада </a:t>
            </a:r>
            <a:r>
              <a:rPr lang="uk-UA" sz="2600" b="0" i="1" dirty="0" smtClean="0">
                <a:solidFill>
                  <a:srgbClr val="002060"/>
                </a:solidFill>
              </a:rPr>
              <a:t>молоді:</a:t>
            </a:r>
            <a:endParaRPr lang="uk-UA" sz="2600" b="0" i="1" dirty="0">
              <a:solidFill>
                <a:srgbClr val="002060"/>
              </a:solidFill>
            </a:endParaRPr>
          </a:p>
          <a:p>
            <a:r>
              <a:rPr lang="uk-UA" sz="2600" b="0" i="1" dirty="0">
                <a:solidFill>
                  <a:srgbClr val="002060"/>
                </a:solidFill>
              </a:rPr>
              <a:t>Чорняві, кароокі, білі чи руді ?</a:t>
            </a:r>
          </a:p>
          <a:p>
            <a:endParaRPr lang="uk-UA" dirty="0">
              <a:solidFill>
                <a:srgbClr val="002060"/>
              </a:solidFill>
            </a:endParaRPr>
          </a:p>
        </p:txBody>
      </p:sp>
      <p:pic>
        <p:nvPicPr>
          <p:cNvPr id="2050" name="Picture 2" descr="http://www.e-motherhood.ru/wp-content/uploads/2012/02/DN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041998"/>
            <a:ext cx="2736304" cy="2189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7" y="49214"/>
            <a:ext cx="1440160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276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2893" y="260648"/>
            <a:ext cx="6048672" cy="939552"/>
          </a:xfrm>
        </p:spPr>
        <p:txBody>
          <a:bodyPr>
            <a:normAutofit/>
          </a:bodyPr>
          <a:lstStyle/>
          <a:p>
            <a:r>
              <a:rPr lang="uk-UA" sz="2800" b="1" i="1" dirty="0" smtClean="0">
                <a:latin typeface="+mn-lt"/>
              </a:rPr>
              <a:t>Генетична консультація </a:t>
            </a:r>
            <a:endParaRPr lang="uk-UA" sz="2800" b="1" i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816" y="1752601"/>
            <a:ext cx="5161384" cy="1028327"/>
          </a:xfrm>
        </p:spPr>
        <p:txBody>
          <a:bodyPr>
            <a:normAutofit/>
          </a:bodyPr>
          <a:lstStyle/>
          <a:p>
            <a:r>
              <a:rPr lang="uk-UA" sz="2800" i="1" dirty="0" smtClean="0">
                <a:solidFill>
                  <a:srgbClr val="7030A0"/>
                </a:solidFill>
              </a:rPr>
              <a:t>Завдання для І групи</a:t>
            </a:r>
            <a:endParaRPr lang="uk-UA" sz="2800" i="1" dirty="0">
              <a:solidFill>
                <a:srgbClr val="7030A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75165">
            <a:off x="109287" y="191910"/>
            <a:ext cx="2381250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2996952"/>
            <a:ext cx="64807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800" dirty="0" smtClean="0"/>
              <a:t> Чи </a:t>
            </a:r>
            <a:r>
              <a:rPr lang="uk-UA" sz="2800" dirty="0"/>
              <a:t>можна побоюватися, що в дитини спостерігатиметься відсутність емалі на зубах (ознака домінантна), якщо батько має нормальні зуби, а в матері спостерігається ця аномалія? Батько матері мав нормальні зуби.</a:t>
            </a:r>
          </a:p>
        </p:txBody>
      </p:sp>
    </p:spTree>
    <p:extLst>
      <p:ext uri="{BB962C8B-B14F-4D97-AF65-F5344CB8AC3E}">
        <p14:creationId xmlns:p14="http://schemas.microsoft.com/office/powerpoint/2010/main" val="215363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3059832" y="1340768"/>
            <a:ext cx="5472608" cy="740296"/>
          </a:xfrm>
        </p:spPr>
        <p:txBody>
          <a:bodyPr>
            <a:noAutofit/>
          </a:bodyPr>
          <a:lstStyle/>
          <a:p>
            <a:r>
              <a:rPr lang="uk-UA" sz="2800" i="1" dirty="0" smtClean="0">
                <a:solidFill>
                  <a:srgbClr val="7030A0"/>
                </a:solidFill>
              </a:rPr>
              <a:t>Завдання для ІІ групи</a:t>
            </a:r>
            <a:endParaRPr lang="uk-UA" sz="2800" i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2258219"/>
            <a:ext cx="65527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800" dirty="0" smtClean="0"/>
              <a:t> У </a:t>
            </a:r>
            <a:r>
              <a:rPr lang="uk-UA" sz="2800" dirty="0"/>
              <a:t>здорової жінки один з батьків хворіє на цукровий діабет, у чоловіка – всі здорові. Чи будуть успадковувати цукровий діабет їхні діти, якщо відомо, що ця хвороба передається </a:t>
            </a:r>
            <a:r>
              <a:rPr lang="uk-UA" sz="2800" dirty="0" err="1"/>
              <a:t>рецесивно</a:t>
            </a:r>
            <a:r>
              <a:rPr lang="uk-UA" sz="2800" dirty="0"/>
              <a:t>?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2570261" cy="2056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194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3477691" y="1412776"/>
            <a:ext cx="4402832" cy="812304"/>
          </a:xfrm>
        </p:spPr>
        <p:txBody>
          <a:bodyPr>
            <a:noAutofit/>
          </a:bodyPr>
          <a:lstStyle/>
          <a:p>
            <a:r>
              <a:rPr lang="uk-UA" sz="2800" i="1" dirty="0" smtClean="0">
                <a:solidFill>
                  <a:srgbClr val="7030A0"/>
                </a:solidFill>
              </a:rPr>
              <a:t>Завдання для ІІІ групи</a:t>
            </a:r>
            <a:endParaRPr lang="uk-UA" sz="2800" i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7803" y="2420888"/>
            <a:ext cx="727280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800" dirty="0" smtClean="0"/>
              <a:t> В </a:t>
            </a:r>
            <a:r>
              <a:rPr lang="uk-UA" sz="2800" dirty="0"/>
              <a:t>сім</a:t>
            </a:r>
            <a:r>
              <a:rPr lang="ru-RU" sz="2800" dirty="0"/>
              <a:t>’</a:t>
            </a:r>
            <a:r>
              <a:rPr lang="uk-UA" sz="2800" dirty="0"/>
              <a:t>ї, де жінка хвора на гіпертонію, а чоловік має нормальний тиск, всі діти мають схильність до гіпертонії. Син цих батьків одружився з дівчиною, не хворою на гіпертонію. </a:t>
            </a:r>
            <a:r>
              <a:rPr lang="uk-UA" sz="2800" dirty="0" smtClean="0"/>
              <a:t> Чи </a:t>
            </a:r>
            <a:r>
              <a:rPr lang="uk-UA" sz="2800" dirty="0"/>
              <a:t>буде хвороба виявлена </a:t>
            </a:r>
            <a:r>
              <a:rPr lang="uk-UA" sz="2800" dirty="0" smtClean="0"/>
              <a:t>в онуків </a:t>
            </a:r>
            <a:r>
              <a:rPr lang="uk-UA" sz="2800" dirty="0"/>
              <a:t>(гіпертонія передається </a:t>
            </a:r>
            <a:r>
              <a:rPr lang="uk-UA" sz="2800" dirty="0" err="1"/>
              <a:t>домінантно</a:t>
            </a:r>
            <a:r>
              <a:rPr lang="uk-UA" sz="2800" dirty="0"/>
              <a:t>)?</a:t>
            </a:r>
          </a:p>
          <a:p>
            <a:pPr algn="just"/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6474"/>
            <a:ext cx="3076575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963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3933057"/>
            <a:ext cx="7620000" cy="2232248"/>
          </a:xfrm>
        </p:spPr>
        <p:txBody>
          <a:bodyPr>
            <a:normAutofit/>
          </a:bodyPr>
          <a:lstStyle/>
          <a:p>
            <a:pPr algn="just"/>
            <a:r>
              <a:rPr lang="uk-UA" sz="2400" i="1" dirty="0" smtClean="0">
                <a:solidFill>
                  <a:srgbClr val="7030A0"/>
                </a:solidFill>
              </a:rPr>
              <a:t>  </a:t>
            </a:r>
            <a:r>
              <a:rPr lang="uk-UA" sz="2400" i="1" dirty="0" err="1" smtClean="0">
                <a:solidFill>
                  <a:srgbClr val="7030A0"/>
                </a:solidFill>
              </a:rPr>
              <a:t>Гетерохромія</a:t>
            </a:r>
            <a:r>
              <a:rPr lang="uk-UA" sz="2400" i="1" dirty="0" smtClean="0">
                <a:solidFill>
                  <a:srgbClr val="7030A0"/>
                </a:solidFill>
              </a:rPr>
              <a:t> </a:t>
            </a:r>
            <a:r>
              <a:rPr lang="uk-UA" sz="2400" b="0" i="1" dirty="0"/>
              <a:t>– це явище, при якому в однієї людини може бути різний колір очей. Це викликано надлишком або нестачею меланіну і є результатом </a:t>
            </a:r>
            <a:r>
              <a:rPr lang="uk-UA" sz="2400" b="0" i="1" dirty="0" smtClean="0"/>
              <a:t>генетичної мутації </a:t>
            </a:r>
            <a:r>
              <a:rPr lang="ru-RU" sz="2400" b="0" i="1" dirty="0"/>
              <a:t>на </a:t>
            </a:r>
            <a:r>
              <a:rPr lang="ru-RU" sz="2400" b="0" i="1" dirty="0" err="1"/>
              <a:t>ранніх</a:t>
            </a:r>
            <a:r>
              <a:rPr lang="ru-RU" sz="2400" b="0" i="1" dirty="0"/>
              <a:t> </a:t>
            </a:r>
            <a:r>
              <a:rPr lang="ru-RU" sz="2400" b="0" i="1" dirty="0" err="1"/>
              <a:t>стадіях</a:t>
            </a:r>
            <a:r>
              <a:rPr lang="ru-RU" sz="2400" b="0" i="1" dirty="0"/>
              <a:t> онтогенезу </a:t>
            </a:r>
            <a:r>
              <a:rPr lang="ru-RU" sz="2400" b="0" i="1" dirty="0" smtClean="0"/>
              <a:t>у </a:t>
            </a:r>
            <a:r>
              <a:rPr lang="ru-RU" sz="2400" b="0" i="1" dirty="0" err="1"/>
              <a:t>соматичних</a:t>
            </a:r>
            <a:r>
              <a:rPr lang="ru-RU" sz="2400" b="0" i="1" dirty="0"/>
              <a:t> </a:t>
            </a:r>
            <a:r>
              <a:rPr lang="ru-RU" sz="2400" b="0" i="1" dirty="0" err="1" smtClean="0"/>
              <a:t>клітинах</a:t>
            </a:r>
            <a:r>
              <a:rPr lang="ru-RU" sz="2400" b="0" i="1" dirty="0" smtClean="0"/>
              <a:t>.</a:t>
            </a:r>
            <a:endParaRPr lang="uk-UA" sz="2400" i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59743"/>
            <a:ext cx="4762500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293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322070" cy="720080"/>
          </a:xfrm>
        </p:spPr>
        <p:txBody>
          <a:bodyPr>
            <a:normAutofit/>
          </a:bodyPr>
          <a:lstStyle/>
          <a:p>
            <a:pPr algn="ctr"/>
            <a:r>
              <a:rPr lang="uk-UA" sz="2400" b="1" i="1" dirty="0" smtClean="0">
                <a:solidFill>
                  <a:srgbClr val="C00000"/>
                </a:solidFill>
                <a:latin typeface="+mn-lt"/>
                <a:cs typeface="Arial" pitchFamily="34" charset="0"/>
              </a:rPr>
              <a:t>Горох</a:t>
            </a:r>
            <a:r>
              <a:rPr lang="uk-UA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uk-UA" sz="2400" b="1" i="1" dirty="0" smtClean="0">
                <a:solidFill>
                  <a:srgbClr val="C00000"/>
                </a:solidFill>
                <a:latin typeface="+mn-lt"/>
                <a:cs typeface="Arial" pitchFamily="34" charset="0"/>
              </a:rPr>
              <a:t>піддослідний об</a:t>
            </a:r>
            <a:r>
              <a:rPr lang="en-US" sz="2400" b="1" i="1" dirty="0" smtClean="0">
                <a:solidFill>
                  <a:srgbClr val="C00000"/>
                </a:solidFill>
                <a:latin typeface="+mn-lt"/>
                <a:cs typeface="Arial" pitchFamily="34" charset="0"/>
              </a:rPr>
              <a:t>’</a:t>
            </a:r>
            <a:r>
              <a:rPr lang="uk-UA" sz="2400" b="1" i="1" dirty="0" err="1" smtClean="0">
                <a:solidFill>
                  <a:srgbClr val="C00000"/>
                </a:solidFill>
                <a:latin typeface="+mn-lt"/>
                <a:cs typeface="Arial" pitchFamily="34" charset="0"/>
              </a:rPr>
              <a:t>єкт</a:t>
            </a:r>
            <a:r>
              <a:rPr lang="uk-UA" sz="2400" b="1" i="1" dirty="0" smtClean="0">
                <a:solidFill>
                  <a:srgbClr val="C00000"/>
                </a:solidFill>
                <a:latin typeface="+mn-lt"/>
                <a:cs typeface="Arial" pitchFamily="34" charset="0"/>
              </a:rPr>
              <a:t>  Г. Менделя</a:t>
            </a:r>
            <a:endParaRPr lang="uk-UA" sz="2400" b="1" i="1" dirty="0">
              <a:solidFill>
                <a:srgbClr val="C00000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011238"/>
            <a:ext cx="2736304" cy="1832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85230"/>
            <a:ext cx="4552950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2991496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067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99392"/>
            <a:ext cx="8435280" cy="1371600"/>
          </a:xfrm>
        </p:spPr>
        <p:txBody>
          <a:bodyPr>
            <a:normAutofit/>
          </a:bodyPr>
          <a:lstStyle/>
          <a:p>
            <a:pPr algn="ctr"/>
            <a:r>
              <a:rPr lang="uk-UA" sz="2400" b="1" i="1" dirty="0">
                <a:latin typeface="+mn-lt"/>
              </a:rPr>
              <a:t>Результати дослідів Г. </a:t>
            </a:r>
            <a:r>
              <a:rPr lang="uk-UA" sz="2400" b="1" i="1" dirty="0" smtClean="0">
                <a:latin typeface="+mn-lt"/>
              </a:rPr>
              <a:t>Менделя</a:t>
            </a:r>
            <a:r>
              <a:rPr lang="uk-UA" b="1" i="1" dirty="0">
                <a:solidFill>
                  <a:srgbClr val="008000"/>
                </a:solidFill>
                <a:latin typeface="+mn-lt"/>
              </a:rPr>
              <a:t/>
            </a:r>
            <a:br>
              <a:rPr lang="uk-UA" b="1" i="1" dirty="0">
                <a:solidFill>
                  <a:srgbClr val="008000"/>
                </a:solidFill>
                <a:latin typeface="+mn-lt"/>
              </a:rPr>
            </a:br>
            <a:endParaRPr lang="uk-UA" b="1" dirty="0">
              <a:latin typeface="+mn-l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1570490"/>
              </p:ext>
            </p:extLst>
          </p:nvPr>
        </p:nvGraphicFramePr>
        <p:xfrm>
          <a:off x="467544" y="908720"/>
          <a:ext cx="8352928" cy="4989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3921"/>
                <a:gridCol w="1939278"/>
                <a:gridCol w="1015519"/>
                <a:gridCol w="984932"/>
                <a:gridCol w="1939278"/>
              </a:tblGrid>
              <a:tr h="539298">
                <a:tc rowSpan="2">
                  <a:txBody>
                    <a:bodyPr/>
                    <a:lstStyle/>
                    <a:p>
                      <a:pPr algn="ctr"/>
                      <a:r>
                        <a:rPr lang="uk-UA" sz="2400" dirty="0" smtClean="0">
                          <a:solidFill>
                            <a:srgbClr val="008000"/>
                          </a:solidFill>
                        </a:rPr>
                        <a:t>Ознаки</a:t>
                      </a:r>
                      <a:endParaRPr lang="uk-UA" sz="24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F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1</a:t>
                      </a:r>
                      <a:endParaRPr lang="uk-UA" sz="24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F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2</a:t>
                      </a:r>
                      <a:endParaRPr lang="uk-UA" sz="24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2400" dirty="0" smtClean="0">
                          <a:solidFill>
                            <a:srgbClr val="008000"/>
                          </a:solidFill>
                        </a:rPr>
                        <a:t>Всього</a:t>
                      </a:r>
                      <a:endParaRPr lang="uk-UA" sz="24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677794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err="1" smtClean="0"/>
                        <a:t>Домі-</a:t>
                      </a:r>
                      <a:endParaRPr lang="uk-UA" dirty="0" smtClean="0"/>
                    </a:p>
                    <a:p>
                      <a:pPr algn="ctr"/>
                      <a:r>
                        <a:rPr lang="uk-UA" dirty="0" err="1" smtClean="0"/>
                        <a:t>нантна</a:t>
                      </a:r>
                      <a:endParaRPr lang="uk-UA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err="1" smtClean="0"/>
                        <a:t>Реце-сивна</a:t>
                      </a:r>
                      <a:endParaRPr lang="uk-UA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968277"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Насіння: гладеньке або зморшкувате</a:t>
                      </a:r>
                      <a:endParaRPr lang="uk-U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Гладеньке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5475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1850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7325</a:t>
                      </a:r>
                      <a:endParaRPr lang="uk-UA" sz="2400" dirty="0"/>
                    </a:p>
                  </a:txBody>
                  <a:tcPr/>
                </a:tc>
              </a:tr>
              <a:tr h="677794"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Насіння: жовте або зелене</a:t>
                      </a:r>
                      <a:endParaRPr lang="uk-U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Жовте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6022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2001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8023</a:t>
                      </a:r>
                      <a:endParaRPr lang="uk-UA" sz="2400" dirty="0"/>
                    </a:p>
                  </a:txBody>
                  <a:tcPr/>
                </a:tc>
              </a:tr>
              <a:tr h="677794"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Квіти: рожеві або білі</a:t>
                      </a:r>
                      <a:endParaRPr lang="uk-U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Рожеві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705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224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929</a:t>
                      </a:r>
                      <a:endParaRPr lang="uk-UA" sz="2400" dirty="0"/>
                    </a:p>
                  </a:txBody>
                  <a:tcPr/>
                </a:tc>
              </a:tr>
              <a:tr h="677794"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Стебло: високе або низьке</a:t>
                      </a:r>
                      <a:endParaRPr lang="uk-U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Високе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787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277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1064</a:t>
                      </a:r>
                      <a:endParaRPr lang="uk-UA" sz="2400" dirty="0"/>
                    </a:p>
                  </a:txBody>
                  <a:tcPr/>
                </a:tc>
              </a:tr>
              <a:tr h="677794"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Боби: зелені або жовті</a:t>
                      </a:r>
                      <a:endParaRPr lang="uk-U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Жовті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428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152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580</a:t>
                      </a:r>
                      <a:endParaRPr lang="uk-UA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579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чистые линии Менделя"/>
          <p:cNvPicPr>
            <a:picLocks noChangeAspect="1" noChangeArrowheads="1"/>
          </p:cNvPicPr>
          <p:nvPr/>
        </p:nvPicPr>
        <p:blipFill>
          <a:blip r:embed="rId2">
            <a:lum contras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0"/>
          <a:stretch>
            <a:fillRect/>
          </a:stretch>
        </p:blipFill>
        <p:spPr bwMode="auto">
          <a:xfrm>
            <a:off x="0" y="1714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6"/>
          <p:cNvSpPr txBox="1">
            <a:spLocks noChangeArrowheads="1"/>
          </p:cNvSpPr>
          <p:nvPr/>
        </p:nvSpPr>
        <p:spPr bwMode="auto">
          <a:xfrm>
            <a:off x="395288" y="3141663"/>
            <a:ext cx="8569325" cy="769441"/>
          </a:xfrm>
          <a:prstGeom prst="rect">
            <a:avLst/>
          </a:prstGeom>
          <a:solidFill>
            <a:srgbClr val="FFFF00"/>
          </a:solidFill>
          <a:ln w="57150">
            <a:solidFill>
              <a:srgbClr val="9966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uk-UA" sz="4400" b="1" dirty="0" err="1" smtClean="0">
                <a:latin typeface="Times New Roman" pitchFamily="18" charset="0"/>
                <a:hlinkClick r:id="rId3" action="ppaction://hlinksldjump"/>
              </a:rPr>
              <a:t>Альтернативні</a:t>
            </a:r>
            <a:r>
              <a:rPr lang="ru-RU" altLang="uk-UA" sz="4400" b="1" dirty="0" smtClean="0">
                <a:latin typeface="Times New Roman" pitchFamily="18" charset="0"/>
                <a:hlinkClick r:id="rId3" action="ppaction://hlinksldjump"/>
              </a:rPr>
              <a:t> </a:t>
            </a:r>
            <a:r>
              <a:rPr lang="ru-RU" altLang="uk-UA" sz="4400" b="1" dirty="0" err="1" smtClean="0">
                <a:latin typeface="Times New Roman" pitchFamily="18" charset="0"/>
                <a:hlinkClick r:id="rId3" action="ppaction://hlinksldjump"/>
              </a:rPr>
              <a:t>ознаки</a:t>
            </a:r>
            <a:endParaRPr lang="ru-RU" altLang="uk-UA" sz="44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04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017" y="230647"/>
            <a:ext cx="8712968" cy="903630"/>
          </a:xfrm>
        </p:spPr>
        <p:txBody>
          <a:bodyPr>
            <a:normAutofit/>
          </a:bodyPr>
          <a:lstStyle/>
          <a:p>
            <a:pPr algn="ctr"/>
            <a:r>
              <a:rPr lang="uk-UA" sz="2400" b="1" i="1" dirty="0" smtClean="0">
                <a:latin typeface="+mn-lt"/>
              </a:rPr>
              <a:t>Перший закон Г. Менделя – закон одноманітності</a:t>
            </a:r>
            <a:br>
              <a:rPr lang="uk-UA" sz="2400" b="1" i="1" dirty="0" smtClean="0">
                <a:latin typeface="+mn-lt"/>
              </a:rPr>
            </a:br>
            <a:r>
              <a:rPr lang="uk-UA" sz="2400" b="1" i="1" dirty="0" smtClean="0">
                <a:latin typeface="+mn-lt"/>
              </a:rPr>
              <a:t>гібридів першого покоління</a:t>
            </a:r>
            <a:endParaRPr lang="uk-UA" sz="2400" b="1" i="1" dirty="0">
              <a:latin typeface="+mn-lt"/>
            </a:endParaRPr>
          </a:p>
        </p:txBody>
      </p:sp>
      <p:pic>
        <p:nvPicPr>
          <p:cNvPr id="4" name="Picture 18" descr="E:\Мама\презентации\peas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124744"/>
            <a:ext cx="2751645" cy="206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1824062" y="1973709"/>
            <a:ext cx="16494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8000" b="1" dirty="0">
                <a:solidFill>
                  <a:srgbClr val="FF0000"/>
                </a:solidFill>
                <a:latin typeface="Arial Black" pitchFamily="34" charset="0"/>
              </a:rPr>
              <a:t>♀</a:t>
            </a:r>
            <a:r>
              <a:rPr lang="ru-RU" sz="8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7" name="Picture 19" descr="E:\Мама\презентации\B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124744"/>
            <a:ext cx="2713037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4713823" y="1417205"/>
            <a:ext cx="115093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  <a:latin typeface="Arial Black" pitchFamily="34" charset="0"/>
              </a:rPr>
              <a:t>♂</a:t>
            </a:r>
            <a:r>
              <a:rPr lang="ru-RU" sz="8000" b="1" dirty="0">
                <a:solidFill>
                  <a:schemeClr val="bg1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174649" y="1318071"/>
            <a:ext cx="16494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  <a:latin typeface="Arial Black" pitchFamily="34" charset="0"/>
              </a:rPr>
              <a:t>Р♀</a:t>
            </a:r>
            <a:r>
              <a:rPr lang="ru-RU" sz="80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ru-RU" sz="8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" name="Oval 6"/>
          <p:cNvSpPr>
            <a:spLocks noChangeArrowheads="1"/>
          </p:cNvSpPr>
          <p:nvPr/>
        </p:nvSpPr>
        <p:spPr bwMode="auto">
          <a:xfrm>
            <a:off x="3419872" y="1772816"/>
            <a:ext cx="914400" cy="9144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 dirty="0">
                <a:latin typeface="Times New Roman" pitchFamily="18" charset="0"/>
              </a:rPr>
              <a:t>АА</a:t>
            </a:r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auto">
          <a:xfrm>
            <a:off x="5399514" y="1844824"/>
            <a:ext cx="914400" cy="914400"/>
          </a:xfrm>
          <a:prstGeom prst="ellipse">
            <a:avLst/>
          </a:prstGeom>
          <a:solidFill>
            <a:srgbClr val="0099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 dirty="0" err="1">
                <a:solidFill>
                  <a:schemeClr val="bg1"/>
                </a:solidFill>
                <a:latin typeface="Times New Roman" pitchFamily="18" charset="0"/>
              </a:rPr>
              <a:t>аа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4355976" y="1844824"/>
            <a:ext cx="658813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dirty="0">
                <a:latin typeface="Arial Black" pitchFamily="34" charset="0"/>
              </a:rPr>
              <a:t>Х</a:t>
            </a: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2771030" y="3068960"/>
            <a:ext cx="769937" cy="720725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 dirty="0">
                <a:latin typeface="Times New Roman" pitchFamily="18" charset="0"/>
              </a:rPr>
              <a:t>А</a:t>
            </a: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4993282" y="3068960"/>
            <a:ext cx="769938" cy="720725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 dirty="0">
                <a:latin typeface="Times New Roman" pitchFamily="18" charset="0"/>
              </a:rPr>
              <a:t>а</a:t>
            </a:r>
          </a:p>
        </p:txBody>
      </p:sp>
      <p:sp>
        <p:nvSpPr>
          <p:cNvPr id="15" name="Oval 10"/>
          <p:cNvSpPr>
            <a:spLocks noChangeArrowheads="1"/>
          </p:cNvSpPr>
          <p:nvPr/>
        </p:nvSpPr>
        <p:spPr bwMode="auto">
          <a:xfrm>
            <a:off x="3785394" y="4249390"/>
            <a:ext cx="914400" cy="9144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 dirty="0" err="1">
                <a:latin typeface="Times New Roman" pitchFamily="18" charset="0"/>
              </a:rPr>
              <a:t>Аа</a:t>
            </a:r>
            <a:endParaRPr lang="ru-RU" sz="4800" b="1" dirty="0">
              <a:latin typeface="Times New Roman" pitchFamily="18" charset="0"/>
            </a:endParaRPr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 flipH="1">
            <a:off x="4572000" y="3782317"/>
            <a:ext cx="1008062" cy="567283"/>
          </a:xfrm>
          <a:prstGeom prst="line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8" name="Line 12"/>
          <p:cNvSpPr>
            <a:spLocks noChangeShapeType="1"/>
          </p:cNvSpPr>
          <p:nvPr/>
        </p:nvSpPr>
        <p:spPr bwMode="auto">
          <a:xfrm>
            <a:off x="3105967" y="3789685"/>
            <a:ext cx="856827" cy="572220"/>
          </a:xfrm>
          <a:prstGeom prst="line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200967" y="4361905"/>
            <a:ext cx="31845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F</a:t>
            </a:r>
            <a:r>
              <a:rPr lang="en-US" sz="4000" b="1" baseline="-25000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4000" b="1" dirty="0" err="1">
                <a:solidFill>
                  <a:srgbClr val="FF0000"/>
                </a:solidFill>
                <a:latin typeface="Times New Roman" pitchFamily="18" charset="0"/>
              </a:rPr>
              <a:t>покоління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20" name="Picture 19" descr="E:\Мама\презентации\B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97880" y="5163790"/>
            <a:ext cx="2012009" cy="1635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16"/>
          <p:cNvSpPr>
            <a:spLocks noChangeArrowheads="1"/>
          </p:cNvSpPr>
          <p:nvPr/>
        </p:nvSpPr>
        <p:spPr bwMode="auto">
          <a:xfrm>
            <a:off x="395536" y="2924944"/>
            <a:ext cx="16494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  <a:latin typeface="Arial Black" pitchFamily="34" charset="0"/>
              </a:rPr>
              <a:t>G</a:t>
            </a:r>
            <a:r>
              <a:rPr lang="ru-RU" sz="80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ru-RU" sz="8000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10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gorokh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WordArt 5"/>
          <p:cNvSpPr>
            <a:spLocks noChangeArrowheads="1" noChangeShapeType="1" noTextEdit="1"/>
          </p:cNvSpPr>
          <p:nvPr/>
        </p:nvSpPr>
        <p:spPr bwMode="auto">
          <a:xfrm>
            <a:off x="684213" y="333375"/>
            <a:ext cx="7991475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 dirty="0"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FF66"/>
                    </a:gs>
                    <a:gs pos="100000">
                      <a:srgbClr val="33CC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</a:t>
            </a:r>
            <a:r>
              <a:rPr lang="uk-UA" sz="3600" kern="10" dirty="0" smtClean="0"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FF66"/>
                    </a:gs>
                    <a:gs pos="100000">
                      <a:srgbClr val="33CC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Перший </a:t>
            </a:r>
            <a:r>
              <a:rPr lang="uk-UA" sz="3600" kern="10" dirty="0"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FF66"/>
                    </a:gs>
                    <a:gs pos="100000">
                      <a:srgbClr val="33CC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закон</a:t>
            </a:r>
          </a:p>
        </p:txBody>
      </p:sp>
      <p:sp>
        <p:nvSpPr>
          <p:cNvPr id="14340" name="Rectangle 6"/>
          <p:cNvSpPr>
            <a:spLocks noChangeArrowheads="1"/>
          </p:cNvSpPr>
          <p:nvPr/>
        </p:nvSpPr>
        <p:spPr bwMode="auto">
          <a:xfrm>
            <a:off x="395288" y="2085370"/>
            <a:ext cx="8353425" cy="4031873"/>
          </a:xfrm>
          <a:prstGeom prst="rect">
            <a:avLst/>
          </a:prstGeom>
          <a:solidFill>
            <a:srgbClr val="CCFF66"/>
          </a:solidFill>
          <a:ln w="57150">
            <a:solidFill>
              <a:srgbClr val="FF6600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sz="3200" b="1" dirty="0"/>
              <a:t>Закон одноманітності </a:t>
            </a:r>
            <a:r>
              <a:rPr lang="uk-UA" sz="3200" dirty="0"/>
              <a:t>гібридів першого покоління: при схрещуванні двох гомозиготних організмів, що відрізняються один від одного по одній парі альтернативних ознак, все перше покоління гібридів виявиться одноманітним і нестиме ознаку одного з батьків.</a:t>
            </a:r>
            <a:endParaRPr lang="ru-RU" altLang="uk-UA" sz="32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55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0.8|0.7|0.8|0.8|0.9|0.8|0.8|1.8|2.8|1.1|0.8|1.5|0.8|0.9|0.8|0.8|0.7|0.7|0.9|0.8|2.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3229</TotalTime>
  <Words>1686</Words>
  <Application>Microsoft Office PowerPoint</Application>
  <PresentationFormat>Экран (4:3)</PresentationFormat>
  <Paragraphs>430</Paragraphs>
  <Slides>45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45</vt:i4>
      </vt:variant>
    </vt:vector>
  </HeadingPairs>
  <TitlesOfParts>
    <vt:vector size="48" baseType="lpstr">
      <vt:lpstr>Главная</vt:lpstr>
      <vt:lpstr>Точечный рисунок</vt:lpstr>
      <vt:lpstr>CorelDRAW</vt:lpstr>
      <vt:lpstr>Презентация PowerPoint</vt:lpstr>
      <vt:lpstr>      Повторимо терміни</vt:lpstr>
      <vt:lpstr>Презентация PowerPoint</vt:lpstr>
      <vt:lpstr>Презентация PowerPoint</vt:lpstr>
      <vt:lpstr>Горох – піддослідний об’єкт  Г. Менделя</vt:lpstr>
      <vt:lpstr>Результати дослідів Г. Менделя </vt:lpstr>
      <vt:lpstr>Презентация PowerPoint</vt:lpstr>
      <vt:lpstr>Перший закон Г. Менделя – закон одноманітності гібридів першого покоління</vt:lpstr>
      <vt:lpstr>Презентация PowerPoint</vt:lpstr>
      <vt:lpstr>Презентация PowerPoint</vt:lpstr>
      <vt:lpstr>Презентация PowerPoint</vt:lpstr>
      <vt:lpstr>Решітка пеннета</vt:lpstr>
      <vt:lpstr>Презентация PowerPoint</vt:lpstr>
      <vt:lpstr>Презентация PowerPoint</vt:lpstr>
      <vt:lpstr>Презентация PowerPoint</vt:lpstr>
      <vt:lpstr>Другий закон Г. Менделя – закон розщеплення ознак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Закон чистоти гамет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Приклади домінантних та рецесивних алелей у людини</vt:lpstr>
      <vt:lpstr>Презентация PowerPoint</vt:lpstr>
      <vt:lpstr>Презентация PowerPoint</vt:lpstr>
      <vt:lpstr>Задача </vt:lpstr>
      <vt:lpstr>Генетична консультація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Deftone</dc:creator>
  <cp:lastModifiedBy>Оксана</cp:lastModifiedBy>
  <cp:revision>125</cp:revision>
  <dcterms:created xsi:type="dcterms:W3CDTF">2015-02-22T16:09:58Z</dcterms:created>
  <dcterms:modified xsi:type="dcterms:W3CDTF">2022-02-06T13:44:16Z</dcterms:modified>
</cp:coreProperties>
</file>