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1885" r:id="rId3"/>
    <p:sldId id="1876" r:id="rId4"/>
    <p:sldId id="1877" r:id="rId5"/>
    <p:sldId id="1887" r:id="rId6"/>
    <p:sldId id="1851" r:id="rId7"/>
    <p:sldId id="1881" r:id="rId8"/>
    <p:sldId id="1896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EA4E"/>
    <a:srgbClr val="2F3242"/>
    <a:srgbClr val="091255"/>
    <a:srgbClr val="149645"/>
    <a:srgbClr val="D2DA20"/>
    <a:srgbClr val="C6EAFA"/>
    <a:srgbClr val="F4CB02"/>
    <a:srgbClr val="FFFFFF"/>
    <a:srgbClr val="5C045E"/>
    <a:srgbClr val="F8C2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D86A0-1217-4E7B-9444-3CA2B7EAE60B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B782C8-2FDC-4492-87C1-335491D2F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05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B782C8-2FDC-4492-87C1-335491D2FD9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471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ED74D-05D6-4FA5-A0FE-FCFB5667ECCF}" type="datetime4">
              <a:rPr lang="uk-UA" smtClean="0"/>
              <a:t>23 березня 2022 р.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2481-857D-442F-835B-10F8CC642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16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A0754-E3B3-4AE5-8334-5A7D8D99D0DF}" type="datetime4">
              <a:rPr lang="uk-UA" smtClean="0"/>
              <a:t>23 березня 2022 р.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2481-857D-442F-835B-10F8CC642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539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3D4D5-8B29-41CC-AD9F-D860F61E6732}" type="datetime4">
              <a:rPr lang="uk-UA" smtClean="0"/>
              <a:t>23 березня 2022 р.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2481-857D-442F-835B-10F8CC642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986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26BE-B476-4F10-92EF-5E8F098F3FFD}" type="datetime4">
              <a:rPr lang="uk-UA" smtClean="0"/>
              <a:t>23 березня 2022 р.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2481-857D-442F-835B-10F8CC642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63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AD0A-BC18-4447-81C4-B70106899EEB}" type="datetime4">
              <a:rPr lang="uk-UA" smtClean="0"/>
              <a:t>23 березня 2022 р.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2481-857D-442F-835B-10F8CC642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277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71C79-03A4-43EF-BF0B-2A1838ED8C3B}" type="datetime4">
              <a:rPr lang="uk-UA" smtClean="0"/>
              <a:t>23 березня 2022 р.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2481-857D-442F-835B-10F8CC642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297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CC2F-78EE-4DAB-AE28-7EE2FCCC9D7F}" type="datetime4">
              <a:rPr lang="uk-UA" smtClean="0"/>
              <a:t>23 березня 2022 р.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2481-857D-442F-835B-10F8CC642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17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6C602-D7B2-436E-A38A-787D03AA4BB5}" type="datetime4">
              <a:rPr lang="uk-UA" smtClean="0"/>
              <a:t>23 березня 2022 р.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2481-857D-442F-835B-10F8CC642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965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CF5C9-C2CE-4824-BBA2-613C7A3A53DD}" type="datetime4">
              <a:rPr lang="uk-UA" smtClean="0"/>
              <a:t>23 березня 2022 р.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2481-857D-442F-835B-10F8CC642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863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204E-09AB-4BA8-9868-771DB87F4C88}" type="datetime4">
              <a:rPr lang="uk-UA" smtClean="0"/>
              <a:t>23 березня 2022 р.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2481-857D-442F-835B-10F8CC642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19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D62B-D05C-4AD1-AE28-D2EA13C2ADAF}" type="datetime4">
              <a:rPr lang="uk-UA" smtClean="0"/>
              <a:t>23 березня 2022 р.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2481-857D-442F-835B-10F8CC642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429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E0679-F8D0-4550-BE94-D8E867DD5806}" type="datetime4">
              <a:rPr lang="uk-UA" smtClean="0"/>
              <a:t>23 березня 2022 р.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02481-857D-442F-835B-10F8CC642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77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18123" y="1155409"/>
            <a:ext cx="1662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Сьогодн</a:t>
            </a:r>
            <a:r>
              <a:rPr lang="uk-UA" sz="2400" b="1" dirty="0">
                <a:solidFill>
                  <a:schemeClr val="bg1"/>
                </a:solidFill>
              </a:rPr>
              <a:t>і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1171157" y="1617074"/>
            <a:ext cx="1756555" cy="400110"/>
          </a:xfrm>
        </p:spPr>
        <p:txBody>
          <a:bodyPr/>
          <a:lstStyle/>
          <a:p>
            <a:pPr algn="ctr"/>
            <a:fld id="{45AB5365-D8A3-45F2-94D1-6DD1E6698E88}" type="datetime1">
              <a:rPr lang="uk-UA" sz="2400" b="1" smtClean="0">
                <a:solidFill>
                  <a:schemeClr val="bg1"/>
                </a:solidFill>
              </a:rPr>
              <a:pPr algn="ctr"/>
              <a:t>23.03.2022</a:t>
            </a:fld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B8F9FE-FD7D-4D5E-A4F0-5CB7444DCCD6}"/>
              </a:ext>
            </a:extLst>
          </p:cNvPr>
          <p:cNvSpPr txBox="1"/>
          <p:nvPr/>
        </p:nvSpPr>
        <p:spPr>
          <a:xfrm>
            <a:off x="1218123" y="2395596"/>
            <a:ext cx="15816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b="1" dirty="0">
                <a:solidFill>
                  <a:schemeClr val="bg1"/>
                </a:solidFill>
                <a:latin typeface="Monotype Corsiva" panose="03010101010201010101" pitchFamily="66" charset="0"/>
              </a:rPr>
              <a:t>Урок</a:t>
            </a:r>
          </a:p>
          <a:p>
            <a:pPr algn="ctr"/>
            <a:r>
              <a:rPr lang="uk-UA" sz="3600" b="1" dirty="0">
                <a:solidFill>
                  <a:schemeClr val="bg1"/>
                </a:solidFill>
                <a:latin typeface="Monotype Corsiva" panose="03010101010201010101" pitchFamily="66" charset="0"/>
              </a:rPr>
              <a:t>№23-24</a:t>
            </a:r>
            <a:endParaRPr lang="ru-RU" sz="3600" b="1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BD5F42-DCD4-4828-A98A-C0B8D74F6F8F}"/>
              </a:ext>
            </a:extLst>
          </p:cNvPr>
          <p:cNvSpPr txBox="1"/>
          <p:nvPr/>
        </p:nvSpPr>
        <p:spPr>
          <a:xfrm>
            <a:off x="850106" y="368121"/>
            <a:ext cx="2402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chemeClr val="bg1"/>
                </a:solidFill>
              </a:rPr>
              <a:t>Інформатика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4DECFB-A962-4566-9CF8-1E2DA91E71FB}"/>
              </a:ext>
            </a:extLst>
          </p:cNvPr>
          <p:cNvSpPr txBox="1"/>
          <p:nvPr/>
        </p:nvSpPr>
        <p:spPr>
          <a:xfrm>
            <a:off x="3252336" y="4325867"/>
            <a:ext cx="8476771" cy="1844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3600" b="1" dirty="0">
                <a:solidFill>
                  <a:srgbClr val="2F3242"/>
                </a:solidFill>
                <a:latin typeface="Calibri" panose="020F0502020204030204" pitchFamily="34" charset="0"/>
              </a:rPr>
              <a:t>Вдосконалення навичок під час побудови алгоритмів з розгалуженням та повторенням</a:t>
            </a:r>
            <a:endParaRPr lang="uk-UA" sz="255800" b="1" dirty="0">
              <a:solidFill>
                <a:srgbClr val="2F3242"/>
              </a:solidFill>
            </a:endParaRPr>
          </a:p>
        </p:txBody>
      </p:sp>
      <p:pic>
        <p:nvPicPr>
          <p:cNvPr id="1026" name="Picture 2" descr="Step 1 · Алгоритм, псевдокод, блок-схемы · Stepik">
            <a:extLst>
              <a:ext uri="{FF2B5EF4-FFF2-40B4-BE49-F238E27FC236}">
                <a16:creationId xmlns:a16="http://schemas.microsoft.com/office/drawing/2014/main" id="{60585548-9626-46BD-9E12-4617A62378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0553" y="500357"/>
            <a:ext cx="3904857" cy="2928643"/>
          </a:xfrm>
          <a:prstGeom prst="rect">
            <a:avLst/>
          </a:prstGeom>
          <a:noFill/>
          <a:ln w="38100">
            <a:solidFill>
              <a:srgbClr val="2F324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367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Дата 1">
            <a:extLst>
              <a:ext uri="{FF2B5EF4-FFF2-40B4-BE49-F238E27FC236}">
                <a16:creationId xmlns:a16="http://schemas.microsoft.com/office/drawing/2014/main" id="{5AE5222A-D41D-45D0-B5E8-CBA9CE3FE6A7}"/>
              </a:ext>
            </a:extLst>
          </p:cNvPr>
          <p:cNvSpPr txBox="1">
            <a:spLocks/>
          </p:cNvSpPr>
          <p:nvPr/>
        </p:nvSpPr>
        <p:spPr>
          <a:xfrm>
            <a:off x="1609500" y="620773"/>
            <a:ext cx="1581665" cy="3739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822185A-496F-4C70-9D8D-D70AC743BCEE}" type="datetime1">
              <a:rPr lang="uk-UA" sz="2400" b="1" smtClean="0">
                <a:solidFill>
                  <a:schemeClr val="bg1"/>
                </a:solidFill>
              </a:rPr>
              <a:pPr algn="ctr"/>
              <a:t>23.03.2022</a:t>
            </a:fld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258D46-37AB-4B28-8895-4912C78EDC45}"/>
              </a:ext>
            </a:extLst>
          </p:cNvPr>
          <p:cNvSpPr txBox="1"/>
          <p:nvPr/>
        </p:nvSpPr>
        <p:spPr>
          <a:xfrm>
            <a:off x="1733068" y="159108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bg1"/>
                </a:solidFill>
              </a:rPr>
              <a:t>Сьогодні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EF3E3E9-1D9F-4493-A4BB-9BBE5E8709F1}"/>
              </a:ext>
            </a:extLst>
          </p:cNvPr>
          <p:cNvSpPr/>
          <p:nvPr/>
        </p:nvSpPr>
        <p:spPr>
          <a:xfrm>
            <a:off x="292698" y="1456402"/>
            <a:ext cx="11576747" cy="783193"/>
          </a:xfrm>
          <a:prstGeom prst="roundRect">
            <a:avLst/>
          </a:prstGeom>
          <a:ln w="19050">
            <a:solidFill>
              <a:srgbClr val="2F324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програмах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розроблених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середовищі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Скретч,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можна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поєднувати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команди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розгалуження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повторення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Вони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можуть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слідувати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одна за одною,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або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містити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одна одну.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AAD6DFE0-D286-4C92-BE6D-C71F32024031}"/>
              </a:ext>
            </a:extLst>
          </p:cNvPr>
          <p:cNvSpPr/>
          <p:nvPr/>
        </p:nvSpPr>
        <p:spPr>
          <a:xfrm>
            <a:off x="3375258" y="544401"/>
            <a:ext cx="8665945" cy="400110"/>
          </a:xfrm>
          <a:prstGeom prst="rect">
            <a:avLst/>
          </a:prstGeom>
          <a:solidFill>
            <a:srgbClr val="2F3242"/>
          </a:solidFill>
          <a:ln>
            <a:solidFill>
              <a:srgbClr val="58433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поєднувати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алгоритмічні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структури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endParaRPr lang="uk-UA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11F3520-2813-4B42-8813-82B800A34A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3806" y="2494033"/>
            <a:ext cx="2322846" cy="388476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36B9661-5378-4B7F-8399-D06D2D10EE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209" y="2846329"/>
            <a:ext cx="2256098" cy="299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254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Дата 1">
            <a:extLst>
              <a:ext uri="{FF2B5EF4-FFF2-40B4-BE49-F238E27FC236}">
                <a16:creationId xmlns:a16="http://schemas.microsoft.com/office/drawing/2014/main" id="{07739353-C6BF-483F-B2AD-9E9CADE44DCA}"/>
              </a:ext>
            </a:extLst>
          </p:cNvPr>
          <p:cNvSpPr txBox="1">
            <a:spLocks/>
          </p:cNvSpPr>
          <p:nvPr/>
        </p:nvSpPr>
        <p:spPr>
          <a:xfrm>
            <a:off x="1609500" y="620773"/>
            <a:ext cx="1581665" cy="3739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822185A-496F-4C70-9D8D-D70AC743BCEE}" type="datetime1">
              <a:rPr lang="uk-UA" sz="2400" b="1" smtClean="0">
                <a:solidFill>
                  <a:schemeClr val="bg1"/>
                </a:solidFill>
              </a:rPr>
              <a:pPr algn="ctr"/>
              <a:t>23.03.2022</a:t>
            </a:fld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E1F58B-ACE3-4E34-8044-1BA50C844310}"/>
              </a:ext>
            </a:extLst>
          </p:cNvPr>
          <p:cNvSpPr txBox="1"/>
          <p:nvPr/>
        </p:nvSpPr>
        <p:spPr>
          <a:xfrm>
            <a:off x="1733068" y="159108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bg1"/>
                </a:solidFill>
              </a:rPr>
              <a:t>Сьогодні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8A1DC8AE-E790-422A-AA3A-B414BBE719B8}"/>
              </a:ext>
            </a:extLst>
          </p:cNvPr>
          <p:cNvSpPr/>
          <p:nvPr/>
        </p:nvSpPr>
        <p:spPr>
          <a:xfrm>
            <a:off x="3375258" y="544401"/>
            <a:ext cx="8665945" cy="400110"/>
          </a:xfrm>
          <a:prstGeom prst="rect">
            <a:avLst/>
          </a:prstGeom>
          <a:solidFill>
            <a:srgbClr val="2F3242"/>
          </a:solidFill>
          <a:ln>
            <a:solidFill>
              <a:srgbClr val="58433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поєднувати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алгоритмічні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структури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endParaRPr lang="uk-UA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62A7653-884B-4585-A04B-8319D12356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15"/>
          <a:stretch/>
        </p:blipFill>
        <p:spPr>
          <a:xfrm>
            <a:off x="546658" y="1523210"/>
            <a:ext cx="3707347" cy="517568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CF85D2D-2DCC-4BAA-9C63-3AE035F6C69E}"/>
              </a:ext>
            </a:extLst>
          </p:cNvPr>
          <p:cNvSpPr txBox="1"/>
          <p:nvPr/>
        </p:nvSpPr>
        <p:spPr>
          <a:xfrm>
            <a:off x="5896516" y="2182300"/>
            <a:ext cx="5529045" cy="2826306"/>
          </a:xfrm>
          <a:prstGeom prst="wedgeRoundRectCallout">
            <a:avLst>
              <a:gd name="adj1" fmla="val -100033"/>
              <a:gd name="adj2" fmla="val -13806"/>
              <a:gd name="adj3" fmla="val 16667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3200" b="1" dirty="0">
                <a:solidFill>
                  <a:schemeClr val="accent2">
                    <a:lumMod val="50000"/>
                  </a:schemeClr>
                </a:solidFill>
              </a:rPr>
              <a:t>Які відомі тобі дитячі ігри та забави можна описати алгоритмами, що поєднують повторення і розгалуження?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86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Дата 1">
            <a:extLst>
              <a:ext uri="{FF2B5EF4-FFF2-40B4-BE49-F238E27FC236}">
                <a16:creationId xmlns:a16="http://schemas.microsoft.com/office/drawing/2014/main" id="{07739353-C6BF-483F-B2AD-9E9CADE44DCA}"/>
              </a:ext>
            </a:extLst>
          </p:cNvPr>
          <p:cNvSpPr txBox="1">
            <a:spLocks/>
          </p:cNvSpPr>
          <p:nvPr/>
        </p:nvSpPr>
        <p:spPr>
          <a:xfrm>
            <a:off x="1609500" y="620773"/>
            <a:ext cx="1581665" cy="3739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822185A-496F-4C70-9D8D-D70AC743BCEE}" type="datetime1">
              <a:rPr lang="uk-UA" sz="2400" b="1" smtClean="0">
                <a:solidFill>
                  <a:schemeClr val="bg1"/>
                </a:solidFill>
              </a:rPr>
              <a:pPr algn="ctr"/>
              <a:t>23.03.2022</a:t>
            </a:fld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E1F58B-ACE3-4E34-8044-1BA50C844310}"/>
              </a:ext>
            </a:extLst>
          </p:cNvPr>
          <p:cNvSpPr txBox="1"/>
          <p:nvPr/>
        </p:nvSpPr>
        <p:spPr>
          <a:xfrm>
            <a:off x="1733068" y="159108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bg1"/>
                </a:solidFill>
              </a:rPr>
              <a:t>Сьогодні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9">
            <a:extLst>
              <a:ext uri="{FF2B5EF4-FFF2-40B4-BE49-F238E27FC236}">
                <a16:creationId xmlns:a16="http://schemas.microsoft.com/office/drawing/2014/main" id="{52CC10DD-2E7A-4D3A-958D-0BB499D5BC26}"/>
              </a:ext>
            </a:extLst>
          </p:cNvPr>
          <p:cNvSpPr/>
          <p:nvPr/>
        </p:nvSpPr>
        <p:spPr>
          <a:xfrm>
            <a:off x="302966" y="1231553"/>
            <a:ext cx="11586068" cy="11237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Наприклад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в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алгоритмі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Сяйво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використано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всі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алгоритмічні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структури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Червоним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виділено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повторення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Завжди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синім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— </a:t>
            </a:r>
            <a:r>
              <a:rPr lang="ru-RU" sz="20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повторення</a:t>
            </a:r>
            <a:r>
              <a:rPr lang="ru-RU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визначену</a:t>
            </a:r>
            <a:r>
              <a:rPr lang="ru-RU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кількість</a:t>
            </a:r>
            <a:r>
              <a:rPr lang="ru-RU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разів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зеленим — </a:t>
            </a:r>
            <a:r>
              <a:rPr lang="ru-RU" sz="20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повне</a:t>
            </a:r>
            <a:r>
              <a:rPr lang="ru-RU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розгалуження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А кружечки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вказують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дії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які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слідують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одна за одною в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команді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Завжди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A973922E-4C61-4831-9EB1-CD4408EE1979}"/>
              </a:ext>
            </a:extLst>
          </p:cNvPr>
          <p:cNvSpPr/>
          <p:nvPr/>
        </p:nvSpPr>
        <p:spPr>
          <a:xfrm>
            <a:off x="3375258" y="544401"/>
            <a:ext cx="8665945" cy="400110"/>
          </a:xfrm>
          <a:prstGeom prst="rect">
            <a:avLst/>
          </a:prstGeom>
          <a:solidFill>
            <a:srgbClr val="2F3242"/>
          </a:solidFill>
          <a:ln>
            <a:solidFill>
              <a:srgbClr val="58433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поєднувати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алгоритмічні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структури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endParaRPr lang="uk-UA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E46F2B-8BAC-45A2-AF18-CEC4FFB38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0979" y="2543505"/>
            <a:ext cx="2427644" cy="4169073"/>
          </a:xfrm>
          <a:prstGeom prst="rect">
            <a:avLst/>
          </a:prstGeom>
        </p:spPr>
      </p:pic>
      <p:sp>
        <p:nvSpPr>
          <p:cNvPr id="4" name="Ліва кругла дужка 3">
            <a:extLst>
              <a:ext uri="{FF2B5EF4-FFF2-40B4-BE49-F238E27FC236}">
                <a16:creationId xmlns:a16="http://schemas.microsoft.com/office/drawing/2014/main" id="{7F6B3298-0E06-426C-AB1C-AFC68F2E70A5}"/>
              </a:ext>
            </a:extLst>
          </p:cNvPr>
          <p:cNvSpPr/>
          <p:nvPr/>
        </p:nvSpPr>
        <p:spPr>
          <a:xfrm>
            <a:off x="1154098" y="3053918"/>
            <a:ext cx="310719" cy="3568824"/>
          </a:xfrm>
          <a:prstGeom prst="leftBracket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Ліва кругла дужка 9">
            <a:extLst>
              <a:ext uri="{FF2B5EF4-FFF2-40B4-BE49-F238E27FC236}">
                <a16:creationId xmlns:a16="http://schemas.microsoft.com/office/drawing/2014/main" id="{7C52B706-FD3F-4A0C-9000-DA5889310BA8}"/>
              </a:ext>
            </a:extLst>
          </p:cNvPr>
          <p:cNvSpPr/>
          <p:nvPr/>
        </p:nvSpPr>
        <p:spPr>
          <a:xfrm>
            <a:off x="1238836" y="3897297"/>
            <a:ext cx="225981" cy="2636668"/>
          </a:xfrm>
          <a:prstGeom prst="leftBracke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Ліва кругла дужка 12">
            <a:extLst>
              <a:ext uri="{FF2B5EF4-FFF2-40B4-BE49-F238E27FC236}">
                <a16:creationId xmlns:a16="http://schemas.microsoft.com/office/drawing/2014/main" id="{0EF5A8EE-7A4A-4169-A481-382AEA08FBFB}"/>
              </a:ext>
            </a:extLst>
          </p:cNvPr>
          <p:cNvSpPr/>
          <p:nvPr/>
        </p:nvSpPr>
        <p:spPr>
          <a:xfrm>
            <a:off x="1309458" y="4145871"/>
            <a:ext cx="155359" cy="1225119"/>
          </a:xfrm>
          <a:prstGeom prst="leftBracket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058DDA66-EF74-46EE-A274-DC20F58AE81D}"/>
              </a:ext>
            </a:extLst>
          </p:cNvPr>
          <p:cNvSpPr/>
          <p:nvPr/>
        </p:nvSpPr>
        <p:spPr>
          <a:xfrm>
            <a:off x="1464803" y="3852910"/>
            <a:ext cx="79899" cy="79899"/>
          </a:xfrm>
          <a:prstGeom prst="ellipse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A0AD91C5-2F6E-47DB-9B71-C2C0ACAF0883}"/>
              </a:ext>
            </a:extLst>
          </p:cNvPr>
          <p:cNvSpPr/>
          <p:nvPr/>
        </p:nvSpPr>
        <p:spPr>
          <a:xfrm>
            <a:off x="1466285" y="3596937"/>
            <a:ext cx="79899" cy="79899"/>
          </a:xfrm>
          <a:prstGeom prst="ellipse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D269D528-F8DD-4E63-A2D4-4205A4AE3A8D}"/>
              </a:ext>
            </a:extLst>
          </p:cNvPr>
          <p:cNvSpPr/>
          <p:nvPr/>
        </p:nvSpPr>
        <p:spPr>
          <a:xfrm>
            <a:off x="1459300" y="3340960"/>
            <a:ext cx="79899" cy="79899"/>
          </a:xfrm>
          <a:prstGeom prst="ellipse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Бульбашка прямої мови: прямокутна 15">
            <a:extLst>
              <a:ext uri="{FF2B5EF4-FFF2-40B4-BE49-F238E27FC236}">
                <a16:creationId xmlns:a16="http://schemas.microsoft.com/office/drawing/2014/main" id="{DAEC3AC4-8D90-4B13-858E-E21E0F8D73DA}"/>
              </a:ext>
            </a:extLst>
          </p:cNvPr>
          <p:cNvSpPr/>
          <p:nvPr/>
        </p:nvSpPr>
        <p:spPr>
          <a:xfrm>
            <a:off x="4314546" y="2543505"/>
            <a:ext cx="2427644" cy="510413"/>
          </a:xfrm>
          <a:prstGeom prst="wedgeRectCallout">
            <a:avLst>
              <a:gd name="adj1" fmla="val -106771"/>
              <a:gd name="adj2" fmla="val 49399"/>
            </a:avLst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>
                <a:solidFill>
                  <a:schemeClr val="tx1"/>
                </a:solidFill>
              </a:rPr>
              <a:t>Об’єкт </a:t>
            </a:r>
            <a:r>
              <a:rPr lang="uk-UA" sz="1400" i="1" dirty="0">
                <a:solidFill>
                  <a:schemeClr val="tx1"/>
                </a:solidFill>
              </a:rPr>
              <a:t>Зірка</a:t>
            </a:r>
            <a:r>
              <a:rPr lang="uk-UA" sz="1400" dirty="0">
                <a:solidFill>
                  <a:schemeClr val="tx1"/>
                </a:solidFill>
              </a:rPr>
              <a:t> переміщується сценою</a:t>
            </a:r>
          </a:p>
        </p:txBody>
      </p:sp>
      <p:sp>
        <p:nvSpPr>
          <p:cNvPr id="17" name="Бульбашка прямої мови: прямокутна 16">
            <a:extLst>
              <a:ext uri="{FF2B5EF4-FFF2-40B4-BE49-F238E27FC236}">
                <a16:creationId xmlns:a16="http://schemas.microsoft.com/office/drawing/2014/main" id="{FF2FE5CA-4158-4612-B9F3-A271DE9F33FD}"/>
              </a:ext>
            </a:extLst>
          </p:cNvPr>
          <p:cNvSpPr/>
          <p:nvPr/>
        </p:nvSpPr>
        <p:spPr>
          <a:xfrm>
            <a:off x="4737715" y="3202268"/>
            <a:ext cx="2427644" cy="517860"/>
          </a:xfrm>
          <a:prstGeom prst="wedgeRectCallout">
            <a:avLst>
              <a:gd name="adj1" fmla="val -140415"/>
              <a:gd name="adj2" fmla="val 51113"/>
            </a:avLst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>
                <a:solidFill>
                  <a:schemeClr val="tx1"/>
                </a:solidFill>
              </a:rPr>
              <a:t>Задано швидкість переміщення</a:t>
            </a:r>
          </a:p>
        </p:txBody>
      </p:sp>
      <p:sp>
        <p:nvSpPr>
          <p:cNvPr id="18" name="Бульбашка прямої мови: прямокутна 17">
            <a:extLst>
              <a:ext uri="{FF2B5EF4-FFF2-40B4-BE49-F238E27FC236}">
                <a16:creationId xmlns:a16="http://schemas.microsoft.com/office/drawing/2014/main" id="{74E3C0D7-7BFD-4559-9A9D-51DE020FF234}"/>
              </a:ext>
            </a:extLst>
          </p:cNvPr>
          <p:cNvSpPr/>
          <p:nvPr/>
        </p:nvSpPr>
        <p:spPr>
          <a:xfrm>
            <a:off x="4863482" y="3944501"/>
            <a:ext cx="2427644" cy="517860"/>
          </a:xfrm>
          <a:prstGeom prst="wedgeRectCallout">
            <a:avLst>
              <a:gd name="adj1" fmla="val -149923"/>
              <a:gd name="adj2" fmla="val 42542"/>
            </a:avLst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>
                <a:solidFill>
                  <a:schemeClr val="tx1"/>
                </a:solidFill>
              </a:rPr>
              <a:t>Малювання 5-пелюсткової квітки із зірок</a:t>
            </a:r>
          </a:p>
        </p:txBody>
      </p:sp>
      <p:sp>
        <p:nvSpPr>
          <p:cNvPr id="19" name="Бульбашка прямої мови: прямокутна 18">
            <a:extLst>
              <a:ext uri="{FF2B5EF4-FFF2-40B4-BE49-F238E27FC236}">
                <a16:creationId xmlns:a16="http://schemas.microsoft.com/office/drawing/2014/main" id="{1879B960-FA73-4742-A3F8-F45FFD72BBDB}"/>
              </a:ext>
            </a:extLst>
          </p:cNvPr>
          <p:cNvSpPr/>
          <p:nvPr/>
        </p:nvSpPr>
        <p:spPr>
          <a:xfrm>
            <a:off x="4863482" y="4980303"/>
            <a:ext cx="2427644" cy="517860"/>
          </a:xfrm>
          <a:prstGeom prst="wedgeRectCallout">
            <a:avLst>
              <a:gd name="adj1" fmla="val -155043"/>
              <a:gd name="adj2" fmla="val 145400"/>
            </a:avLst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>
                <a:solidFill>
                  <a:schemeClr val="tx1"/>
                </a:solidFill>
              </a:rPr>
              <a:t>Малювання зірки зміненого кольору</a:t>
            </a:r>
          </a:p>
        </p:txBody>
      </p:sp>
      <p:sp>
        <p:nvSpPr>
          <p:cNvPr id="20" name="Бульбашка прямої мови: прямокутна 19">
            <a:extLst>
              <a:ext uri="{FF2B5EF4-FFF2-40B4-BE49-F238E27FC236}">
                <a16:creationId xmlns:a16="http://schemas.microsoft.com/office/drawing/2014/main" id="{442C9F4A-7D3F-4EDA-9D96-07905B26B4B2}"/>
              </a:ext>
            </a:extLst>
          </p:cNvPr>
          <p:cNvSpPr/>
          <p:nvPr/>
        </p:nvSpPr>
        <p:spPr>
          <a:xfrm>
            <a:off x="5528368" y="6016105"/>
            <a:ext cx="2427644" cy="517860"/>
          </a:xfrm>
          <a:prstGeom prst="wedgeRectCallout">
            <a:avLst>
              <a:gd name="adj1" fmla="val -145169"/>
              <a:gd name="adj2" fmla="val -20887"/>
            </a:avLst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>
                <a:solidFill>
                  <a:schemeClr val="tx1"/>
                </a:solidFill>
              </a:rPr>
              <a:t>Повернення до попереднього кольору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07D7594-9C99-4B8A-9720-4767A76D3ED0}"/>
              </a:ext>
            </a:extLst>
          </p:cNvPr>
          <p:cNvSpPr txBox="1"/>
          <p:nvPr/>
        </p:nvSpPr>
        <p:spPr>
          <a:xfrm>
            <a:off x="9186507" y="4334078"/>
            <a:ext cx="2427644" cy="1940957"/>
          </a:xfrm>
          <a:prstGeom prst="roundRect">
            <a:avLst/>
          </a:prstGeom>
          <a:solidFill>
            <a:srgbClr val="B4EA4E"/>
          </a:solidFill>
          <a:ln>
            <a:solidFill>
              <a:schemeClr val="tx2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Які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події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сцені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описують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команди</a:t>
            </a:r>
            <a:r>
              <a:rPr lang="ru-RU" dirty="0">
                <a:solidFill>
                  <a:schemeClr val="tx1"/>
                </a:solidFill>
              </a:rPr>
              <a:t>, для </a:t>
            </a:r>
            <a:r>
              <a:rPr lang="ru-RU" dirty="0" err="1">
                <a:solidFill>
                  <a:schemeClr val="tx1"/>
                </a:solidFill>
              </a:rPr>
              <a:t>яких</a:t>
            </a:r>
            <a:r>
              <a:rPr lang="ru-RU" dirty="0">
                <a:solidFill>
                  <a:schemeClr val="tx1"/>
                </a:solidFill>
              </a:rPr>
              <a:t> не </a:t>
            </a:r>
            <a:r>
              <a:rPr lang="ru-RU" dirty="0" err="1">
                <a:solidFill>
                  <a:schemeClr val="tx1"/>
                </a:solidFill>
              </a:rPr>
              <a:t>вказано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пояснення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малюнку</a:t>
            </a:r>
            <a:r>
              <a:rPr lang="ru-RU" dirty="0">
                <a:solidFill>
                  <a:schemeClr val="tx1"/>
                </a:solidFill>
              </a:rPr>
              <a:t>? Поясни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призначення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uk-UA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Тендери заради тендерів, а ми без доріг | Громадський Простір">
            <a:extLst>
              <a:ext uri="{FF2B5EF4-FFF2-40B4-BE49-F238E27FC236}">
                <a16:creationId xmlns:a16="http://schemas.microsoft.com/office/drawing/2014/main" id="{7CDD61F0-1501-449A-B259-1654B2AFA9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8720" y="3089642"/>
            <a:ext cx="1285829" cy="101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076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5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10" grpId="0" animBg="1"/>
      <p:bldP spid="13" grpId="0" animBg="1"/>
      <p:bldP spid="5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1"/>
          <p:cNvSpPr txBox="1">
            <a:spLocks/>
          </p:cNvSpPr>
          <p:nvPr/>
        </p:nvSpPr>
        <p:spPr>
          <a:xfrm>
            <a:off x="1609500" y="620773"/>
            <a:ext cx="1581665" cy="3739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822185A-496F-4C70-9D8D-D70AC743BCEE}" type="datetime1">
              <a:rPr lang="uk-UA" sz="2400" b="1" smtClean="0">
                <a:solidFill>
                  <a:schemeClr val="bg1"/>
                </a:solidFill>
              </a:rPr>
              <a:pPr algn="ctr"/>
              <a:t>23.03.2022</a:t>
            </a:fld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33068" y="159108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bg1"/>
                </a:solidFill>
              </a:rPr>
              <a:t>Сьогодні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9" name="Прямокутник 38">
            <a:extLst>
              <a:ext uri="{FF2B5EF4-FFF2-40B4-BE49-F238E27FC236}">
                <a16:creationId xmlns:a16="http://schemas.microsoft.com/office/drawing/2014/main" id="{DDB66824-3CB7-4F1D-BE97-6319C6D7D420}"/>
              </a:ext>
            </a:extLst>
          </p:cNvPr>
          <p:cNvSpPr/>
          <p:nvPr/>
        </p:nvSpPr>
        <p:spPr>
          <a:xfrm>
            <a:off x="3375258" y="544401"/>
            <a:ext cx="8665945" cy="400110"/>
          </a:xfrm>
          <a:prstGeom prst="rect">
            <a:avLst/>
          </a:prstGeom>
          <a:solidFill>
            <a:srgbClr val="2F3242"/>
          </a:solidFill>
          <a:ln>
            <a:solidFill>
              <a:srgbClr val="58433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описувати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алгоритми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руху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лабіринтом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endParaRPr lang="uk-UA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E581466-ED54-4714-997B-D3F2577A2F4E}"/>
              </a:ext>
            </a:extLst>
          </p:cNvPr>
          <p:cNvSpPr txBox="1"/>
          <p:nvPr/>
        </p:nvSpPr>
        <p:spPr>
          <a:xfrm>
            <a:off x="308335" y="1298780"/>
            <a:ext cx="11605497" cy="1123712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командах групи </a:t>
            </a:r>
            <a:r>
              <a:rPr lang="uk-UA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Рух</a:t>
            </a:r>
            <a:r>
              <a:rPr lang="uk-U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знак «мінус» перед числом окрім зменшення, ще й визначає напрямок. Так само, як у кінозалі ти визначаєш ряд і місце відповідно до придбаного квитка, розташування виконавця вказується двома числами: 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— </a:t>
            </a:r>
            <a:r>
              <a:rPr lang="uk-U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позицією в рядку та </a:t>
            </a: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— </a:t>
            </a:r>
            <a:r>
              <a:rPr lang="uk-U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позицією в стовпці. </a:t>
            </a:r>
            <a:endParaRPr lang="uk-UA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 descr="В Оренбургской области построен новый кинозал за 5 млн рублей – Коммерсантъ  Самара">
            <a:extLst>
              <a:ext uri="{FF2B5EF4-FFF2-40B4-BE49-F238E27FC236}">
                <a16:creationId xmlns:a16="http://schemas.microsoft.com/office/drawing/2014/main" id="{8A3EAF40-46CD-4D71-987E-C7D834D336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2143" y="2531953"/>
            <a:ext cx="7407714" cy="4163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3961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48ECED6-19AB-4F30-9312-BEA83621AA67}"/>
              </a:ext>
            </a:extLst>
          </p:cNvPr>
          <p:cNvSpPr txBox="1">
            <a:spLocks/>
          </p:cNvSpPr>
          <p:nvPr/>
        </p:nvSpPr>
        <p:spPr>
          <a:xfrm>
            <a:off x="1609500" y="620773"/>
            <a:ext cx="1581665" cy="3739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822185A-496F-4C70-9D8D-D70AC743BCEE}" type="datetime1">
              <a:rPr lang="uk-UA" sz="2400" b="1" smtClean="0">
                <a:solidFill>
                  <a:schemeClr val="bg1"/>
                </a:solidFill>
              </a:rPr>
              <a:pPr algn="ctr"/>
              <a:t>23.03.2022</a:t>
            </a:fld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8A0783-5C84-404F-BA8C-3826D6FCE0D5}"/>
              </a:ext>
            </a:extLst>
          </p:cNvPr>
          <p:cNvSpPr txBox="1"/>
          <p:nvPr/>
        </p:nvSpPr>
        <p:spPr>
          <a:xfrm>
            <a:off x="1733068" y="159108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bg1"/>
                </a:solidFill>
              </a:rPr>
              <a:t>Сьогодні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9">
            <a:extLst>
              <a:ext uri="{FF2B5EF4-FFF2-40B4-BE49-F238E27FC236}">
                <a16:creationId xmlns:a16="http://schemas.microsoft.com/office/drawing/2014/main" id="{A9B404D7-44CA-4762-9F40-2300ADA1523A}"/>
              </a:ext>
            </a:extLst>
          </p:cNvPr>
          <p:cNvSpPr/>
          <p:nvPr/>
        </p:nvSpPr>
        <p:spPr>
          <a:xfrm>
            <a:off x="204186" y="1314967"/>
            <a:ext cx="11745158" cy="146423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Якщо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виконавця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перемістити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горизонталі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центра на 5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кроків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праворуч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то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його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позиція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рядку буде x = 5.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Якщо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виконавця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переміщувати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5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кроків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ліворуч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тобто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зворотному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напрямку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то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вираз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позиції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рядку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набуде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вигляду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x = –5, де знак «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мінус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вказує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напрямок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руху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ліворуч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Аналогічно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разі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руху на 5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кроків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вгору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центра y = 5, а вниз — y=–5. 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D5785BC9-8AF3-42A0-8F88-8A779FE0FBE7}"/>
              </a:ext>
            </a:extLst>
          </p:cNvPr>
          <p:cNvSpPr/>
          <p:nvPr/>
        </p:nvSpPr>
        <p:spPr>
          <a:xfrm>
            <a:off x="3375258" y="544401"/>
            <a:ext cx="8665945" cy="400110"/>
          </a:xfrm>
          <a:prstGeom prst="rect">
            <a:avLst/>
          </a:prstGeom>
          <a:solidFill>
            <a:srgbClr val="2F3242"/>
          </a:solidFill>
          <a:ln>
            <a:solidFill>
              <a:srgbClr val="58433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описувати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алгоритми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руху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лабіринтом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endParaRPr lang="uk-UA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71176C5-1270-442D-8CE4-479388C1AB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1420" y="3099428"/>
            <a:ext cx="4569161" cy="3434537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D09B07D-FAC7-4436-8DCD-A81AFE2F2FDB}"/>
              </a:ext>
            </a:extLst>
          </p:cNvPr>
          <p:cNvSpPr txBox="1"/>
          <p:nvPr/>
        </p:nvSpPr>
        <p:spPr>
          <a:xfrm>
            <a:off x="4711696" y="4283543"/>
            <a:ext cx="66075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uk-UA" dirty="0"/>
              <a:t>Х= -5</a:t>
            </a:r>
          </a:p>
        </p:txBody>
      </p:sp>
      <p:sp>
        <p:nvSpPr>
          <p:cNvPr id="13" name="Стрілка: вліво 12">
            <a:extLst>
              <a:ext uri="{FF2B5EF4-FFF2-40B4-BE49-F238E27FC236}">
                <a16:creationId xmlns:a16="http://schemas.microsoft.com/office/drawing/2014/main" id="{18F231DA-A7FD-4B0C-BE32-ACB748BF8245}"/>
              </a:ext>
            </a:extLst>
          </p:cNvPr>
          <p:cNvSpPr/>
          <p:nvPr/>
        </p:nvSpPr>
        <p:spPr>
          <a:xfrm>
            <a:off x="5488141" y="4325081"/>
            <a:ext cx="449802" cy="369332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E2CA9E-B7DE-4726-8517-C364CF3F48A9}"/>
              </a:ext>
            </a:extLst>
          </p:cNvPr>
          <p:cNvSpPr txBox="1"/>
          <p:nvPr/>
        </p:nvSpPr>
        <p:spPr>
          <a:xfrm>
            <a:off x="6960009" y="4840571"/>
            <a:ext cx="537327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uk-UA" dirty="0"/>
              <a:t>Х=5</a:t>
            </a:r>
          </a:p>
        </p:txBody>
      </p:sp>
      <p:sp>
        <p:nvSpPr>
          <p:cNvPr id="15" name="Стрілка: вліво 14">
            <a:extLst>
              <a:ext uri="{FF2B5EF4-FFF2-40B4-BE49-F238E27FC236}">
                <a16:creationId xmlns:a16="http://schemas.microsoft.com/office/drawing/2014/main" id="{B770FA42-9412-4BC9-84D1-4D1B36C4FB46}"/>
              </a:ext>
            </a:extLst>
          </p:cNvPr>
          <p:cNvSpPr/>
          <p:nvPr/>
        </p:nvSpPr>
        <p:spPr>
          <a:xfrm rot="10800000">
            <a:off x="6429965" y="4839081"/>
            <a:ext cx="449802" cy="369332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Стрілка: вліво 15">
            <a:extLst>
              <a:ext uri="{FF2B5EF4-FFF2-40B4-BE49-F238E27FC236}">
                <a16:creationId xmlns:a16="http://schemas.microsoft.com/office/drawing/2014/main" id="{D6F27C45-E8F6-4903-BE87-AE37B0928D91}"/>
              </a:ext>
            </a:extLst>
          </p:cNvPr>
          <p:cNvSpPr/>
          <p:nvPr/>
        </p:nvSpPr>
        <p:spPr>
          <a:xfrm rot="16200000">
            <a:off x="5607615" y="5054878"/>
            <a:ext cx="449802" cy="369332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Стрілка: вліво 16">
            <a:extLst>
              <a:ext uri="{FF2B5EF4-FFF2-40B4-BE49-F238E27FC236}">
                <a16:creationId xmlns:a16="http://schemas.microsoft.com/office/drawing/2014/main" id="{F6FA9C29-4EF9-41F2-9CB0-28DD1FC4A043}"/>
              </a:ext>
            </a:extLst>
          </p:cNvPr>
          <p:cNvSpPr/>
          <p:nvPr/>
        </p:nvSpPr>
        <p:spPr>
          <a:xfrm rot="5400000">
            <a:off x="6129082" y="4098877"/>
            <a:ext cx="449802" cy="369332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1430A61-D31C-4207-99EE-45126DCB27F5}"/>
              </a:ext>
            </a:extLst>
          </p:cNvPr>
          <p:cNvSpPr txBox="1"/>
          <p:nvPr/>
        </p:nvSpPr>
        <p:spPr>
          <a:xfrm>
            <a:off x="6169317" y="3564559"/>
            <a:ext cx="521297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uk-UA" dirty="0"/>
              <a:t>у=5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68A7456-8E9A-4022-8FEA-9F2C8DD8249A}"/>
              </a:ext>
            </a:extLst>
          </p:cNvPr>
          <p:cNvSpPr txBox="1"/>
          <p:nvPr/>
        </p:nvSpPr>
        <p:spPr>
          <a:xfrm>
            <a:off x="5372454" y="5529002"/>
            <a:ext cx="64472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uk-UA" dirty="0"/>
              <a:t>у= -5</a:t>
            </a:r>
          </a:p>
        </p:txBody>
      </p:sp>
    </p:spTree>
    <p:extLst>
      <p:ext uri="{BB962C8B-B14F-4D97-AF65-F5344CB8AC3E}">
        <p14:creationId xmlns:p14="http://schemas.microsoft.com/office/powerpoint/2010/main" val="2307959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48ECED6-19AB-4F30-9312-BEA83621AA67}"/>
              </a:ext>
            </a:extLst>
          </p:cNvPr>
          <p:cNvSpPr txBox="1">
            <a:spLocks/>
          </p:cNvSpPr>
          <p:nvPr/>
        </p:nvSpPr>
        <p:spPr>
          <a:xfrm>
            <a:off x="1609500" y="620773"/>
            <a:ext cx="1581665" cy="3739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822185A-496F-4C70-9D8D-D70AC743BCEE}" type="datetime1">
              <a:rPr lang="uk-UA" sz="2400" b="1" smtClean="0">
                <a:solidFill>
                  <a:schemeClr val="bg1"/>
                </a:solidFill>
              </a:rPr>
              <a:pPr algn="ctr"/>
              <a:t>23.03.2022</a:t>
            </a:fld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8A0783-5C84-404F-BA8C-3826D6FCE0D5}"/>
              </a:ext>
            </a:extLst>
          </p:cNvPr>
          <p:cNvSpPr txBox="1"/>
          <p:nvPr/>
        </p:nvSpPr>
        <p:spPr>
          <a:xfrm>
            <a:off x="1733068" y="159108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bg1"/>
                </a:solidFill>
              </a:rPr>
              <a:t>Сьогодні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9">
            <a:extLst>
              <a:ext uri="{FF2B5EF4-FFF2-40B4-BE49-F238E27FC236}">
                <a16:creationId xmlns:a16="http://schemas.microsoft.com/office/drawing/2014/main" id="{A9B404D7-44CA-4762-9F40-2300ADA1523A}"/>
              </a:ext>
            </a:extLst>
          </p:cNvPr>
          <p:cNvSpPr/>
          <p:nvPr/>
        </p:nvSpPr>
        <p:spPr>
          <a:xfrm>
            <a:off x="174172" y="1293009"/>
            <a:ext cx="11867031" cy="783193"/>
          </a:xfrm>
          <a:prstGeom prst="roundRect">
            <a:avLst/>
          </a:prstGeom>
          <a:ln>
            <a:solidFill>
              <a:srgbClr val="2F324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Наприклад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команді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	</a:t>
            </a:r>
            <a:r>
              <a:rPr lang="ru-RU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1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16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перемістити</a:t>
            </a:r>
            <a:r>
              <a:rPr lang="ru-RU" sz="1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10 </a:t>
            </a:r>
            <a:r>
              <a:rPr lang="ru-RU" sz="16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кроків</a:t>
            </a:r>
            <a:r>
              <a:rPr lang="ru-RU" sz="1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ru-RU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відповідає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подія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сцені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виконавець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переміщується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10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кроків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уперед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а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команді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	</a:t>
            </a:r>
            <a:r>
              <a:rPr lang="ru-RU" sz="1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16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перемістити</a:t>
            </a:r>
            <a:r>
              <a:rPr lang="ru-RU" sz="1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-10 </a:t>
            </a:r>
            <a:r>
              <a:rPr lang="ru-RU" sz="16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кроків</a:t>
            </a:r>
            <a:r>
              <a:rPr lang="ru-RU" sz="1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ru-RU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 на 10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кроків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назад. 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2FAC4C62-BDD8-4B66-806A-DD3C846F70E3}"/>
              </a:ext>
            </a:extLst>
          </p:cNvPr>
          <p:cNvSpPr/>
          <p:nvPr/>
        </p:nvSpPr>
        <p:spPr>
          <a:xfrm>
            <a:off x="3375258" y="544401"/>
            <a:ext cx="8665945" cy="400110"/>
          </a:xfrm>
          <a:prstGeom prst="rect">
            <a:avLst/>
          </a:prstGeom>
          <a:solidFill>
            <a:srgbClr val="2F3242"/>
          </a:solidFill>
          <a:ln>
            <a:solidFill>
              <a:srgbClr val="58433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описувати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алгоритми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руху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лабіринтом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endParaRPr lang="uk-UA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7B557F3-121C-45FC-9C3D-B5F5CD7313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8018" y="1326879"/>
            <a:ext cx="1149279" cy="37001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A5C320C-E7FE-43A7-AF0E-2E95A29A38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1466" y="1695369"/>
            <a:ext cx="1064878" cy="343183"/>
          </a:xfrm>
          <a:prstGeom prst="rect">
            <a:avLst/>
          </a:prstGeom>
        </p:spPr>
      </p:pic>
      <p:sp>
        <p:nvSpPr>
          <p:cNvPr id="16" name="Стрілка: вліво 15">
            <a:extLst>
              <a:ext uri="{FF2B5EF4-FFF2-40B4-BE49-F238E27FC236}">
                <a16:creationId xmlns:a16="http://schemas.microsoft.com/office/drawing/2014/main" id="{F8F07747-7BBF-44B0-B432-D68C8E627346}"/>
              </a:ext>
            </a:extLst>
          </p:cNvPr>
          <p:cNvSpPr/>
          <p:nvPr/>
        </p:nvSpPr>
        <p:spPr>
          <a:xfrm rot="10800000">
            <a:off x="8613872" y="2748438"/>
            <a:ext cx="1506673" cy="332113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3B3DECAF-BDFD-4CC8-BC49-5161C9566C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1664" y="2412669"/>
            <a:ext cx="4791075" cy="1323975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C95BE91D-951B-4F7C-ADC6-2700B2071C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71664" y="4472068"/>
            <a:ext cx="4905375" cy="1381125"/>
          </a:xfrm>
          <a:prstGeom prst="rect">
            <a:avLst/>
          </a:prstGeom>
        </p:spPr>
      </p:pic>
      <p:pic>
        <p:nvPicPr>
          <p:cNvPr id="6146" name="Picture 2">
            <a:extLst>
              <a:ext uri="{FF2B5EF4-FFF2-40B4-BE49-F238E27FC236}">
                <a16:creationId xmlns:a16="http://schemas.microsoft.com/office/drawing/2014/main" id="{9AA5F6FB-CDEA-4273-9C9A-B8389EB5E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593" y="2243023"/>
            <a:ext cx="1196481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Стрілка: вліво 26">
            <a:extLst>
              <a:ext uri="{FF2B5EF4-FFF2-40B4-BE49-F238E27FC236}">
                <a16:creationId xmlns:a16="http://schemas.microsoft.com/office/drawing/2014/main" id="{0A46CB6A-0CC3-41D3-A6D9-BBFCEAA2125C}"/>
              </a:ext>
            </a:extLst>
          </p:cNvPr>
          <p:cNvSpPr/>
          <p:nvPr/>
        </p:nvSpPr>
        <p:spPr>
          <a:xfrm>
            <a:off x="7232112" y="4848690"/>
            <a:ext cx="1506673" cy="332113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28" name="Picture 2">
            <a:extLst>
              <a:ext uri="{FF2B5EF4-FFF2-40B4-BE49-F238E27FC236}">
                <a16:creationId xmlns:a16="http://schemas.microsoft.com/office/drawing/2014/main" id="{A8A4A3DC-23C0-4748-85DD-954CEE6F93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924064" y="4241016"/>
            <a:ext cx="1196481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2731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6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4B98AB63-66C0-42B0-A180-2E39EC455F7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73"/>
          <a:stretch/>
        </p:blipFill>
        <p:spPr>
          <a:xfrm>
            <a:off x="973522" y="2290923"/>
            <a:ext cx="3166493" cy="4407969"/>
          </a:xfrm>
          <a:prstGeom prst="rect">
            <a:avLst/>
          </a:prstGeom>
        </p:spPr>
      </p:pic>
      <p:sp>
        <p:nvSpPr>
          <p:cNvPr id="2" name="Дата 1">
            <a:extLst>
              <a:ext uri="{FF2B5EF4-FFF2-40B4-BE49-F238E27FC236}">
                <a16:creationId xmlns:a16="http://schemas.microsoft.com/office/drawing/2014/main" id="{548ECED6-19AB-4F30-9312-BEA83621AA67}"/>
              </a:ext>
            </a:extLst>
          </p:cNvPr>
          <p:cNvSpPr txBox="1">
            <a:spLocks/>
          </p:cNvSpPr>
          <p:nvPr/>
        </p:nvSpPr>
        <p:spPr>
          <a:xfrm>
            <a:off x="1609500" y="620773"/>
            <a:ext cx="1581665" cy="3739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822185A-496F-4C70-9D8D-D70AC743BCEE}" type="datetime1">
              <a:rPr lang="uk-UA" sz="2400" b="1" smtClean="0">
                <a:solidFill>
                  <a:schemeClr val="bg1"/>
                </a:solidFill>
              </a:rPr>
              <a:pPr algn="ctr"/>
              <a:t>23.03.2022</a:t>
            </a:fld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8A0783-5C84-404F-BA8C-3826D6FCE0D5}"/>
              </a:ext>
            </a:extLst>
          </p:cNvPr>
          <p:cNvSpPr txBox="1"/>
          <p:nvPr/>
        </p:nvSpPr>
        <p:spPr>
          <a:xfrm>
            <a:off x="1733068" y="159108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bg1"/>
                </a:solidFill>
              </a:rPr>
              <a:t>Сьогодні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9">
            <a:extLst>
              <a:ext uri="{FF2B5EF4-FFF2-40B4-BE49-F238E27FC236}">
                <a16:creationId xmlns:a16="http://schemas.microsoft.com/office/drawing/2014/main" id="{A9B404D7-44CA-4762-9F40-2300ADA1523A}"/>
              </a:ext>
            </a:extLst>
          </p:cNvPr>
          <p:cNvSpPr/>
          <p:nvPr/>
        </p:nvSpPr>
        <p:spPr>
          <a:xfrm>
            <a:off x="174172" y="1310764"/>
            <a:ext cx="11867031" cy="783193"/>
          </a:xfrm>
          <a:prstGeom prst="roundRect">
            <a:avLst/>
          </a:prstGeom>
          <a:ln>
            <a:solidFill>
              <a:srgbClr val="2F324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командах 	           </a:t>
            </a:r>
            <a:r>
              <a:rPr lang="ru-RU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20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змінити</a:t>
            </a:r>
            <a:r>
              <a:rPr lang="ru-RU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х на -10)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                </a:t>
            </a:r>
            <a:r>
              <a:rPr lang="ru-RU" sz="1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16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змінити</a:t>
            </a:r>
            <a:r>
              <a:rPr lang="ru-RU" sz="1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на -10)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знак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мінус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означає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число, яке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вказує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позицію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об’єкта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сцені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горизонталі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або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вертикалі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буде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зменшене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10.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9E4942-2C96-44AB-9328-37164B4023B4}"/>
              </a:ext>
            </a:extLst>
          </p:cNvPr>
          <p:cNvSpPr txBox="1"/>
          <p:nvPr/>
        </p:nvSpPr>
        <p:spPr>
          <a:xfrm>
            <a:off x="5435353" y="2919832"/>
            <a:ext cx="6094520" cy="1938992"/>
          </a:xfrm>
          <a:prstGeom prst="wedgeRectCallout">
            <a:avLst>
              <a:gd name="adj1" fmla="val -85654"/>
              <a:gd name="adj2" fmla="val -18997"/>
            </a:avLst>
          </a:prstGeom>
          <a:solidFill>
            <a:srgbClr val="92D050"/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Значення позиції виконавця важливе для створення алгоритмів руху лабіринтами, якщо в лабіринті немає якихось перешкод. За наявності перешкод до таких алгоритмів додають команди розгалуження.</a:t>
            </a:r>
          </a:p>
        </p:txBody>
      </p:sp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F21862F8-34C4-4841-B888-5E36AD2FBAE5}"/>
              </a:ext>
            </a:extLst>
          </p:cNvPr>
          <p:cNvSpPr/>
          <p:nvPr/>
        </p:nvSpPr>
        <p:spPr>
          <a:xfrm>
            <a:off x="3375258" y="544401"/>
            <a:ext cx="8665945" cy="400110"/>
          </a:xfrm>
          <a:prstGeom prst="rect">
            <a:avLst/>
          </a:prstGeom>
          <a:solidFill>
            <a:srgbClr val="2F3242"/>
          </a:solidFill>
          <a:ln>
            <a:solidFill>
              <a:srgbClr val="58433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описувати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алгоритми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руху </a:t>
            </a:r>
            <a:r>
              <a:rPr lang="ru-RU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лабіринтом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endParaRPr lang="uk-UA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2829250-E082-46C5-878F-37D8E42822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3068" y="1360990"/>
            <a:ext cx="823701" cy="35619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F4D1A838-993F-4199-8164-DF75C52A57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0442" y="1360990"/>
            <a:ext cx="911758" cy="362205"/>
          </a:xfrm>
          <a:prstGeom prst="rect">
            <a:avLst/>
          </a:prstGeom>
        </p:spPr>
      </p:pic>
      <p:pic>
        <p:nvPicPr>
          <p:cNvPr id="7170" name="Picture 2" descr="Лабиринт — Википедия">
            <a:extLst>
              <a:ext uri="{FF2B5EF4-FFF2-40B4-BE49-F238E27FC236}">
                <a16:creationId xmlns:a16="http://schemas.microsoft.com/office/drawing/2014/main" id="{23BCEDE4-7797-437D-8C60-92D1A6D9E4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6143" y="5024761"/>
            <a:ext cx="1619137" cy="1619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8085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2659</TotalTime>
  <Words>373</Words>
  <Application>Microsoft Office PowerPoint</Application>
  <PresentationFormat>Широкоэкранный</PresentationFormat>
  <Paragraphs>46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https://vsimpptx.com</dc:title>
  <dc:creator>Василь Цупа</dc:creator>
  <cp:lastModifiedBy>Admin</cp:lastModifiedBy>
  <cp:revision>351</cp:revision>
  <dcterms:created xsi:type="dcterms:W3CDTF">2015-10-20T21:14:13Z</dcterms:created>
  <dcterms:modified xsi:type="dcterms:W3CDTF">2022-03-23T07:53:49Z</dcterms:modified>
</cp:coreProperties>
</file>