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Написання складних прикметників разом і через дефіс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uk-UA" dirty="0" smtClean="0"/>
              <a:t>Підготувала вчителька української мови та літератури </a:t>
            </a:r>
          </a:p>
          <a:p>
            <a:pPr algn="r"/>
            <a:r>
              <a:rPr lang="uk-UA" dirty="0" smtClean="0"/>
              <a:t>Добрянського НВК І-ІІІ ст. </a:t>
            </a:r>
          </a:p>
          <a:p>
            <a:pPr algn="r"/>
            <a:r>
              <a:rPr lang="uk-UA" dirty="0" smtClean="0"/>
              <a:t>Ярош Любов </a:t>
            </a:r>
            <a:r>
              <a:rPr lang="uk-UA" dirty="0" err="1" smtClean="0"/>
              <a:t>Францівна</a:t>
            </a:r>
            <a:endParaRPr lang="uk-U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0"/>
            <a:ext cx="8215370" cy="28574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першою частиною складного прикметника є </a:t>
            </a:r>
            <a:r>
              <a:rPr lang="uk-UA" sz="3200" b="1" dirty="0" err="1" smtClean="0">
                <a:solidFill>
                  <a:schemeClr val="bg1"/>
                </a:solidFill>
              </a:rPr>
              <a:t>воєнно-</a:t>
            </a:r>
            <a:r>
              <a:rPr lang="uk-UA" sz="3200" b="1" dirty="0" smtClean="0">
                <a:solidFill>
                  <a:schemeClr val="bg1"/>
                </a:solidFill>
              </a:rPr>
              <a:t>, </a:t>
            </a:r>
            <a:r>
              <a:rPr lang="uk-UA" sz="3200" b="1" dirty="0" err="1" smtClean="0">
                <a:solidFill>
                  <a:schemeClr val="bg1"/>
                </a:solidFill>
              </a:rPr>
              <a:t>військово-</a:t>
            </a:r>
            <a:r>
              <a:rPr lang="uk-UA" sz="3200" b="1" dirty="0" smtClean="0"/>
              <a:t>:</a:t>
            </a:r>
            <a:endParaRPr lang="uk-UA" sz="32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143240" y="2500306"/>
            <a:ext cx="2571768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786190"/>
            <a:ext cx="8215370" cy="2057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в</a:t>
            </a:r>
            <a:r>
              <a:rPr lang="uk-UA" sz="2800" i="1" dirty="0" smtClean="0">
                <a:solidFill>
                  <a:srgbClr val="002060"/>
                </a:solidFill>
              </a:rPr>
              <a:t>оєнно-історичний, військово-морський, воєнно-промисловий.</a:t>
            </a:r>
          </a:p>
          <a:p>
            <a:pPr algn="ctr"/>
            <a:r>
              <a:rPr lang="uk-UA" sz="2800" u="sng" dirty="0" smtClean="0">
                <a:solidFill>
                  <a:srgbClr val="00B050"/>
                </a:solidFill>
              </a:rPr>
              <a:t>Винятки:</a:t>
            </a:r>
            <a:r>
              <a:rPr lang="uk-UA" sz="2800" i="1" dirty="0" smtClean="0">
                <a:solidFill>
                  <a:srgbClr val="00B050"/>
                </a:solidFill>
              </a:rPr>
              <a:t> </a:t>
            </a:r>
            <a:r>
              <a:rPr lang="uk-UA" sz="2800" i="1" dirty="0" smtClean="0">
                <a:solidFill>
                  <a:srgbClr val="002060"/>
                </a:solidFill>
              </a:rPr>
              <a:t>військовополонений, </a:t>
            </a:r>
            <a:r>
              <a:rPr lang="uk-UA" sz="2800" i="1" dirty="0" err="1" smtClean="0">
                <a:solidFill>
                  <a:srgbClr val="002060"/>
                </a:solidFill>
              </a:rPr>
              <a:t>військовозобов</a:t>
            </a:r>
            <a:r>
              <a:rPr lang="en-US" sz="2800" i="1" dirty="0" smtClean="0">
                <a:solidFill>
                  <a:srgbClr val="002060"/>
                </a:solidFill>
              </a:rPr>
              <a:t>’</a:t>
            </a:r>
            <a:r>
              <a:rPr lang="uk-UA" sz="2800" i="1" dirty="0" err="1" smtClean="0">
                <a:solidFill>
                  <a:srgbClr val="002060"/>
                </a:solidFill>
              </a:rPr>
              <a:t>язаний</a:t>
            </a:r>
            <a:r>
              <a:rPr lang="uk-UA" sz="2800" i="1" dirty="0" smtClean="0"/>
              <a:t>. </a:t>
            </a:r>
            <a:endParaRPr lang="uk-UA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500034" y="714356"/>
            <a:ext cx="8215370" cy="507209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rgbClr val="FFFF00"/>
                </a:solidFill>
              </a:rPr>
              <a:t>ПРАКТИЧНА ЧАСТИНА</a:t>
            </a:r>
            <a:endParaRPr lang="uk-UA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Блок-схема: память с прямым доступом 3"/>
          <p:cNvSpPr/>
          <p:nvPr/>
        </p:nvSpPr>
        <p:spPr>
          <a:xfrm>
            <a:off x="500034" y="285728"/>
            <a:ext cx="8286808" cy="1857388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Утворіть і запишіть прикметники від іменників. Поясніть правопис.</a:t>
            </a:r>
            <a:endParaRPr lang="uk-UA" sz="3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Блок-схема: объединение 4"/>
          <p:cNvSpPr/>
          <p:nvPr/>
        </p:nvSpPr>
        <p:spPr>
          <a:xfrm>
            <a:off x="3000364" y="2143116"/>
            <a:ext cx="2428892" cy="1114428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блако 5"/>
          <p:cNvSpPr/>
          <p:nvPr/>
        </p:nvSpPr>
        <p:spPr>
          <a:xfrm>
            <a:off x="500034" y="3071810"/>
            <a:ext cx="8286808" cy="32861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Автобіографія, бібліотека, радіотехніка, гідросфера, фотографія, теплохід, землемір, півріччя, пароплав, лісостеп, чорногуз, життєпис.</a:t>
            </a:r>
            <a:endParaRPr lang="uk-UA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Блок-схема: память с прямым доступом 3"/>
          <p:cNvSpPr/>
          <p:nvPr/>
        </p:nvSpPr>
        <p:spPr>
          <a:xfrm>
            <a:off x="500034" y="285728"/>
            <a:ext cx="8215370" cy="1928826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7030A0"/>
                </a:solidFill>
              </a:rPr>
              <a:t>Перевір!!!</a:t>
            </a:r>
            <a:endParaRPr lang="uk-UA" sz="3200" b="1" dirty="0">
              <a:solidFill>
                <a:srgbClr val="7030A0"/>
              </a:solidFill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428596" y="3000372"/>
            <a:ext cx="8358246" cy="342902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Автобіографічний, бібліотечний, радіотехнічний, </a:t>
            </a:r>
            <a:r>
              <a:rPr lang="uk-UA" sz="2800" b="1" dirty="0" err="1" smtClean="0"/>
              <a:t>гідросферний</a:t>
            </a:r>
            <a:r>
              <a:rPr lang="uk-UA" sz="2800" b="1" dirty="0" smtClean="0"/>
              <a:t>,фотографічний, теплохідний, землемірний, піврічний, пароплавний,лісостеповий, чорногузів, життєписний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sp>
        <p:nvSpPr>
          <p:cNvPr id="6" name="Блок-схема: объединение 5"/>
          <p:cNvSpPr/>
          <p:nvPr/>
        </p:nvSpPr>
        <p:spPr>
          <a:xfrm>
            <a:off x="3571868" y="2214554"/>
            <a:ext cx="1928826" cy="971552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Блок-схема: память с прямым доступом 3"/>
          <p:cNvSpPr/>
          <p:nvPr/>
        </p:nvSpPr>
        <p:spPr>
          <a:xfrm>
            <a:off x="500034" y="428604"/>
            <a:ext cx="8215370" cy="1471618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bg1"/>
                </a:solidFill>
              </a:rPr>
              <a:t>Запишіть слова, знявши риску.</a:t>
            </a:r>
            <a:endParaRPr lang="uk-UA" sz="3200" b="1" dirty="0">
              <a:solidFill>
                <a:schemeClr val="bg1"/>
              </a:solidFill>
            </a:endParaRPr>
          </a:p>
        </p:txBody>
      </p:sp>
      <p:sp>
        <p:nvSpPr>
          <p:cNvPr id="5" name="Блок-схема: объединение 4"/>
          <p:cNvSpPr/>
          <p:nvPr/>
        </p:nvSpPr>
        <p:spPr>
          <a:xfrm>
            <a:off x="3143240" y="1857364"/>
            <a:ext cx="2214578" cy="121444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блако 5"/>
          <p:cNvSpPr/>
          <p:nvPr/>
        </p:nvSpPr>
        <p:spPr>
          <a:xfrm>
            <a:off x="500034" y="2571744"/>
            <a:ext cx="8001056" cy="428625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err="1" smtClean="0"/>
              <a:t>Аграрно</a:t>
            </a:r>
            <a:r>
              <a:rPr lang="uk-UA" sz="2000" b="1" dirty="0" smtClean="0"/>
              <a:t>/промисловий, важко/атлетичний, бавовно/збиральний, багато/поверховий, </a:t>
            </a:r>
            <a:r>
              <a:rPr lang="uk-UA" sz="2000" b="1" dirty="0" err="1" smtClean="0"/>
              <a:t>бібліо</a:t>
            </a:r>
            <a:r>
              <a:rPr lang="uk-UA" sz="2000" b="1" dirty="0" smtClean="0"/>
              <a:t>/графічний, борошно/</a:t>
            </a:r>
            <a:r>
              <a:rPr lang="uk-UA" sz="2000" b="1" dirty="0" err="1" smtClean="0"/>
              <a:t>мельний</a:t>
            </a:r>
            <a:r>
              <a:rPr lang="uk-UA" sz="2000" b="1" dirty="0" smtClean="0"/>
              <a:t>, </a:t>
            </a:r>
            <a:r>
              <a:rPr lang="uk-UA" sz="2000" b="1" dirty="0" err="1" smtClean="0"/>
              <a:t>виробничо</a:t>
            </a:r>
            <a:r>
              <a:rPr lang="uk-UA" sz="2000" b="1" dirty="0" smtClean="0"/>
              <a:t>/фінансовий, високо/авторитетний, </a:t>
            </a:r>
            <a:r>
              <a:rPr lang="uk-UA" sz="2000" b="1" dirty="0" err="1" smtClean="0"/>
              <a:t>військово</a:t>
            </a:r>
            <a:r>
              <a:rPr lang="uk-UA" sz="2000" b="1" dirty="0" smtClean="0"/>
              <a:t>/повітряний, </a:t>
            </a:r>
            <a:r>
              <a:rPr lang="uk-UA" sz="2000" b="1" dirty="0" err="1" smtClean="0"/>
              <a:t>газо</a:t>
            </a:r>
            <a:r>
              <a:rPr lang="uk-UA" sz="2000" b="1" dirty="0" smtClean="0"/>
              <a:t>/подібний, далеко/східний, </a:t>
            </a:r>
            <a:r>
              <a:rPr lang="uk-UA" sz="2000" b="1" dirty="0" err="1" smtClean="0"/>
              <a:t>дво</a:t>
            </a:r>
            <a:r>
              <a:rPr lang="uk-UA" sz="2000" b="1" dirty="0" smtClean="0"/>
              <a:t>/змінний, </a:t>
            </a:r>
            <a:r>
              <a:rPr lang="uk-UA" sz="2000" b="1" dirty="0" err="1" smtClean="0"/>
              <a:t>електро</a:t>
            </a:r>
            <a:r>
              <a:rPr lang="uk-UA" sz="2000" b="1" dirty="0" smtClean="0"/>
              <a:t>/магнітний, єдино/вірний, механіко/технічний, миро/</a:t>
            </a:r>
            <a:r>
              <a:rPr lang="uk-UA" sz="2000" b="1" dirty="0" err="1" smtClean="0"/>
              <a:t>любний</a:t>
            </a:r>
            <a:r>
              <a:rPr lang="uk-UA" sz="2000" b="1" dirty="0" smtClean="0"/>
              <a:t>, одно/процентний,  природо/захисний, </a:t>
            </a:r>
            <a:r>
              <a:rPr lang="uk-UA" sz="2000" b="1" dirty="0" err="1" smtClean="0"/>
              <a:t>східно</a:t>
            </a:r>
            <a:r>
              <a:rPr lang="uk-UA" sz="2000" b="1" dirty="0" smtClean="0"/>
              <a:t>/європейський.</a:t>
            </a:r>
            <a:endParaRPr lang="uk-UA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Блок-схема: память с прямым доступом 3"/>
          <p:cNvSpPr/>
          <p:nvPr/>
        </p:nvSpPr>
        <p:spPr>
          <a:xfrm>
            <a:off x="500034" y="285728"/>
            <a:ext cx="8215370" cy="140018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7030A0"/>
                </a:solidFill>
              </a:rPr>
              <a:t>Перевір !!!</a:t>
            </a:r>
            <a:endParaRPr lang="uk-UA" sz="3200" dirty="0">
              <a:solidFill>
                <a:srgbClr val="7030A0"/>
              </a:solidFill>
            </a:endParaRPr>
          </a:p>
        </p:txBody>
      </p:sp>
      <p:sp>
        <p:nvSpPr>
          <p:cNvPr id="5" name="Блок-схема: объединение 4"/>
          <p:cNvSpPr/>
          <p:nvPr/>
        </p:nvSpPr>
        <p:spPr>
          <a:xfrm>
            <a:off x="3428992" y="1643050"/>
            <a:ext cx="1928826" cy="971552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блако 5"/>
          <p:cNvSpPr/>
          <p:nvPr/>
        </p:nvSpPr>
        <p:spPr>
          <a:xfrm>
            <a:off x="428596" y="2357430"/>
            <a:ext cx="8358246" cy="40005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Аграрно-промисловий, важкоатлетичний, бавовнозбиральний, багатоповерховий, бібліографічний, борошномельний, виробничо-фінансовий, високоавторитетний, військово-повітряний, газоподібний, далекосхідний, двозмінний, електромагнітний, єдиновірний, механіко-технічний, миролюбний, однопроцентний, природозахисний, східноєвропейський.</a:t>
            </a:r>
            <a:endParaRPr lang="uk-UA" sz="2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571472" y="285728"/>
            <a:ext cx="8143932" cy="535785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7030A0"/>
                </a:solidFill>
              </a:rPr>
              <a:t>Рефлексія.</a:t>
            </a:r>
          </a:p>
          <a:p>
            <a:pPr algn="ctr"/>
            <a:r>
              <a:rPr lang="uk-UA" sz="3200" b="1" dirty="0" smtClean="0">
                <a:solidFill>
                  <a:srgbClr val="FFFF00"/>
                </a:solidFill>
              </a:rPr>
              <a:t>Вправа </a:t>
            </a:r>
            <a:r>
              <a:rPr lang="uk-UA" sz="3200" b="1" dirty="0" err="1" smtClean="0">
                <a:solidFill>
                  <a:srgbClr val="FFFF00"/>
                </a:solidFill>
              </a:rPr>
              <a:t>“Незакінчене</a:t>
            </a:r>
            <a:r>
              <a:rPr lang="uk-UA" sz="3200" b="1" dirty="0" smtClean="0">
                <a:solidFill>
                  <a:srgbClr val="FFFF00"/>
                </a:solidFill>
              </a:rPr>
              <a:t> </a:t>
            </a:r>
            <a:r>
              <a:rPr lang="uk-UA" sz="3200" b="1" dirty="0" err="1" smtClean="0">
                <a:solidFill>
                  <a:srgbClr val="FFFF00"/>
                </a:solidFill>
              </a:rPr>
              <a:t>речення”</a:t>
            </a:r>
            <a:endParaRPr lang="uk-UA" sz="3200" b="1" dirty="0" smtClean="0">
              <a:solidFill>
                <a:srgbClr val="FFFF00"/>
              </a:solidFill>
            </a:endParaRPr>
          </a:p>
          <a:p>
            <a:pPr algn="ctr"/>
            <a:r>
              <a:rPr lang="uk-UA" sz="3200" b="1" i="1" dirty="0" smtClean="0"/>
              <a:t>Складні прикметники…</a:t>
            </a:r>
          </a:p>
          <a:p>
            <a:pPr algn="ctr"/>
            <a:endParaRPr lang="uk-UA" sz="3200" dirty="0" smtClean="0"/>
          </a:p>
          <a:p>
            <a:pPr algn="ctr">
              <a:buFont typeface="Wingdings" pitchFamily="2" charset="2"/>
              <a:buChar char="v"/>
            </a:pPr>
            <a:r>
              <a:rPr lang="uk-UA" sz="3200" dirty="0" smtClean="0"/>
              <a:t> </a:t>
            </a:r>
            <a:r>
              <a:rPr lang="uk-UA" sz="3200" b="1" dirty="0" smtClean="0"/>
              <a:t>пишуться через дефіс…</a:t>
            </a:r>
          </a:p>
          <a:p>
            <a:pPr algn="ctr">
              <a:buFont typeface="Wingdings" pitchFamily="2" charset="2"/>
              <a:buChar char="v"/>
            </a:pPr>
            <a:r>
              <a:rPr lang="uk-UA" sz="3200" b="1" dirty="0" smtClean="0"/>
              <a:t>п</a:t>
            </a:r>
            <a:r>
              <a:rPr lang="uk-UA" sz="3200" b="1" dirty="0" smtClean="0"/>
              <a:t>ишуться разом…</a:t>
            </a:r>
          </a:p>
          <a:p>
            <a:pPr algn="ctr">
              <a:buFont typeface="Wingdings" pitchFamily="2" charset="2"/>
              <a:buChar char="v"/>
            </a:pPr>
            <a:r>
              <a:rPr lang="uk-UA" sz="3200" b="1" dirty="0" smtClean="0"/>
              <a:t>з</a:t>
            </a:r>
            <a:r>
              <a:rPr lang="uk-UA" sz="3200" b="1" dirty="0" smtClean="0"/>
              <a:t>авжди пишуться разом…</a:t>
            </a:r>
            <a:endParaRPr lang="uk-UA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Стрелка вниз 3"/>
          <p:cNvSpPr/>
          <p:nvPr/>
        </p:nvSpPr>
        <p:spPr>
          <a:xfrm>
            <a:off x="500034" y="285728"/>
            <a:ext cx="8215370" cy="6000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Домашнє завдання</a:t>
            </a:r>
            <a:endParaRPr lang="uk-UA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Овал 3"/>
          <p:cNvSpPr/>
          <p:nvPr/>
        </p:nvSpPr>
        <p:spPr>
          <a:xfrm>
            <a:off x="500034" y="357166"/>
            <a:ext cx="8215370" cy="3643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uk-UA" sz="3200" b="1" dirty="0" smtClean="0"/>
              <a:t>1. Опрацювати теоретичний матеріал.</a:t>
            </a:r>
          </a:p>
          <a:p>
            <a:pPr marL="342900" indent="-342900" algn="ctr"/>
            <a:r>
              <a:rPr lang="uk-UA" sz="3200" b="1" dirty="0" smtClean="0"/>
              <a:t>2. Виконати роботу на картках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5" name="Стрелка вниз 4"/>
          <p:cNvSpPr/>
          <p:nvPr/>
        </p:nvSpPr>
        <p:spPr>
          <a:xfrm>
            <a:off x="2214546" y="3929066"/>
            <a:ext cx="4786346" cy="23574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642910" y="285728"/>
            <a:ext cx="8072494" cy="292895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</a:rPr>
              <a:t>Картка №1</a:t>
            </a:r>
          </a:p>
          <a:p>
            <a:pPr algn="ctr"/>
            <a:r>
              <a:rPr lang="uk-UA" sz="2000" b="1" i="1" dirty="0" smtClean="0">
                <a:solidFill>
                  <a:schemeClr val="bg1"/>
                </a:solidFill>
              </a:rPr>
              <a:t>Перепишіть, знявши риски.</a:t>
            </a:r>
          </a:p>
          <a:p>
            <a:pPr algn="ctr"/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Лісо/степовий,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електро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/фізичний, народно/поетичний, право/фланговий,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історико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/культурний,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давньо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/грецький,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військово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/морський, воле/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любний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важко/хворий. </a:t>
            </a:r>
            <a:endParaRPr lang="uk-UA" sz="20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500034" y="3071810"/>
            <a:ext cx="8215370" cy="335758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</a:rPr>
              <a:t>Картка №2</a:t>
            </a:r>
          </a:p>
          <a:p>
            <a:pPr algn="ctr"/>
            <a:r>
              <a:rPr lang="uk-UA" sz="2000" b="1" i="1" dirty="0" smtClean="0">
                <a:solidFill>
                  <a:schemeClr val="bg1"/>
                </a:solidFill>
              </a:rPr>
              <a:t>Перепишіть, знявши риски.</a:t>
            </a:r>
          </a:p>
          <a:p>
            <a:pPr algn="ctr"/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Суспільно/корисний, п</a:t>
            </a:r>
            <a:r>
              <a:rPr lang="en-US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’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яти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/разовий,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віце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/президентський,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навчально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/виробничий, всесвітньо/історичний,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жовто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/блакитний,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жовто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гараячий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східно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/китайський.</a:t>
            </a:r>
            <a:endParaRPr lang="uk-UA" sz="20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51996"/>
          </a:xfrm>
        </p:spPr>
        <p:txBody>
          <a:bodyPr>
            <a:normAutofit/>
          </a:bodyPr>
          <a:lstStyle/>
          <a:p>
            <a:endParaRPr lang="uk-UA" sz="1400" dirty="0"/>
          </a:p>
        </p:txBody>
      </p:sp>
      <p:sp>
        <p:nvSpPr>
          <p:cNvPr id="4" name="Овал 3"/>
          <p:cNvSpPr/>
          <p:nvPr/>
        </p:nvSpPr>
        <p:spPr>
          <a:xfrm>
            <a:off x="500034" y="285728"/>
            <a:ext cx="8215370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rgbClr val="C00000"/>
                </a:solidFill>
              </a:rPr>
              <a:t>РАЗОМ</a:t>
            </a:r>
            <a:endParaRPr lang="uk-UA" sz="2800" dirty="0">
              <a:solidFill>
                <a:srgbClr val="C00000"/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71472" y="1714488"/>
            <a:ext cx="8072494" cy="28575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dirty="0" smtClean="0"/>
              <a:t>Якщо складні прикметники утворені зі словосполучень, у яких одне слово залежить від іншого:</a:t>
            </a:r>
            <a:endParaRPr lang="uk-UA" sz="32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3357554" y="4214818"/>
            <a:ext cx="169907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5143512"/>
            <a:ext cx="814393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д</a:t>
            </a:r>
            <a:r>
              <a:rPr lang="uk-UA" sz="2800" i="1" dirty="0" smtClean="0">
                <a:solidFill>
                  <a:srgbClr val="002060"/>
                </a:solidFill>
              </a:rPr>
              <a:t>еревообробний </a:t>
            </a:r>
            <a:r>
              <a:rPr lang="uk-UA" sz="2800" dirty="0" smtClean="0">
                <a:solidFill>
                  <a:srgbClr val="002060"/>
                </a:solidFill>
              </a:rPr>
              <a:t>(обробляти дерево); </a:t>
            </a:r>
            <a:r>
              <a:rPr lang="uk-UA" sz="2800" i="1" dirty="0" smtClean="0">
                <a:solidFill>
                  <a:srgbClr val="002060"/>
                </a:solidFill>
              </a:rPr>
              <a:t>давньоукраїнський</a:t>
            </a:r>
            <a:r>
              <a:rPr lang="uk-UA" sz="2800" dirty="0" smtClean="0">
                <a:solidFill>
                  <a:srgbClr val="002060"/>
                </a:solidFill>
              </a:rPr>
              <a:t> (давня Україна); </a:t>
            </a:r>
            <a:r>
              <a:rPr lang="uk-UA" sz="2800" i="1" dirty="0" smtClean="0">
                <a:solidFill>
                  <a:srgbClr val="002060"/>
                </a:solidFill>
              </a:rPr>
              <a:t>народнопісенний</a:t>
            </a:r>
            <a:r>
              <a:rPr lang="uk-UA" sz="2800" dirty="0" smtClean="0">
                <a:solidFill>
                  <a:srgbClr val="002060"/>
                </a:solidFill>
              </a:rPr>
              <a:t> (народна пісня)…</a:t>
            </a:r>
            <a:endParaRPr lang="uk-UA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500034" y="214290"/>
            <a:ext cx="8215370" cy="292895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</a:rPr>
              <a:t>Картка №3</a:t>
            </a:r>
          </a:p>
          <a:p>
            <a:pPr algn="ctr"/>
            <a:r>
              <a:rPr lang="uk-UA" sz="2000" b="1" i="1" dirty="0" smtClean="0">
                <a:solidFill>
                  <a:schemeClr val="bg1"/>
                </a:solidFill>
              </a:rPr>
              <a:t>Перепишіть, знявши риски.</a:t>
            </a:r>
          </a:p>
          <a:p>
            <a:pPr algn="ctr"/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Тепло/обмінний,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агро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/промисловий,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східно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слов</a:t>
            </a:r>
            <a:r>
              <a:rPr lang="en-US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’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янський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дерево/обробний, важко/атлетичний, народно/пісенний,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гірничо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/промисловий, загально/державний,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суспілно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/необхідний.</a:t>
            </a:r>
            <a:endParaRPr lang="uk-UA" sz="20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571472" y="3000372"/>
            <a:ext cx="8215370" cy="328614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</a:rPr>
              <a:t>Картка №4</a:t>
            </a:r>
          </a:p>
          <a:p>
            <a:pPr algn="ctr"/>
            <a:r>
              <a:rPr lang="uk-UA" sz="2000" b="1" i="1" dirty="0" smtClean="0">
                <a:solidFill>
                  <a:schemeClr val="bg1"/>
                </a:solidFill>
              </a:rPr>
              <a:t>Перепишіть, знявши риску.</a:t>
            </a:r>
          </a:p>
          <a:p>
            <a:pPr algn="ctr"/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Три/поверховий, фізико/технічний, генерал/губернаторський, літературно/художній, політико/економічний, </a:t>
            </a:r>
            <a:r>
              <a:rPr lang="uk-UA" sz="2000" b="1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військово</a:t>
            </a:r>
            <a:r>
              <a:rPr lang="uk-UA" sz="20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/спортивний, лимонно/жовтий, червоно/гарячий.</a:t>
            </a:r>
            <a:endParaRPr lang="uk-UA" sz="20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285728"/>
            <a:ext cx="8215370" cy="30003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складні прикметники походять від складних іменників:</a:t>
            </a:r>
            <a:endParaRPr lang="uk-UA" sz="32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286116" y="2928934"/>
            <a:ext cx="2286016" cy="14070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4286256"/>
            <a:ext cx="8215370" cy="148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б</a:t>
            </a:r>
            <a:r>
              <a:rPr lang="uk-UA" sz="2800" i="1" dirty="0" smtClean="0">
                <a:solidFill>
                  <a:srgbClr val="002060"/>
                </a:solidFill>
              </a:rPr>
              <a:t>іологія – біологічний; землероб – </a:t>
            </a:r>
            <a:r>
              <a:rPr lang="uk-UA" sz="2800" i="1" dirty="0" err="1" smtClean="0">
                <a:solidFill>
                  <a:srgbClr val="002060"/>
                </a:solidFill>
              </a:rPr>
              <a:t>землеробний</a:t>
            </a:r>
            <a:r>
              <a:rPr lang="uk-UA" sz="2800" i="1" dirty="0" smtClean="0">
                <a:solidFill>
                  <a:srgbClr val="002060"/>
                </a:solidFill>
              </a:rPr>
              <a:t>; лісостеп – лісостеповий…</a:t>
            </a:r>
            <a:endParaRPr lang="uk-UA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0"/>
            <a:ext cx="8215370" cy="31432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першою частиною складного прикметника є числівник:</a:t>
            </a:r>
            <a:endParaRPr lang="uk-UA" sz="32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143240" y="2714620"/>
            <a:ext cx="2571768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786190"/>
            <a:ext cx="8215370" cy="1771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п</a:t>
            </a:r>
            <a:r>
              <a:rPr lang="en-US" sz="2800" i="1" dirty="0" smtClean="0">
                <a:solidFill>
                  <a:srgbClr val="002060"/>
                </a:solidFill>
              </a:rPr>
              <a:t>’</a:t>
            </a:r>
            <a:r>
              <a:rPr lang="uk-UA" sz="2800" i="1" dirty="0" err="1" smtClean="0">
                <a:solidFill>
                  <a:srgbClr val="002060"/>
                </a:solidFill>
              </a:rPr>
              <a:t>ятирічний</a:t>
            </a:r>
            <a:r>
              <a:rPr lang="uk-UA" sz="2800" i="1" dirty="0" smtClean="0">
                <a:solidFill>
                  <a:srgbClr val="002060"/>
                </a:solidFill>
              </a:rPr>
              <a:t>, двокамерний, шестизірковий, </a:t>
            </a:r>
            <a:r>
              <a:rPr lang="uk-UA" sz="2800" i="1" dirty="0" err="1" smtClean="0">
                <a:solidFill>
                  <a:srgbClr val="002060"/>
                </a:solidFill>
              </a:rPr>
              <a:t>семиразовийчотирьохмільярдний</a:t>
            </a:r>
            <a:r>
              <a:rPr lang="uk-UA" sz="2800" i="1" dirty="0" smtClean="0">
                <a:solidFill>
                  <a:srgbClr val="002060"/>
                </a:solidFill>
              </a:rPr>
              <a:t>…</a:t>
            </a:r>
            <a:endParaRPr lang="uk-UA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0"/>
            <a:ext cx="8143932" cy="30003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першою частиною складного прикметника є прислівник:</a:t>
            </a:r>
            <a:endParaRPr lang="uk-UA" sz="32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071802" y="2571744"/>
            <a:ext cx="2571768" cy="11927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714752"/>
            <a:ext cx="821537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д</a:t>
            </a:r>
            <a:r>
              <a:rPr lang="uk-UA" sz="2800" i="1" dirty="0" smtClean="0">
                <a:solidFill>
                  <a:srgbClr val="002060"/>
                </a:solidFill>
              </a:rPr>
              <a:t>авноминулий, малозабезпечений, вічнозелений…</a:t>
            </a:r>
            <a:endParaRPr lang="uk-UA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428596" y="285728"/>
            <a:ext cx="8286808" cy="1414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</a:rPr>
              <a:t>ЧЕРЕЗ ДЕФІС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00034" y="1714488"/>
            <a:ext cx="8215370" cy="24288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складні прикметники  утворені від сполучень рівноправних слів, між якими можна поставити сполучник </a:t>
            </a:r>
            <a:r>
              <a:rPr lang="uk-UA" sz="3200" b="1" dirty="0" smtClean="0">
                <a:solidFill>
                  <a:schemeClr val="bg1"/>
                </a:solidFill>
              </a:rPr>
              <a:t>і (й)</a:t>
            </a:r>
            <a:r>
              <a:rPr lang="uk-UA" sz="3200" b="1" dirty="0" smtClean="0"/>
              <a:t>:</a:t>
            </a:r>
            <a:endParaRPr lang="uk-UA" sz="32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3143240" y="3857628"/>
            <a:ext cx="2428892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4357686" y="5143512"/>
            <a:ext cx="45719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4643446"/>
            <a:ext cx="8215370" cy="2214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с</a:t>
            </a:r>
            <a:r>
              <a:rPr lang="uk-UA" sz="2800" i="1" dirty="0" smtClean="0">
                <a:solidFill>
                  <a:srgbClr val="002060"/>
                </a:solidFill>
              </a:rPr>
              <a:t>анаторно-курортний</a:t>
            </a:r>
            <a:r>
              <a:rPr lang="uk-UA" sz="2800" dirty="0" smtClean="0">
                <a:solidFill>
                  <a:srgbClr val="002060"/>
                </a:solidFill>
              </a:rPr>
              <a:t> (санаторний і курортний); </a:t>
            </a:r>
            <a:r>
              <a:rPr lang="uk-UA" sz="2800" i="1" dirty="0" smtClean="0">
                <a:solidFill>
                  <a:srgbClr val="002060"/>
                </a:solidFill>
              </a:rPr>
              <a:t>мовно-літературний</a:t>
            </a:r>
            <a:r>
              <a:rPr lang="uk-UA" sz="2800" dirty="0" smtClean="0">
                <a:solidFill>
                  <a:srgbClr val="002060"/>
                </a:solidFill>
              </a:rPr>
              <a:t> (мова й література); </a:t>
            </a:r>
          </a:p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м</a:t>
            </a:r>
            <a:r>
              <a:rPr lang="en-US" sz="2800" i="1" dirty="0" smtClean="0">
                <a:solidFill>
                  <a:srgbClr val="002060"/>
                </a:solidFill>
              </a:rPr>
              <a:t>’</a:t>
            </a:r>
            <a:r>
              <a:rPr lang="uk-UA" sz="2800" i="1" dirty="0" smtClean="0">
                <a:solidFill>
                  <a:srgbClr val="002060"/>
                </a:solidFill>
              </a:rPr>
              <a:t>ясо-молочний </a:t>
            </a:r>
            <a:r>
              <a:rPr lang="uk-UA" sz="2800" dirty="0" smtClean="0">
                <a:solidFill>
                  <a:srgbClr val="002060"/>
                </a:solidFill>
              </a:rPr>
              <a:t>(м</a:t>
            </a:r>
            <a:r>
              <a:rPr lang="en-US" sz="2800" dirty="0" smtClean="0">
                <a:solidFill>
                  <a:srgbClr val="002060"/>
                </a:solidFill>
              </a:rPr>
              <a:t>’</a:t>
            </a:r>
            <a:r>
              <a:rPr lang="uk-UA" sz="2800" dirty="0" smtClean="0">
                <a:solidFill>
                  <a:srgbClr val="002060"/>
                </a:solidFill>
              </a:rPr>
              <a:t>ясний і молочний); </a:t>
            </a:r>
          </a:p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українсько-французький</a:t>
            </a:r>
            <a:r>
              <a:rPr lang="uk-UA" sz="2800" dirty="0" smtClean="0">
                <a:solidFill>
                  <a:srgbClr val="002060"/>
                </a:solidFill>
              </a:rPr>
              <a:t> (український і французький)…  </a:t>
            </a:r>
            <a:endParaRPr lang="uk-UA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28596" y="0"/>
            <a:ext cx="8215370" cy="30718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складні прикметники означають відтінки поєднання кольорів, смаків:</a:t>
            </a:r>
            <a:endParaRPr lang="uk-UA" sz="32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500430" y="2643182"/>
            <a:ext cx="2071702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714752"/>
            <a:ext cx="8215370" cy="1985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ч</a:t>
            </a:r>
            <a:r>
              <a:rPr lang="uk-UA" sz="2800" i="1" dirty="0" smtClean="0">
                <a:solidFill>
                  <a:srgbClr val="002060"/>
                </a:solidFill>
              </a:rPr>
              <a:t>орно-білий, світло-зелений, кисло-солодкий.</a:t>
            </a:r>
          </a:p>
          <a:p>
            <a:pPr algn="ctr"/>
            <a:r>
              <a:rPr lang="uk-UA" sz="2800" u="sng" dirty="0" smtClean="0">
                <a:solidFill>
                  <a:srgbClr val="00B050"/>
                </a:solidFill>
              </a:rPr>
              <a:t>Винятки:</a:t>
            </a:r>
            <a:r>
              <a:rPr lang="uk-UA" sz="2800" i="1" dirty="0" smtClean="0">
                <a:solidFill>
                  <a:srgbClr val="002060"/>
                </a:solidFill>
              </a:rPr>
              <a:t> червоногарячий, жовтогарячий,…</a:t>
            </a:r>
            <a:endParaRPr lang="uk-UA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0"/>
            <a:ext cx="8143932" cy="328612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перша частина складного прикметника закінчується на </a:t>
            </a:r>
            <a:r>
              <a:rPr lang="uk-UA" sz="3200" b="1" dirty="0" err="1" smtClean="0">
                <a:solidFill>
                  <a:schemeClr val="bg1"/>
                </a:solidFill>
              </a:rPr>
              <a:t>–ико</a:t>
            </a:r>
            <a:r>
              <a:rPr lang="uk-UA" sz="3200" b="1" dirty="0" smtClean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uk-UA" sz="3200" b="1" dirty="0" err="1" smtClean="0">
                <a:solidFill>
                  <a:schemeClr val="bg1"/>
                </a:solidFill>
              </a:rPr>
              <a:t>-іко</a:t>
            </a:r>
            <a:r>
              <a:rPr lang="uk-UA" sz="3200" b="1" dirty="0" smtClean="0">
                <a:solidFill>
                  <a:schemeClr val="bg1"/>
                </a:solidFill>
              </a:rPr>
              <a:t>:</a:t>
            </a:r>
            <a:endParaRPr lang="uk-UA" sz="3200" b="1" dirty="0">
              <a:solidFill>
                <a:schemeClr val="bg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500430" y="2857496"/>
            <a:ext cx="2071702" cy="11927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4000504"/>
            <a:ext cx="8215370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ф</a:t>
            </a:r>
            <a:r>
              <a:rPr lang="uk-UA" sz="2800" i="1" dirty="0" smtClean="0">
                <a:solidFill>
                  <a:srgbClr val="002060"/>
                </a:solidFill>
              </a:rPr>
              <a:t>ізико-математичний, історико-культурний, хіміко-технологічний…</a:t>
            </a:r>
            <a:endParaRPr lang="uk-UA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0"/>
            <a:ext cx="8215370" cy="28574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Якщо складні прикметники означають проміжні сторони світу:</a:t>
            </a:r>
            <a:endParaRPr lang="uk-UA" sz="32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143240" y="2500306"/>
            <a:ext cx="2857520" cy="1214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714752"/>
            <a:ext cx="8215370" cy="1985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solidFill>
                  <a:srgbClr val="002060"/>
                </a:solidFill>
              </a:rPr>
              <a:t>північно-західний, південно-східний…</a:t>
            </a:r>
            <a:endParaRPr lang="uk-UA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</TotalTime>
  <Words>512</Words>
  <PresentationFormat>Экран (4:3)</PresentationFormat>
  <Paragraphs>60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Написання складних прикметників разом і через дефіс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Написання складних прикметників разом і через дефіс</dc:title>
  <dc:creator>admin</dc:creator>
  <cp:lastModifiedBy>admin</cp:lastModifiedBy>
  <cp:revision>12</cp:revision>
  <dcterms:created xsi:type="dcterms:W3CDTF">2022-03-24T06:22:36Z</dcterms:created>
  <dcterms:modified xsi:type="dcterms:W3CDTF">2022-03-24T08:20:14Z</dcterms:modified>
</cp:coreProperties>
</file>