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402" r:id="rId3"/>
    <p:sldId id="1413" r:id="rId4"/>
    <p:sldId id="1405" r:id="rId5"/>
    <p:sldId id="1415" r:id="rId6"/>
    <p:sldId id="1416" r:id="rId7"/>
    <p:sldId id="1417" r:id="rId8"/>
    <p:sldId id="1418" r:id="rId9"/>
    <p:sldId id="1419" r:id="rId10"/>
    <p:sldId id="1421" r:id="rId11"/>
    <p:sldId id="1422" r:id="rId12"/>
    <p:sldId id="1407" r:id="rId13"/>
    <p:sldId id="1406" r:id="rId14"/>
    <p:sldId id="1408" r:id="rId15"/>
    <p:sldId id="1409" r:id="rId16"/>
    <p:sldId id="1425" r:id="rId17"/>
    <p:sldId id="1426" r:id="rId18"/>
    <p:sldId id="1434" r:id="rId19"/>
    <p:sldId id="1430" r:id="rId20"/>
    <p:sldId id="1431" r:id="rId21"/>
    <p:sldId id="1433" r:id="rId22"/>
    <p:sldId id="1411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b="1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розгляд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b="1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порядок проходження документів в організації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b="1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3200" i="1" noProof="0" dirty="0">
              <a:solidFill>
                <a:srgbClr val="002060"/>
              </a:solidFill>
            </a:rPr>
            <a:t>виконання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b="1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контроль виконання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000" b="1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формування справ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244AEF-BD16-4508-9A5A-9640B519654B}" type="pres">
      <dgm:prSet presAssocID="{D7D30CB0-42E3-4872-8223-5BD4079EBA38}" presName="descendantText" presStyleLbl="alignAcc1" presStyleIdx="0" presStyleCnt="5" custScaleY="1197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5CB376A-E1F5-4E26-86CA-E248F361C893}" type="pres">
      <dgm:prSet presAssocID="{505724CF-73FE-4F1F-810B-DEF145202D2D}" presName="descendantText" presStyleLbl="alignAcc1" presStyleIdx="1" presStyleCnt="5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04A936-A0BD-4697-B593-D6F4E69814DB}" type="pres">
      <dgm:prSet presAssocID="{D304DA83-E892-49A6-BA60-69FB1CA5F3EB}" presName="descendantText" presStyleLbl="alignAcc1" presStyleIdx="2" presStyleCnt="5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AD2266-D1F5-4340-BFC3-C47B398908AF}" type="pres">
      <dgm:prSet presAssocID="{BD2FBB3C-F6C2-44FB-ADE3-293FFDDC2A2E}" presName="descendantText" presStyleLbl="alignAcc1" presStyleIdx="3" presStyleCnt="5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64508B-8A65-44E4-A925-E18E98C3A57A}" type="pres">
      <dgm:prSet presAssocID="{F374F58C-EB2A-4DAB-A18C-88122204DFE2}" presName="descendantText" presStyleLbl="alignAcc1" presStyleIdx="4" presStyleCnt="5" custScaleY="1230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Автор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 err="1"/>
            <a:t>підписувач</a:t>
          </a:r>
          <a:endParaRPr lang="uk-UA" i="1" noProof="0" dirty="0"/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посередник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адресат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48645" y="216118"/>
          <a:ext cx="990969" cy="69367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/>
            <a:t>1</a:t>
          </a:r>
        </a:p>
      </dsp:txBody>
      <dsp:txXfrm rot="-5400000">
        <a:off x="1" y="414311"/>
        <a:ext cx="693678" cy="297291"/>
      </dsp:txXfrm>
    </dsp:sp>
    <dsp:sp modelId="{3F244AEF-BD16-4508-9A5A-9640B519654B}">
      <dsp:nvSpPr>
        <dsp:cNvPr id="0" name=""/>
        <dsp:cNvSpPr/>
      </dsp:nvSpPr>
      <dsp:spPr>
        <a:xfrm rot="5400000">
          <a:off x="5986134" y="-5288524"/>
          <a:ext cx="771551" cy="11356463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розгляд</a:t>
          </a:r>
        </a:p>
      </dsp:txBody>
      <dsp:txXfrm rot="-5400000">
        <a:off x="693678" y="41596"/>
        <a:ext cx="11318799" cy="696223"/>
      </dsp:txXfrm>
    </dsp:sp>
    <dsp:sp modelId="{CA699784-EE11-48B7-BD5B-E6C7811778B0}">
      <dsp:nvSpPr>
        <dsp:cNvPr id="0" name=""/>
        <dsp:cNvSpPr/>
      </dsp:nvSpPr>
      <dsp:spPr>
        <a:xfrm rot="5400000">
          <a:off x="-148645" y="1172840"/>
          <a:ext cx="990969" cy="69367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/>
            <a:t>2</a:t>
          </a:r>
        </a:p>
      </dsp:txBody>
      <dsp:txXfrm rot="-5400000">
        <a:off x="1" y="1371033"/>
        <a:ext cx="693678" cy="297291"/>
      </dsp:txXfrm>
    </dsp:sp>
    <dsp:sp modelId="{E5CB376A-E1F5-4E26-86CA-E248F361C893}">
      <dsp:nvSpPr>
        <dsp:cNvPr id="0" name=""/>
        <dsp:cNvSpPr/>
      </dsp:nvSpPr>
      <dsp:spPr>
        <a:xfrm rot="5400000">
          <a:off x="5975519" y="-4331971"/>
          <a:ext cx="792782" cy="11356463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порядок проходження документів в організації</a:t>
          </a:r>
        </a:p>
      </dsp:txBody>
      <dsp:txXfrm rot="-5400000">
        <a:off x="693679" y="988569"/>
        <a:ext cx="11317763" cy="715382"/>
      </dsp:txXfrm>
    </dsp:sp>
    <dsp:sp modelId="{D547829D-0660-4ECE-8B9B-4DD150AEB617}">
      <dsp:nvSpPr>
        <dsp:cNvPr id="0" name=""/>
        <dsp:cNvSpPr/>
      </dsp:nvSpPr>
      <dsp:spPr>
        <a:xfrm rot="5400000">
          <a:off x="-148645" y="2129562"/>
          <a:ext cx="990969" cy="69367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327755"/>
        <a:ext cx="693678" cy="297291"/>
      </dsp:txXfrm>
    </dsp:sp>
    <dsp:sp modelId="{9E04A936-A0BD-4697-B593-D6F4E69814DB}">
      <dsp:nvSpPr>
        <dsp:cNvPr id="0" name=""/>
        <dsp:cNvSpPr/>
      </dsp:nvSpPr>
      <dsp:spPr>
        <a:xfrm rot="5400000">
          <a:off x="5975519" y="-3375249"/>
          <a:ext cx="792782" cy="11356463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i="1" kern="1200" noProof="0" dirty="0">
              <a:solidFill>
                <a:srgbClr val="002060"/>
              </a:solidFill>
            </a:rPr>
            <a:t>виконання</a:t>
          </a:r>
        </a:p>
      </dsp:txBody>
      <dsp:txXfrm rot="-5400000">
        <a:off x="693679" y="1945291"/>
        <a:ext cx="11317763" cy="715382"/>
      </dsp:txXfrm>
    </dsp:sp>
    <dsp:sp modelId="{52803C1C-157C-4C4C-B9E1-A477114FB6F8}">
      <dsp:nvSpPr>
        <dsp:cNvPr id="0" name=""/>
        <dsp:cNvSpPr/>
      </dsp:nvSpPr>
      <dsp:spPr>
        <a:xfrm rot="5400000">
          <a:off x="-148645" y="3086285"/>
          <a:ext cx="990969" cy="69367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/>
            <a:t>4</a:t>
          </a:r>
        </a:p>
      </dsp:txBody>
      <dsp:txXfrm rot="-5400000">
        <a:off x="1" y="3284478"/>
        <a:ext cx="693678" cy="297291"/>
      </dsp:txXfrm>
    </dsp:sp>
    <dsp:sp modelId="{2DAD2266-D1F5-4340-BFC3-C47B398908AF}">
      <dsp:nvSpPr>
        <dsp:cNvPr id="0" name=""/>
        <dsp:cNvSpPr/>
      </dsp:nvSpPr>
      <dsp:spPr>
        <a:xfrm rot="5400000">
          <a:off x="5975519" y="-2418526"/>
          <a:ext cx="792782" cy="11356463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контроль виконання</a:t>
          </a:r>
        </a:p>
      </dsp:txBody>
      <dsp:txXfrm rot="-5400000">
        <a:off x="693679" y="2902014"/>
        <a:ext cx="11317763" cy="715382"/>
      </dsp:txXfrm>
    </dsp:sp>
    <dsp:sp modelId="{EBD4C652-875D-4E3B-BCAE-25007D58F96A}">
      <dsp:nvSpPr>
        <dsp:cNvPr id="0" name=""/>
        <dsp:cNvSpPr/>
      </dsp:nvSpPr>
      <dsp:spPr>
        <a:xfrm rot="5400000">
          <a:off x="-148645" y="4043007"/>
          <a:ext cx="990969" cy="693678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/>
            <a:t>5</a:t>
          </a:r>
        </a:p>
      </dsp:txBody>
      <dsp:txXfrm rot="-5400000">
        <a:off x="1" y="4241200"/>
        <a:ext cx="693678" cy="297291"/>
      </dsp:txXfrm>
    </dsp:sp>
    <dsp:sp modelId="{BB64508B-8A65-44E4-A925-E18E98C3A57A}">
      <dsp:nvSpPr>
        <dsp:cNvPr id="0" name=""/>
        <dsp:cNvSpPr/>
      </dsp:nvSpPr>
      <dsp:spPr>
        <a:xfrm rot="5400000">
          <a:off x="5975519" y="-1461804"/>
          <a:ext cx="792782" cy="11356463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3200" i="1" kern="1200" noProof="0" dirty="0">
              <a:solidFill>
                <a:schemeClr val="bg1"/>
              </a:solidFill>
            </a:rPr>
            <a:t>формування справ</a:t>
          </a:r>
        </a:p>
      </dsp:txBody>
      <dsp:txXfrm rot="-5400000">
        <a:off x="693679" y="3858736"/>
        <a:ext cx="11317763" cy="715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235400" y="-801866"/>
          <a:ext cx="6234354" cy="6234354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23026" y="356002"/>
          <a:ext cx="6754559" cy="7123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447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i="1" kern="1200" noProof="0" dirty="0"/>
            <a:t>Автор</a:t>
          </a:r>
        </a:p>
      </dsp:txBody>
      <dsp:txXfrm>
        <a:off x="523026" y="356002"/>
        <a:ext cx="6754559" cy="712374"/>
      </dsp:txXfrm>
    </dsp:sp>
    <dsp:sp modelId="{27878C57-BBF6-4C22-88FA-1C3D4933722D}">
      <dsp:nvSpPr>
        <dsp:cNvPr id="0" name=""/>
        <dsp:cNvSpPr/>
      </dsp:nvSpPr>
      <dsp:spPr>
        <a:xfrm>
          <a:off x="77792" y="266955"/>
          <a:ext cx="890468" cy="890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931447" y="1424749"/>
          <a:ext cx="6346138" cy="71237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447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i="1" kern="1200" noProof="0" dirty="0" err="1"/>
            <a:t>підписувач</a:t>
          </a:r>
          <a:endParaRPr lang="uk-UA" sz="3700" i="1" kern="1200" noProof="0" dirty="0"/>
        </a:p>
      </dsp:txBody>
      <dsp:txXfrm>
        <a:off x="931447" y="1424749"/>
        <a:ext cx="6346138" cy="712374"/>
      </dsp:txXfrm>
    </dsp:sp>
    <dsp:sp modelId="{E63EBB38-5984-4F74-98F1-254621592311}">
      <dsp:nvSpPr>
        <dsp:cNvPr id="0" name=""/>
        <dsp:cNvSpPr/>
      </dsp:nvSpPr>
      <dsp:spPr>
        <a:xfrm>
          <a:off x="486213" y="1335702"/>
          <a:ext cx="890468" cy="890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31447" y="2493496"/>
          <a:ext cx="6346138" cy="7123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447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i="1" kern="1200" noProof="0" dirty="0">
              <a:solidFill>
                <a:srgbClr val="002060"/>
              </a:solidFill>
            </a:rPr>
            <a:t>посередник</a:t>
          </a:r>
        </a:p>
      </dsp:txBody>
      <dsp:txXfrm>
        <a:off x="931447" y="2493496"/>
        <a:ext cx="6346138" cy="712374"/>
      </dsp:txXfrm>
    </dsp:sp>
    <dsp:sp modelId="{D13D7DA6-9D1E-4150-A6AE-C6ABC36166D5}">
      <dsp:nvSpPr>
        <dsp:cNvPr id="0" name=""/>
        <dsp:cNvSpPr/>
      </dsp:nvSpPr>
      <dsp:spPr>
        <a:xfrm>
          <a:off x="486213" y="2404449"/>
          <a:ext cx="890468" cy="890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523026" y="3562244"/>
          <a:ext cx="6754559" cy="7123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447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i="1" kern="1200" noProof="0" dirty="0"/>
            <a:t>адресат</a:t>
          </a:r>
        </a:p>
      </dsp:txBody>
      <dsp:txXfrm>
        <a:off x="523026" y="3562244"/>
        <a:ext cx="6754559" cy="712374"/>
      </dsp:txXfrm>
    </dsp:sp>
    <dsp:sp modelId="{AA2029A9-878F-42BF-A694-5944B1AD983E}">
      <dsp:nvSpPr>
        <dsp:cNvPr id="0" name=""/>
        <dsp:cNvSpPr/>
      </dsp:nvSpPr>
      <dsp:spPr>
        <a:xfrm>
          <a:off x="77792" y="3473197"/>
          <a:ext cx="890468" cy="8904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25.03.2022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25.03.2022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Поняття документу. Призначення та класифікація документів. Документообіг 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</a:t>
            </a:r>
          </a:p>
        </p:txBody>
      </p:sp>
      <p:pic>
        <p:nvPicPr>
          <p:cNvPr id="9" name="Picture 2" descr="document, refresh, reload icon">
            <a:extLst>
              <a:ext uri="{FF2B5EF4-FFF2-40B4-BE49-F238E27FC236}">
                <a16:creationId xmlns:a16="http://schemas.microsoft.com/office/drawing/2014/main" id="{F918B6B7-B05B-4F85-A92B-1053A30BE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63" y="3586556"/>
            <a:ext cx="2484596" cy="24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cument, file icon">
            <a:extLst>
              <a:ext uri="{FF2B5EF4-FFF2-40B4-BE49-F238E27FC236}">
                <a16:creationId xmlns:a16="http://schemas.microsoft.com/office/drawing/2014/main" id="{32DC7C9A-CF28-4C0C-8844-86B85841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60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 та</a:t>
            </a:r>
            <a:br>
              <a:rPr lang="uk-UA" dirty="0"/>
            </a:br>
            <a:r>
              <a:rPr lang="uk-UA" dirty="0"/>
              <a:t>класифікація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Оригінал службового документа </a:t>
            </a:r>
            <a:r>
              <a:rPr lang="uk-UA" sz="2700" b="1" i="1" kern="0" dirty="0">
                <a:solidFill>
                  <a:schemeClr val="bg1"/>
                </a:solidFill>
              </a:rPr>
              <a:t>– примірник службового документа, що має оригінальний підпис посадової (службової) особи установи.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AE837-35D8-46E7-AEBE-2AA27BF9E447}"/>
              </a:ext>
            </a:extLst>
          </p:cNvPr>
          <p:cNvSpPr txBox="1"/>
          <p:nvPr/>
        </p:nvSpPr>
        <p:spPr>
          <a:xfrm>
            <a:off x="72008" y="2598816"/>
            <a:ext cx="7303482" cy="38318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Оригіналом електронного документа </a:t>
            </a:r>
            <a:r>
              <a:rPr lang="uk-UA" sz="2700" b="1" i="1" kern="0" dirty="0">
                <a:solidFill>
                  <a:schemeClr val="bg1"/>
                </a:solidFill>
              </a:rPr>
              <a:t>вважається електронний примірник документа з обов’язковими реквізитами, у тому числі з електронним підписом автора або підписом, прирівняним до власноручного підпису відповідно до Закону України «Про електронний цифровий підпис».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1536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968DAFA-63FD-4809-B22F-B7F51AB3E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" b="13528"/>
          <a:stretch/>
        </p:blipFill>
        <p:spPr bwMode="auto">
          <a:xfrm>
            <a:off x="7496071" y="2598815"/>
            <a:ext cx="4623922" cy="29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86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 та</a:t>
            </a:r>
            <a:br>
              <a:rPr lang="uk-UA" dirty="0"/>
            </a:br>
            <a:r>
              <a:rPr lang="uk-UA" dirty="0"/>
              <a:t>класифікація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4922023" cy="38318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Копія документа </a:t>
            </a:r>
            <a:r>
              <a:rPr lang="uk-UA" sz="2700" b="1" i="1" kern="0" dirty="0">
                <a:solidFill>
                  <a:schemeClr val="bg1"/>
                </a:solidFill>
              </a:rPr>
              <a:t>– документ, що містить точне знакове відтворення змісту чи </a:t>
            </a:r>
            <a:r>
              <a:rPr lang="uk-UA" sz="2700" b="1" i="1" kern="0" dirty="0" err="1">
                <a:solidFill>
                  <a:schemeClr val="bg1"/>
                </a:solidFill>
              </a:rPr>
              <a:t>документної</a:t>
            </a:r>
            <a:r>
              <a:rPr lang="uk-UA" sz="2700" b="1" i="1" kern="0" dirty="0">
                <a:solidFill>
                  <a:schemeClr val="bg1"/>
                </a:solidFill>
              </a:rPr>
              <a:t> інформації іншого документа і в окремих випадках – деяких його зовнішніх ознак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17412" name="Picture 4" descr="Ð ÐµÐ·ÑÐ»ÑÑÐ°Ñ Ð¿Ð¾ÑÑÐºÑ Ð·Ð¾Ð±ÑÐ°Ð¶ÐµÐ½Ñ Ð·Ð° Ð·Ð°Ð¿Ð¸ÑÐ¾Ð¼ &quot;electronic document vector&quot;">
            <a:extLst>
              <a:ext uri="{FF2B5EF4-FFF2-40B4-BE49-F238E27FC236}">
                <a16:creationId xmlns:a16="http://schemas.microsoft.com/office/drawing/2014/main" id="{AD7A2FB9-C5C4-4E8A-BE10-A2BB5FD8C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1" b="18488"/>
          <a:stretch/>
        </p:blipFill>
        <p:spPr bwMode="auto">
          <a:xfrm>
            <a:off x="5174902" y="1196763"/>
            <a:ext cx="6842618" cy="53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Документообіг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8D744-7D5C-4491-AEA9-A49FBDE040DE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Документування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— це процес створення і оформлення документів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D407172-0D84-458B-8CE1-BC132366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3E5EDA72-3038-4D73-B6DD-D156E6407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r="2862"/>
          <a:stretch/>
        </p:blipFill>
        <p:spPr bwMode="auto">
          <a:xfrm>
            <a:off x="96113" y="2521097"/>
            <a:ext cx="5601552" cy="39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5EC9941-BDC1-4126-8D95-A7248AA01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54" y="2521097"/>
            <a:ext cx="6273396" cy="39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6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Документообіг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7" y="2744214"/>
            <a:ext cx="5484731" cy="34163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Це рух документа від суб’єкта до об’єкта управління і навпаки, рух документа всередині об’єкта управління з метою його виконання або встановлення взаємозв’язку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A484F-F5F4-4D18-8F1E-C27ABB6DCF5D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Документообіг</a:t>
            </a:r>
            <a:r>
              <a:rPr lang="uk-UA" sz="2800" b="1" i="1" kern="0" dirty="0">
                <a:solidFill>
                  <a:srgbClr val="FFFFFF"/>
                </a:solidFill>
              </a:rPr>
              <a:t> — рух документів в організації з моменту їх створення або одержання і до завершення виконання або відправлення.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10D2F11-928A-44EC-9AB2-9757362F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3255DA-E1EA-46A6-9D7D-F6E25CCACA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74"/>
          <a:stretch/>
        </p:blipFill>
        <p:spPr>
          <a:xfrm>
            <a:off x="5710646" y="2744214"/>
            <a:ext cx="6409347" cy="387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Документообіг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Організація </a:t>
            </a:r>
            <a:r>
              <a:rPr lang="uk-UA" sz="2700" b="1" i="1" kern="0" dirty="0">
                <a:solidFill>
                  <a:srgbClr val="FFFF00"/>
                </a:solidFill>
              </a:rPr>
              <a:t>документообігу</a:t>
            </a:r>
            <a:r>
              <a:rPr lang="uk-UA" sz="2700" b="1" i="1" kern="0" dirty="0">
                <a:solidFill>
                  <a:schemeClr val="bg1"/>
                </a:solidFill>
              </a:rPr>
              <a:t> ґрунтується на таких принципах: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CCEE8-20FF-45D1-A436-E2AB48E4C7C0}"/>
              </a:ext>
            </a:extLst>
          </p:cNvPr>
          <p:cNvSpPr txBox="1"/>
          <p:nvPr/>
        </p:nvSpPr>
        <p:spPr>
          <a:xfrm>
            <a:off x="331595" y="2227824"/>
            <a:ext cx="7033847" cy="13388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рух документів повинен мати мінімальну кількість повернень на попередні етапи;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7A5741-18A9-4775-AB14-1A923F83D8C0}"/>
              </a:ext>
            </a:extLst>
          </p:cNvPr>
          <p:cNvSpPr txBox="1"/>
          <p:nvPr/>
        </p:nvSpPr>
        <p:spPr>
          <a:xfrm>
            <a:off x="331595" y="3674383"/>
            <a:ext cx="7033847" cy="216982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документи мають спрямовуватися виконавцям відповідно до їхніх обов’язків, щоб уникнути дублювання операцій.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473BE4F6-6EA5-4614-B3DE-1F58D1164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 b="19405"/>
          <a:stretch/>
        </p:blipFill>
        <p:spPr bwMode="auto">
          <a:xfrm>
            <a:off x="7486022" y="2227825"/>
            <a:ext cx="4635048" cy="361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Документообіг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Основними етапами документообігу є такі: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7F246B0-DB1A-4148-8D45-C3E57302D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637752"/>
              </p:ext>
            </p:extLst>
          </p:nvPr>
        </p:nvGraphicFramePr>
        <p:xfrm>
          <a:off x="72008" y="1801824"/>
          <a:ext cx="12050142" cy="488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52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Документообіг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Виділяють такі види документообігу: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050F956-5F31-4D53-852A-4FD75982BB33}"/>
              </a:ext>
            </a:extLst>
          </p:cNvPr>
          <p:cNvSpPr/>
          <p:nvPr/>
        </p:nvSpPr>
        <p:spPr>
          <a:xfrm>
            <a:off x="72007" y="1862205"/>
            <a:ext cx="3973050" cy="8207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централізований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31D2D21-9199-4AF7-8F07-1BD06037CC9B}"/>
              </a:ext>
            </a:extLst>
          </p:cNvPr>
          <p:cNvSpPr/>
          <p:nvPr/>
        </p:nvSpPr>
        <p:spPr>
          <a:xfrm>
            <a:off x="4110552" y="1862205"/>
            <a:ext cx="3973050" cy="8207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децентралізований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15FA6C6-4BF2-4287-9FF1-E8502E35D748}"/>
              </a:ext>
            </a:extLst>
          </p:cNvPr>
          <p:cNvSpPr/>
          <p:nvPr/>
        </p:nvSpPr>
        <p:spPr>
          <a:xfrm>
            <a:off x="8149100" y="1862205"/>
            <a:ext cx="3973050" cy="8207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змішаний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54DCF16-77F4-4B22-9342-80E6889FF078}"/>
              </a:ext>
            </a:extLst>
          </p:cNvPr>
          <p:cNvSpPr/>
          <p:nvPr/>
        </p:nvSpPr>
        <p:spPr>
          <a:xfrm>
            <a:off x="72007" y="2750713"/>
            <a:ext cx="3973050" cy="1149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вхідні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1206B2C-2181-4D74-AE73-D8491F305369}"/>
              </a:ext>
            </a:extLst>
          </p:cNvPr>
          <p:cNvSpPr/>
          <p:nvPr/>
        </p:nvSpPr>
        <p:spPr>
          <a:xfrm>
            <a:off x="72007" y="4065792"/>
            <a:ext cx="3973050" cy="1149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вихідні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73DE56A7-1981-4631-A6A4-76C61051839B}"/>
              </a:ext>
            </a:extLst>
          </p:cNvPr>
          <p:cNvSpPr/>
          <p:nvPr/>
        </p:nvSpPr>
        <p:spPr>
          <a:xfrm>
            <a:off x="72007" y="5380873"/>
            <a:ext cx="3973050" cy="1149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внутрішні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D344C4-A159-4462-86A6-F8213B4F9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" r="2835"/>
          <a:stretch/>
        </p:blipFill>
        <p:spPr>
          <a:xfrm>
            <a:off x="4114608" y="2750711"/>
            <a:ext cx="8013752" cy="37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Документообіг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Суб’єкти документообігу: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D3CDB05-63D4-47BF-9EC9-109A9D2FBB5C}"/>
              </a:ext>
            </a:extLst>
          </p:cNvPr>
          <p:cNvGraphicFramePr/>
          <p:nvPr/>
        </p:nvGraphicFramePr>
        <p:xfrm>
          <a:off x="4778270" y="1801824"/>
          <a:ext cx="7341722" cy="463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0CEEAD9-DDCD-4BC2-BE18-0154D7FF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801824"/>
            <a:ext cx="4630621" cy="463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документу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Автор електронного документа </a:t>
            </a:r>
            <a:r>
              <a:rPr lang="uk-UA" sz="2700" b="1" i="1" kern="0" dirty="0">
                <a:solidFill>
                  <a:schemeClr val="bg1"/>
                </a:solidFill>
              </a:rPr>
              <a:t>— особа, яка створила електронний документ.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24578" name="Picture 2" descr="Ð ÐµÐ·ÑÐ»ÑÑÐ°Ñ Ð¿Ð¾ÑÑÐºÑ Ð·Ð¾Ð±ÑÐ°Ð¶ÐµÐ½Ñ Ð·Ð° Ð·Ð°Ð¿Ð¸ÑÐ¾Ð¼ &quot;creating an electronic document vector&quot;">
            <a:extLst>
              <a:ext uri="{FF2B5EF4-FFF2-40B4-BE49-F238E27FC236}">
                <a16:creationId xmlns:a16="http://schemas.microsoft.com/office/drawing/2014/main" id="{DFCE5D0B-CF5E-4918-A023-A04CC1EA7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7"/>
          <a:stretch/>
        </p:blipFill>
        <p:spPr bwMode="auto">
          <a:xfrm>
            <a:off x="69850" y="2278064"/>
            <a:ext cx="5055256" cy="41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Ð ÐµÐ·ÑÐ»ÑÑÐ°Ñ Ð¿Ð¾ÑÑÐºÑ Ð·Ð¾Ð±ÑÐ°Ð¶ÐµÐ½Ñ Ð·Ð° Ð·Ð°Ð¿Ð¸ÑÐ¾Ð¼ &quot;creating an electronic document vector&quot;">
            <a:extLst>
              <a:ext uri="{FF2B5EF4-FFF2-40B4-BE49-F238E27FC236}">
                <a16:creationId xmlns:a16="http://schemas.microsoft.com/office/drawing/2014/main" id="{58843EBC-FA61-4D1B-BD06-90EA318F7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70" y="2278064"/>
            <a:ext cx="6767280" cy="41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документу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5022506" cy="507831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 err="1">
                <a:solidFill>
                  <a:srgbClr val="FFFF00"/>
                </a:solidFill>
              </a:rPr>
              <a:t>Підписувач</a:t>
            </a:r>
            <a:r>
              <a:rPr lang="uk-UA" sz="2700" b="1" i="1" kern="0" dirty="0">
                <a:solidFill>
                  <a:schemeClr val="bg1"/>
                </a:solidFill>
              </a:rPr>
              <a:t> </a:t>
            </a:r>
            <a:r>
              <a:rPr lang="uk-UA" sz="2700" b="1" i="1" kern="0" dirty="0">
                <a:solidFill>
                  <a:srgbClr val="FFFF00"/>
                </a:solidFill>
              </a:rPr>
              <a:t>електронного документа </a:t>
            </a:r>
            <a:r>
              <a:rPr lang="uk-UA" sz="2700" b="1" i="1" kern="0" dirty="0">
                <a:solidFill>
                  <a:schemeClr val="bg1"/>
                </a:solidFill>
              </a:rPr>
              <a:t>– особа, яка на законних підставах володіє особистим ключем та від свого імені накладає електронний цифровий підпис під час створення електронного документа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19458" name="Picture 2" descr="Ð ÐµÐ·ÑÐ»ÑÑÐ°Ñ Ð¿Ð¾ÑÑÐºÑ Ð·Ð¾Ð±ÑÐ°Ð¶ÐµÐ½Ñ Ð·Ð° Ð·Ð°Ð¿Ð¸ÑÐ¾Ð¼ &quot;electronic signature vector&quot;">
            <a:extLst>
              <a:ext uri="{FF2B5EF4-FFF2-40B4-BE49-F238E27FC236}">
                <a16:creationId xmlns:a16="http://schemas.microsoft.com/office/drawing/2014/main" id="{EB54C9EA-852B-435E-BFE6-E6031A5B6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3"/>
          <a:stretch/>
        </p:blipFill>
        <p:spPr bwMode="auto">
          <a:xfrm>
            <a:off x="5325728" y="1196763"/>
            <a:ext cx="6643539" cy="50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документу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75893-4667-4581-869B-93991D49FE78}"/>
              </a:ext>
            </a:extLst>
          </p:cNvPr>
          <p:cNvSpPr txBox="1"/>
          <p:nvPr/>
        </p:nvSpPr>
        <p:spPr>
          <a:xfrm>
            <a:off x="1403648" y="1196752"/>
            <a:ext cx="5066689" cy="440120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Документ </a:t>
            </a:r>
            <a:r>
              <a:rPr lang="uk-UA" sz="2800" b="1" i="1" kern="0" dirty="0">
                <a:solidFill>
                  <a:srgbClr val="FFFFFF"/>
                </a:solidFill>
              </a:rPr>
              <a:t>— матеріальний об'єкт, що містить у зафіксованому вигляді інформацію, оформлений у зведеному порядку і має відповідно до чинного законодавства юридичну силу.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C97F79D-BCBC-4B0C-B06B-D8C30A65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19675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 ÐµÐ·ÑÐ»ÑÑÐ°Ñ Ð¿Ð¾ÑÑÐºÑ Ð·Ð¾Ð±ÑÐ°Ð¶ÐµÐ½Ñ Ð·Ð° Ð·Ð°Ð¿Ð¸ÑÐ¾Ð¼ &quot;document icon&quot;">
            <a:extLst>
              <a:ext uri="{FF2B5EF4-FFF2-40B4-BE49-F238E27FC236}">
                <a16:creationId xmlns:a16="http://schemas.microsoft.com/office/drawing/2014/main" id="{8969B92F-87CC-4328-B8AD-0477C864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58" y="1188754"/>
            <a:ext cx="5506734" cy="550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документу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479517" cy="507831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Посередник</a:t>
            </a:r>
            <a:r>
              <a:rPr lang="uk-UA" sz="2700" b="1" i="1" kern="0" dirty="0">
                <a:solidFill>
                  <a:schemeClr val="bg1"/>
                </a:solidFill>
              </a:rPr>
              <a:t> — особа, яка в установленому законодавством порядку здійснює приймання, передавання (доставку), зберігання, перевірку цілісності електронних документів для задоволення власних потреб або надає відповідні послуги за дорученням інших суб'єктів електронного документообігу.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E370A5-6057-4067-AD4F-F57B6272A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5" r="2174"/>
          <a:stretch/>
        </p:blipFill>
        <p:spPr>
          <a:xfrm>
            <a:off x="6692203" y="1196763"/>
            <a:ext cx="5407694" cy="50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Поняття документу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579998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00"/>
                </a:solidFill>
              </a:rPr>
              <a:t>Адресат (одержувач) </a:t>
            </a:r>
            <a:r>
              <a:rPr lang="uk-UA" sz="2700" b="1" i="1" kern="0" dirty="0">
                <a:solidFill>
                  <a:schemeClr val="bg1"/>
                </a:solidFill>
              </a:rPr>
              <a:t>— особа, якій адресується документ.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25602" name="Picture 2" descr="Ð ÐµÐ·ÑÐ»ÑÑÐ°Ñ Ð¿Ð¾ÑÑÐºÑ Ð·Ð¾Ð±ÑÐ°Ð¶ÐµÐ½Ñ Ð·Ð° Ð·Ð°Ð¿Ð¸ÑÐ¾Ð¼ &quot;pile of papers vector&quot;">
            <a:extLst>
              <a:ext uri="{FF2B5EF4-FFF2-40B4-BE49-F238E27FC236}">
                <a16:creationId xmlns:a16="http://schemas.microsoft.com/office/drawing/2014/main" id="{F28BABB5-1EFE-471F-A71D-8473B743E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 bwMode="auto">
          <a:xfrm>
            <a:off x="6752492" y="1196764"/>
            <a:ext cx="5367500" cy="530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91D7D5-3B0E-4F1E-82B5-A2B867602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" r="5174"/>
          <a:stretch/>
        </p:blipFill>
        <p:spPr>
          <a:xfrm>
            <a:off x="72007" y="2220592"/>
            <a:ext cx="6579999" cy="42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Загальні правила оформлення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Текст документа має бути викладений: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BF3A770-0FDA-42B4-9AEE-414F7194F11C}"/>
              </a:ext>
            </a:extLst>
          </p:cNvPr>
          <p:cNvSpPr/>
          <p:nvPr/>
        </p:nvSpPr>
        <p:spPr>
          <a:xfrm>
            <a:off x="72008" y="184598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стисло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CE6F081-D47F-4DBC-B4F9-5C24B2F99A7F}"/>
              </a:ext>
            </a:extLst>
          </p:cNvPr>
          <p:cNvSpPr/>
          <p:nvPr/>
        </p:nvSpPr>
        <p:spPr>
          <a:xfrm>
            <a:off x="4110553" y="184598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грамотно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1583C91-4C72-4A3B-9462-539345A3C2E7}"/>
              </a:ext>
            </a:extLst>
          </p:cNvPr>
          <p:cNvSpPr/>
          <p:nvPr/>
        </p:nvSpPr>
        <p:spPr>
          <a:xfrm>
            <a:off x="8149101" y="1845986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зрозуміло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542D262-C843-4437-8F87-1DA63227918C}"/>
              </a:ext>
            </a:extLst>
          </p:cNvPr>
          <p:cNvSpPr/>
          <p:nvPr/>
        </p:nvSpPr>
        <p:spPr>
          <a:xfrm>
            <a:off x="72008" y="3252755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об’єктивно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CFF0FD7-8258-48AA-93C5-051C4E10B33A}"/>
              </a:ext>
            </a:extLst>
          </p:cNvPr>
          <p:cNvSpPr/>
          <p:nvPr/>
        </p:nvSpPr>
        <p:spPr>
          <a:xfrm>
            <a:off x="4110553" y="3252755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без повторів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DEE8356-4160-4959-9BFA-18AFA81D89DD}"/>
              </a:ext>
            </a:extLst>
          </p:cNvPr>
          <p:cNvSpPr/>
          <p:nvPr/>
        </p:nvSpPr>
        <p:spPr>
          <a:xfrm>
            <a:off x="8149101" y="3252755"/>
            <a:ext cx="3973050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відрізнятися нейтральним тоном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F2F940D-0F3A-4520-9F39-9730286043E2}"/>
              </a:ext>
            </a:extLst>
          </p:cNvPr>
          <p:cNvSpPr/>
          <p:nvPr/>
        </p:nvSpPr>
        <p:spPr>
          <a:xfrm>
            <a:off x="72007" y="4659524"/>
            <a:ext cx="12050141" cy="12926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без вживання слів і зворотів, що не несуть смислового навантаження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</a:t>
            </a:r>
          </a:p>
        </p:txBody>
      </p:sp>
      <p:pic>
        <p:nvPicPr>
          <p:cNvPr id="7" name="Picture 2" descr="document, refresh, reload icon">
            <a:extLst>
              <a:ext uri="{FF2B5EF4-FFF2-40B4-BE49-F238E27FC236}">
                <a16:creationId xmlns:a16="http://schemas.microsoft.com/office/drawing/2014/main" id="{5925F7CD-3BCE-40B0-8CFA-51221FB2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63" y="3586556"/>
            <a:ext cx="2484596" cy="24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cument, file icon">
            <a:extLst>
              <a:ext uri="{FF2B5EF4-FFF2-40B4-BE49-F238E27FC236}">
                <a16:creationId xmlns:a16="http://schemas.microsoft.com/office/drawing/2014/main" id="{39ED9511-BEFA-4E89-AD0B-A539BE00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60" y="3678939"/>
            <a:ext cx="2299830" cy="22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 та</a:t>
            </a:r>
            <a:br>
              <a:rPr lang="uk-UA" dirty="0"/>
            </a:br>
            <a:r>
              <a:rPr lang="uk-UA" dirty="0"/>
              <a:t>класифікація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Документи можуть бути класифіковані за такими ознаками: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BD278-8A2A-4F53-9C95-49AC5BEE45AA}"/>
              </a:ext>
            </a:extLst>
          </p:cNvPr>
          <p:cNvSpPr txBox="1"/>
          <p:nvPr/>
        </p:nvSpPr>
        <p:spPr>
          <a:xfrm>
            <a:off x="72008" y="2237872"/>
            <a:ext cx="7524546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За змістом: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C45DE-1472-4B14-AA96-7109209CF2DF}"/>
              </a:ext>
            </a:extLst>
          </p:cNvPr>
          <p:cNvSpPr txBox="1"/>
          <p:nvPr/>
        </p:nvSpPr>
        <p:spPr>
          <a:xfrm>
            <a:off x="247202" y="2863482"/>
            <a:ext cx="7349352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 адміністративних питань,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057AE-9F01-4125-87E9-0766E760EFB1}"/>
              </a:ext>
            </a:extLst>
          </p:cNvPr>
          <p:cNvSpPr txBox="1"/>
          <p:nvPr/>
        </p:nvSpPr>
        <p:spPr>
          <a:xfrm>
            <a:off x="247202" y="3486688"/>
            <a:ext cx="7349352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 бухгалтерського обліку,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A8646-F3E7-4B88-8E8B-111F260B0E22}"/>
              </a:ext>
            </a:extLst>
          </p:cNvPr>
          <p:cNvSpPr txBox="1"/>
          <p:nvPr/>
        </p:nvSpPr>
        <p:spPr>
          <a:xfrm>
            <a:off x="247202" y="4109894"/>
            <a:ext cx="7349352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планування та ін.;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36A36FBD-E22F-4BF8-9D98-5D6C8EAAA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4"/>
          <a:stretch/>
        </p:blipFill>
        <p:spPr bwMode="auto">
          <a:xfrm flipH="1">
            <a:off x="7717134" y="2253036"/>
            <a:ext cx="4402858" cy="43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 та</a:t>
            </a:r>
            <a:br>
              <a:rPr lang="uk-UA" dirty="0"/>
            </a:br>
            <a:r>
              <a:rPr lang="uk-UA" dirty="0"/>
              <a:t>класифікація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(Продовження…) Документи можуть бути класифіковані за такими ознаками: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BD278-8A2A-4F53-9C95-49AC5BEE45AA}"/>
              </a:ext>
            </a:extLst>
          </p:cNvPr>
          <p:cNvSpPr txBox="1"/>
          <p:nvPr/>
        </p:nvSpPr>
        <p:spPr>
          <a:xfrm>
            <a:off x="72008" y="2237872"/>
            <a:ext cx="5665601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За походженням: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C45DE-1472-4B14-AA96-7109209CF2DF}"/>
              </a:ext>
            </a:extLst>
          </p:cNvPr>
          <p:cNvSpPr txBox="1"/>
          <p:nvPr/>
        </p:nvSpPr>
        <p:spPr>
          <a:xfrm>
            <a:off x="247202" y="2863482"/>
            <a:ext cx="5496672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службові,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057AE-9F01-4125-87E9-0766E760EFB1}"/>
              </a:ext>
            </a:extLst>
          </p:cNvPr>
          <p:cNvSpPr txBox="1"/>
          <p:nvPr/>
        </p:nvSpPr>
        <p:spPr>
          <a:xfrm>
            <a:off x="247202" y="3486688"/>
            <a:ext cx="5496672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особисті;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15" name="Picture 6" descr="Ð ÐµÐ·ÑÐ»ÑÑÐ°Ñ Ð¿Ð¾ÑÑÐºÑ Ð·Ð¾Ð±ÑÐ°Ð¶ÐµÐ½Ñ Ð·Ð° Ð·Ð°Ð¿Ð¸ÑÐ¾Ð¼ &quot;pile of papers vector&quot;">
            <a:extLst>
              <a:ext uri="{FF2B5EF4-FFF2-40B4-BE49-F238E27FC236}">
                <a16:creationId xmlns:a16="http://schemas.microsoft.com/office/drawing/2014/main" id="{1098611C-084A-4EE8-9D09-709AEFE85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6"/>
          <a:stretch/>
        </p:blipFill>
        <p:spPr bwMode="auto">
          <a:xfrm>
            <a:off x="5854953" y="2253037"/>
            <a:ext cx="6257968" cy="43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9A2110-7E36-49EF-BFEB-7A58C683A5E5}"/>
              </a:ext>
            </a:extLst>
          </p:cNvPr>
          <p:cNvSpPr txBox="1"/>
          <p:nvPr/>
        </p:nvSpPr>
        <p:spPr>
          <a:xfrm>
            <a:off x="72007" y="4227445"/>
            <a:ext cx="5665601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За терміновістю: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148E26-875E-426E-B2C7-E696599FBE76}"/>
              </a:ext>
            </a:extLst>
          </p:cNvPr>
          <p:cNvSpPr txBox="1"/>
          <p:nvPr/>
        </p:nvSpPr>
        <p:spPr>
          <a:xfrm>
            <a:off x="247202" y="4853055"/>
            <a:ext cx="5490406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термінові,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531C5F-384B-4C8E-AD0F-77C7A62B0C04}"/>
              </a:ext>
            </a:extLst>
          </p:cNvPr>
          <p:cNvSpPr txBox="1"/>
          <p:nvPr/>
        </p:nvSpPr>
        <p:spPr>
          <a:xfrm>
            <a:off x="247202" y="5476261"/>
            <a:ext cx="5490406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нетермінові;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 та</a:t>
            </a:r>
            <a:br>
              <a:rPr lang="uk-UA" dirty="0"/>
            </a:br>
            <a:r>
              <a:rPr lang="uk-UA" dirty="0"/>
              <a:t>класифікація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(Продовження…) Документи можуть бути класифіковані за такими ознаками: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BD278-8A2A-4F53-9C95-49AC5BEE45AA}"/>
              </a:ext>
            </a:extLst>
          </p:cNvPr>
          <p:cNvSpPr txBox="1"/>
          <p:nvPr/>
        </p:nvSpPr>
        <p:spPr>
          <a:xfrm>
            <a:off x="72008" y="2237872"/>
            <a:ext cx="5665602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За доступністю: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C45DE-1472-4B14-AA96-7109209CF2DF}"/>
              </a:ext>
            </a:extLst>
          </p:cNvPr>
          <p:cNvSpPr txBox="1"/>
          <p:nvPr/>
        </p:nvSpPr>
        <p:spPr>
          <a:xfrm>
            <a:off x="247202" y="2863482"/>
            <a:ext cx="5490408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секретні,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057AE-9F01-4125-87E9-0766E760EFB1}"/>
              </a:ext>
            </a:extLst>
          </p:cNvPr>
          <p:cNvSpPr txBox="1"/>
          <p:nvPr/>
        </p:nvSpPr>
        <p:spPr>
          <a:xfrm>
            <a:off x="247202" y="3486688"/>
            <a:ext cx="5490408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особливо секретні,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AC7D0-2943-4ED8-9E1C-10F8E2279A09}"/>
              </a:ext>
            </a:extLst>
          </p:cNvPr>
          <p:cNvSpPr txBox="1"/>
          <p:nvPr/>
        </p:nvSpPr>
        <p:spPr>
          <a:xfrm>
            <a:off x="247202" y="4122938"/>
            <a:ext cx="5490408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для службового використання,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F592F-6312-402D-88E7-FAF8E0F52BAE}"/>
              </a:ext>
            </a:extLst>
          </p:cNvPr>
          <p:cNvSpPr txBox="1"/>
          <p:nvPr/>
        </p:nvSpPr>
        <p:spPr>
          <a:xfrm>
            <a:off x="247201" y="5167752"/>
            <a:ext cx="5490408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несекретні;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15" name="Picture 2" descr="Ð ÐµÐ·ÑÐ»ÑÑÐ°Ñ Ð¿Ð¾ÑÑÐºÑ Ð·Ð¾Ð±ÑÐ°Ð¶ÐµÐ½Ñ Ð·Ð° Ð·Ð°Ð¿Ð¸ÑÐ¾Ð¼ &quot;classified documents vector&quot;">
            <a:extLst>
              <a:ext uri="{FF2B5EF4-FFF2-40B4-BE49-F238E27FC236}">
                <a16:creationId xmlns:a16="http://schemas.microsoft.com/office/drawing/2014/main" id="{3F623357-8903-4E5F-A5A3-3002BCF6E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00" y="2237872"/>
            <a:ext cx="6264392" cy="43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 та</a:t>
            </a:r>
            <a:br>
              <a:rPr lang="uk-UA" dirty="0"/>
            </a:br>
            <a:r>
              <a:rPr lang="uk-UA" dirty="0"/>
              <a:t>класифікація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(Продовження…) Документи можуть бути класифіковані за такими ознаками: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BD278-8A2A-4F53-9C95-49AC5BEE45AA}"/>
              </a:ext>
            </a:extLst>
          </p:cNvPr>
          <p:cNvSpPr txBox="1"/>
          <p:nvPr/>
        </p:nvSpPr>
        <p:spPr>
          <a:xfrm>
            <a:off x="72008" y="2237872"/>
            <a:ext cx="5665602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За формою: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C45DE-1472-4B14-AA96-7109209CF2DF}"/>
              </a:ext>
            </a:extLst>
          </p:cNvPr>
          <p:cNvSpPr txBox="1"/>
          <p:nvPr/>
        </p:nvSpPr>
        <p:spPr>
          <a:xfrm>
            <a:off x="247202" y="2863482"/>
            <a:ext cx="5490408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типові,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057AE-9F01-4125-87E9-0766E760EFB1}"/>
              </a:ext>
            </a:extLst>
          </p:cNvPr>
          <p:cNvSpPr txBox="1"/>
          <p:nvPr/>
        </p:nvSpPr>
        <p:spPr>
          <a:xfrm>
            <a:off x="247202" y="3486688"/>
            <a:ext cx="5490408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індивідуальні;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2C5B2-CEC1-4F78-B453-A74B3BE1E039}"/>
              </a:ext>
            </a:extLst>
          </p:cNvPr>
          <p:cNvSpPr txBox="1"/>
          <p:nvPr/>
        </p:nvSpPr>
        <p:spPr>
          <a:xfrm>
            <a:off x="72008" y="4109894"/>
            <a:ext cx="5665602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За типом носіїв: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3D3894-E351-4190-B717-838BFF4D620E}"/>
              </a:ext>
            </a:extLst>
          </p:cNvPr>
          <p:cNvSpPr txBox="1"/>
          <p:nvPr/>
        </p:nvSpPr>
        <p:spPr>
          <a:xfrm>
            <a:off x="247202" y="4735504"/>
            <a:ext cx="5490408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паперові,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A4E6A4-39A0-4743-8F81-E6ADB2D6597A}"/>
              </a:ext>
            </a:extLst>
          </p:cNvPr>
          <p:cNvSpPr txBox="1"/>
          <p:nvPr/>
        </p:nvSpPr>
        <p:spPr>
          <a:xfrm>
            <a:off x="247202" y="5358710"/>
            <a:ext cx="5490408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електронні;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C1CE6E7-B066-49E2-AA6A-79E91A3B8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r="6831"/>
          <a:stretch/>
        </p:blipFill>
        <p:spPr bwMode="auto">
          <a:xfrm>
            <a:off x="5855601" y="2237872"/>
            <a:ext cx="6264392" cy="43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 та</a:t>
            </a:r>
            <a:br>
              <a:rPr lang="uk-UA" dirty="0"/>
            </a:br>
            <a:r>
              <a:rPr lang="uk-UA" dirty="0"/>
              <a:t>класифікація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(Продовження…) Документи можуть бути класифіковані за такими ознаками: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BD278-8A2A-4F53-9C95-49AC5BEE45AA}"/>
              </a:ext>
            </a:extLst>
          </p:cNvPr>
          <p:cNvSpPr txBox="1"/>
          <p:nvPr/>
        </p:nvSpPr>
        <p:spPr>
          <a:xfrm>
            <a:off x="72008" y="2237872"/>
            <a:ext cx="7313530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За термінами зберігання: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C45DE-1472-4B14-AA96-7109209CF2DF}"/>
              </a:ext>
            </a:extLst>
          </p:cNvPr>
          <p:cNvSpPr txBox="1"/>
          <p:nvPr/>
        </p:nvSpPr>
        <p:spPr>
          <a:xfrm>
            <a:off x="247202" y="2863482"/>
            <a:ext cx="7138336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тимчасового зберігання</a:t>
            </a:r>
            <a:br>
              <a:rPr lang="uk-UA" sz="2700" b="1" i="1" kern="0" dirty="0">
                <a:solidFill>
                  <a:schemeClr val="bg1"/>
                </a:solidFill>
              </a:rPr>
            </a:br>
            <a:r>
              <a:rPr lang="uk-UA" sz="2700" b="1" i="1" kern="0" dirty="0">
                <a:solidFill>
                  <a:schemeClr val="bg1"/>
                </a:solidFill>
              </a:rPr>
              <a:t>(до 10 років),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057AE-9F01-4125-87E9-0766E760EFB1}"/>
              </a:ext>
            </a:extLst>
          </p:cNvPr>
          <p:cNvSpPr txBox="1"/>
          <p:nvPr/>
        </p:nvSpPr>
        <p:spPr>
          <a:xfrm>
            <a:off x="247202" y="3904591"/>
            <a:ext cx="7138336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довготермінового</a:t>
            </a:r>
            <a:br>
              <a:rPr lang="uk-UA" sz="2700" b="1" i="1" kern="0" dirty="0">
                <a:solidFill>
                  <a:schemeClr val="bg1"/>
                </a:solidFill>
              </a:rPr>
            </a:br>
            <a:r>
              <a:rPr lang="uk-UA" sz="2700" b="1" i="1" kern="0" dirty="0">
                <a:solidFill>
                  <a:schemeClr val="bg1"/>
                </a:solidFill>
              </a:rPr>
              <a:t>(понад 10 років),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AC7D0-2943-4ED8-9E1C-10F8E2279A09}"/>
              </a:ext>
            </a:extLst>
          </p:cNvPr>
          <p:cNvSpPr txBox="1"/>
          <p:nvPr/>
        </p:nvSpPr>
        <p:spPr>
          <a:xfrm>
            <a:off x="247202" y="4945700"/>
            <a:ext cx="7138336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постійного;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1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DC23C43D-4459-48E7-8C90-31CB719BF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6650" y="2237872"/>
            <a:ext cx="4643342" cy="43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 та</a:t>
            </a:r>
            <a:br>
              <a:rPr lang="uk-UA" dirty="0"/>
            </a:br>
            <a:r>
              <a:rPr lang="uk-UA" dirty="0"/>
              <a:t>класифікація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(Продовження…) Документи можуть бути класифіковані за такими ознаками: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BD278-8A2A-4F53-9C95-49AC5BEE45AA}"/>
              </a:ext>
            </a:extLst>
          </p:cNvPr>
          <p:cNvSpPr txBox="1"/>
          <p:nvPr/>
        </p:nvSpPr>
        <p:spPr>
          <a:xfrm>
            <a:off x="72008" y="2237872"/>
            <a:ext cx="7514497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За характером інформаційних зв’язків: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C45DE-1472-4B14-AA96-7109209CF2DF}"/>
              </a:ext>
            </a:extLst>
          </p:cNvPr>
          <p:cNvSpPr txBox="1"/>
          <p:nvPr/>
        </p:nvSpPr>
        <p:spPr>
          <a:xfrm>
            <a:off x="247202" y="3316845"/>
            <a:ext cx="7339303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вхідні,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057AE-9F01-4125-87E9-0766E760EFB1}"/>
              </a:ext>
            </a:extLst>
          </p:cNvPr>
          <p:cNvSpPr txBox="1"/>
          <p:nvPr/>
        </p:nvSpPr>
        <p:spPr>
          <a:xfrm>
            <a:off x="247202" y="3940051"/>
            <a:ext cx="7339303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вихідні,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AC7D0-2943-4ED8-9E1C-10F8E2279A09}"/>
              </a:ext>
            </a:extLst>
          </p:cNvPr>
          <p:cNvSpPr txBox="1"/>
          <p:nvPr/>
        </p:nvSpPr>
        <p:spPr>
          <a:xfrm>
            <a:off x="247202" y="4576301"/>
            <a:ext cx="7339303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внутрішні;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13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2FC6DDC-49E8-430F-8795-7066FF18E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5"/>
          <a:stretch/>
        </p:blipFill>
        <p:spPr bwMode="auto">
          <a:xfrm>
            <a:off x="7707071" y="2237872"/>
            <a:ext cx="4412922" cy="43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99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Призначення та</a:t>
            </a:r>
            <a:br>
              <a:rPr lang="uk-UA" dirty="0"/>
            </a:br>
            <a:r>
              <a:rPr lang="uk-UA" dirty="0"/>
              <a:t>класифікація документів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(Продовження…) Документи можуть бути класифіковані за такими ознаками: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BD278-8A2A-4F53-9C95-49AC5BEE45AA}"/>
              </a:ext>
            </a:extLst>
          </p:cNvPr>
          <p:cNvSpPr txBox="1"/>
          <p:nvPr/>
        </p:nvSpPr>
        <p:spPr>
          <a:xfrm>
            <a:off x="72008" y="2237872"/>
            <a:ext cx="7524546" cy="5078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За назвою: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6C45DE-1472-4B14-AA96-7109209CF2DF}"/>
              </a:ext>
            </a:extLst>
          </p:cNvPr>
          <p:cNvSpPr txBox="1"/>
          <p:nvPr/>
        </p:nvSpPr>
        <p:spPr>
          <a:xfrm>
            <a:off x="247202" y="2863482"/>
            <a:ext cx="7349352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акти,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057AE-9F01-4125-87E9-0766E760EFB1}"/>
              </a:ext>
            </a:extLst>
          </p:cNvPr>
          <p:cNvSpPr txBox="1"/>
          <p:nvPr/>
        </p:nvSpPr>
        <p:spPr>
          <a:xfrm>
            <a:off x="247202" y="3486688"/>
            <a:ext cx="7349352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інструкції,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AC7D0-2943-4ED8-9E1C-10F8E2279A09}"/>
              </a:ext>
            </a:extLst>
          </p:cNvPr>
          <p:cNvSpPr txBox="1"/>
          <p:nvPr/>
        </p:nvSpPr>
        <p:spPr>
          <a:xfrm>
            <a:off x="247202" y="4122938"/>
            <a:ext cx="7349352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протоколи,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6DFCF-0B1B-4C75-AAE7-B6679EF606B8}"/>
              </a:ext>
            </a:extLst>
          </p:cNvPr>
          <p:cNvSpPr txBox="1"/>
          <p:nvPr/>
        </p:nvSpPr>
        <p:spPr>
          <a:xfrm>
            <a:off x="247202" y="4759188"/>
            <a:ext cx="7349352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накази,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7C68D5-2769-4852-9A48-83BE415029EE}"/>
              </a:ext>
            </a:extLst>
          </p:cNvPr>
          <p:cNvSpPr txBox="1"/>
          <p:nvPr/>
        </p:nvSpPr>
        <p:spPr>
          <a:xfrm>
            <a:off x="247202" y="5395438"/>
            <a:ext cx="7349352" cy="5078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звернення та ін.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1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96938020-1F8B-4956-A703-021E1ADC5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612" y="2237872"/>
            <a:ext cx="4385379" cy="43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199528</TotalTime>
  <Words>653</Words>
  <Application>Microsoft Office PowerPoint</Application>
  <PresentationFormat>Широкий екран</PresentationFormat>
  <Paragraphs>135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Arial</vt:lpstr>
      <vt:lpstr>Comic Sans MS</vt:lpstr>
      <vt:lpstr>Times New Roman</vt:lpstr>
      <vt:lpstr>Verdana</vt:lpstr>
      <vt:lpstr>Wingdings</vt:lpstr>
      <vt:lpstr>Тема Office</vt:lpstr>
      <vt:lpstr>Поняття документу. Призначення та класифікація документів. Документообіг </vt:lpstr>
      <vt:lpstr>Поняття документу</vt:lpstr>
      <vt:lpstr>Призначення та класифікація документів</vt:lpstr>
      <vt:lpstr>Призначення та класифікація документів</vt:lpstr>
      <vt:lpstr>Призначення та класифікація документів</vt:lpstr>
      <vt:lpstr>Призначення та класифікація документів</vt:lpstr>
      <vt:lpstr>Призначення та класифікація документів</vt:lpstr>
      <vt:lpstr>Призначення та класифікація документів</vt:lpstr>
      <vt:lpstr>Призначення та класифікація документів</vt:lpstr>
      <vt:lpstr>Призначення та класифікація документів</vt:lpstr>
      <vt:lpstr>Призначення та класифікація документів</vt:lpstr>
      <vt:lpstr>Документообіг</vt:lpstr>
      <vt:lpstr>Документообіг</vt:lpstr>
      <vt:lpstr>Документообіг</vt:lpstr>
      <vt:lpstr>Документообіг</vt:lpstr>
      <vt:lpstr>Документообіг</vt:lpstr>
      <vt:lpstr>Документообіг</vt:lpstr>
      <vt:lpstr>Поняття документу</vt:lpstr>
      <vt:lpstr>Поняття документу</vt:lpstr>
      <vt:lpstr>Поняття документу</vt:lpstr>
      <vt:lpstr>Поняття документу</vt:lpstr>
      <vt:lpstr>Загальні правила оформлення документів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Комп'ютер</cp:lastModifiedBy>
  <cp:revision>437</cp:revision>
  <dcterms:created xsi:type="dcterms:W3CDTF">2016-06-06T19:48:43Z</dcterms:created>
  <dcterms:modified xsi:type="dcterms:W3CDTF">2022-03-25T12:21:18Z</dcterms:modified>
</cp:coreProperties>
</file>