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1769" r:id="rId3"/>
    <p:sldId id="1924" r:id="rId4"/>
    <p:sldId id="1925" r:id="rId5"/>
    <p:sldId id="1890" r:id="rId6"/>
    <p:sldId id="1892" r:id="rId7"/>
    <p:sldId id="1912" r:id="rId8"/>
    <p:sldId id="1918" r:id="rId9"/>
    <p:sldId id="1917" r:id="rId10"/>
    <p:sldId id="1787" r:id="rId11"/>
    <p:sldId id="188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9F9F"/>
    <a:srgbClr val="FF3F3F"/>
    <a:srgbClr val="1694E9"/>
    <a:srgbClr val="C24C28"/>
    <a:srgbClr val="AC8300"/>
    <a:srgbClr val="DA6D00"/>
    <a:srgbClr val="559AD3"/>
    <a:srgbClr val="BAD637"/>
    <a:srgbClr val="E6B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58" d="100"/>
          <a:sy n="58" d="100"/>
        </p:scale>
        <p:origin x="2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</a:t>
            </a:r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</a:t>
            </a:r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0029" y="3935334"/>
            <a:ext cx="9071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2F3242"/>
                </a:solidFill>
              </a:rPr>
              <a:t>Скандинавія</a:t>
            </a:r>
            <a:r>
              <a:rPr lang="ru-RU" sz="3200" b="1" dirty="0">
                <a:solidFill>
                  <a:srgbClr val="2F3242"/>
                </a:solidFill>
              </a:rPr>
              <a:t> – </a:t>
            </a:r>
            <a:r>
              <a:rPr lang="ru-RU" sz="3200" b="1" dirty="0" err="1">
                <a:solidFill>
                  <a:srgbClr val="2F3242"/>
                </a:solidFill>
              </a:rPr>
              <a:t>суворий</a:t>
            </a:r>
            <a:r>
              <a:rPr lang="ru-RU" sz="3200" b="1" dirty="0">
                <a:solidFill>
                  <a:srgbClr val="2F3242"/>
                </a:solidFill>
              </a:rPr>
              <a:t> і </a:t>
            </a:r>
            <a:r>
              <a:rPr lang="ru-RU" sz="3200" b="1" dirty="0" err="1">
                <a:solidFill>
                  <a:srgbClr val="2F3242"/>
                </a:solidFill>
              </a:rPr>
              <a:t>загадковий</a:t>
            </a:r>
            <a:r>
              <a:rPr lang="ru-RU" sz="3200" b="1" dirty="0">
                <a:solidFill>
                  <a:srgbClr val="2F3242"/>
                </a:solidFill>
              </a:rPr>
              <a:t> край. Перегляд </a:t>
            </a:r>
            <a:r>
              <a:rPr lang="ru-RU" sz="3200" b="1" dirty="0" err="1">
                <a:solidFill>
                  <a:srgbClr val="2F3242"/>
                </a:solidFill>
              </a:rPr>
              <a:t>Едвард</a:t>
            </a:r>
            <a:r>
              <a:rPr lang="ru-RU" sz="3200" b="1" dirty="0">
                <a:solidFill>
                  <a:srgbClr val="2F3242"/>
                </a:solidFill>
              </a:rPr>
              <a:t> </a:t>
            </a:r>
            <a:r>
              <a:rPr lang="ru-RU" sz="3200" b="1" dirty="0" err="1">
                <a:solidFill>
                  <a:srgbClr val="2F3242"/>
                </a:solidFill>
              </a:rPr>
              <a:t>Гріг</a:t>
            </a:r>
            <a:r>
              <a:rPr lang="ru-RU" sz="3200" b="1" dirty="0">
                <a:solidFill>
                  <a:srgbClr val="2F3242"/>
                </a:solidFill>
              </a:rPr>
              <a:t> </a:t>
            </a:r>
            <a:r>
              <a:rPr lang="ru-RU" sz="3200" b="1" dirty="0" err="1">
                <a:solidFill>
                  <a:srgbClr val="2F3242"/>
                </a:solidFill>
              </a:rPr>
              <a:t>Сюїта</a:t>
            </a:r>
            <a:r>
              <a:rPr lang="ru-RU" sz="3200" b="1" dirty="0">
                <a:solidFill>
                  <a:srgbClr val="2F3242"/>
                </a:solidFill>
              </a:rPr>
              <a:t> «Пер </a:t>
            </a:r>
            <a:r>
              <a:rPr lang="ru-RU" sz="3200" b="1" dirty="0" err="1">
                <a:solidFill>
                  <a:srgbClr val="2F3242"/>
                </a:solidFill>
              </a:rPr>
              <a:t>Гюнт</a:t>
            </a:r>
            <a:r>
              <a:rPr lang="ru-RU" sz="3200" b="1" dirty="0">
                <a:solidFill>
                  <a:srgbClr val="2F3242"/>
                </a:solidFill>
              </a:rPr>
              <a:t>» «Ранок», «У </a:t>
            </a:r>
            <a:r>
              <a:rPr lang="ru-RU" sz="3200" b="1" dirty="0" err="1">
                <a:solidFill>
                  <a:srgbClr val="2F3242"/>
                </a:solidFill>
              </a:rPr>
              <a:t>печері</a:t>
            </a:r>
            <a:r>
              <a:rPr lang="ru-RU" sz="3200" b="1" dirty="0">
                <a:solidFill>
                  <a:srgbClr val="2F3242"/>
                </a:solidFill>
              </a:rPr>
              <a:t> </a:t>
            </a:r>
            <a:r>
              <a:rPr lang="ru-RU" sz="3200" b="1" dirty="0" err="1">
                <a:solidFill>
                  <a:srgbClr val="2F3242"/>
                </a:solidFill>
              </a:rPr>
              <a:t>гірського</a:t>
            </a:r>
            <a:r>
              <a:rPr lang="ru-RU" sz="3200" b="1" dirty="0">
                <a:solidFill>
                  <a:srgbClr val="2F3242"/>
                </a:solidFill>
              </a:rPr>
              <a:t> короля». </a:t>
            </a:r>
            <a:r>
              <a:rPr lang="ru-RU" sz="3200" b="1" dirty="0" err="1">
                <a:solidFill>
                  <a:srgbClr val="2F3242"/>
                </a:solidFill>
              </a:rPr>
              <a:t>Виконання</a:t>
            </a:r>
            <a:r>
              <a:rPr lang="ru-RU" sz="3200" b="1" dirty="0">
                <a:solidFill>
                  <a:srgbClr val="2F3242"/>
                </a:solidFill>
              </a:rPr>
              <a:t>  «Треба </a:t>
            </a:r>
            <a:r>
              <a:rPr lang="ru-RU" sz="3200" b="1" dirty="0" err="1">
                <a:solidFill>
                  <a:srgbClr val="2F3242"/>
                </a:solidFill>
              </a:rPr>
              <a:t>мріяти</a:t>
            </a:r>
            <a:r>
              <a:rPr lang="ru-RU" sz="3200" b="1" dirty="0">
                <a:solidFill>
                  <a:srgbClr val="2F3242"/>
                </a:solidFill>
              </a:rPr>
              <a:t> </a:t>
            </a:r>
            <a:r>
              <a:rPr lang="ru-RU" sz="3200" b="1" dirty="0" err="1">
                <a:solidFill>
                  <a:srgbClr val="2F3242"/>
                </a:solidFill>
              </a:rPr>
              <a:t>завжди</a:t>
            </a:r>
            <a:r>
              <a:rPr lang="ru-RU" sz="3200" b="1" dirty="0">
                <a:solidFill>
                  <a:srgbClr val="2F3242"/>
                </a:solidFill>
              </a:rPr>
              <a:t>» (</a:t>
            </a:r>
            <a:r>
              <a:rPr lang="ru-RU" sz="3200" b="1" dirty="0" err="1">
                <a:solidFill>
                  <a:srgbClr val="2F3242"/>
                </a:solidFill>
              </a:rPr>
              <a:t>музика</a:t>
            </a:r>
            <a:r>
              <a:rPr lang="ru-RU" sz="3200" b="1" dirty="0">
                <a:solidFill>
                  <a:srgbClr val="2F3242"/>
                </a:solidFill>
              </a:rPr>
              <a:t> О. </a:t>
            </a:r>
            <a:r>
              <a:rPr lang="ru-RU" sz="3200" b="1" dirty="0" err="1">
                <a:solidFill>
                  <a:srgbClr val="2F3242"/>
                </a:solidFill>
              </a:rPr>
              <a:t>Янушкевич</a:t>
            </a:r>
            <a:r>
              <a:rPr lang="ru-RU" sz="3200" b="1" dirty="0">
                <a:solidFill>
                  <a:srgbClr val="2F3242"/>
                </a:solidFill>
              </a:rPr>
              <a:t>, </a:t>
            </a:r>
            <a:r>
              <a:rPr lang="ru-RU" sz="3200" b="1" dirty="0" err="1">
                <a:solidFill>
                  <a:srgbClr val="2F3242"/>
                </a:solidFill>
              </a:rPr>
              <a:t>вірші</a:t>
            </a:r>
            <a:r>
              <a:rPr lang="ru-RU" sz="3200" b="1" dirty="0">
                <a:solidFill>
                  <a:srgbClr val="2F3242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2F3242"/>
                </a:solidFill>
              </a:rPr>
              <a:t>Н. Погребняк)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Музичне мистецтво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E9C09F-2263-4E33-88E6-54662759F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167" y="144841"/>
            <a:ext cx="386833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6166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Запам’ятай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1DBDAA-117A-4F93-920B-28AEC1600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9" y="2235406"/>
            <a:ext cx="4060563" cy="446348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7FA1043-7738-498A-AC65-8ECCC8D04962}"/>
              </a:ext>
            </a:extLst>
          </p:cNvPr>
          <p:cNvSpPr/>
          <p:nvPr/>
        </p:nvSpPr>
        <p:spPr>
          <a:xfrm>
            <a:off x="2209800" y="1288851"/>
            <a:ext cx="9680901" cy="1281978"/>
          </a:xfrm>
          <a:prstGeom prst="roundRect">
            <a:avLst/>
          </a:prstGeom>
          <a:solidFill>
            <a:srgbClr val="FF3F3F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Сюїта</a:t>
            </a:r>
            <a:r>
              <a:rPr lang="ru-RU" sz="3200" b="1" dirty="0">
                <a:solidFill>
                  <a:schemeClr val="bg1"/>
                </a:solidFill>
              </a:rPr>
              <a:t> – </a:t>
            </a:r>
            <a:r>
              <a:rPr lang="ru-RU" sz="3200" b="1" dirty="0" err="1">
                <a:solidFill>
                  <a:schemeClr val="bg1"/>
                </a:solidFill>
              </a:rPr>
              <a:t>музичний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твір</a:t>
            </a:r>
            <a:r>
              <a:rPr lang="ru-RU" sz="3200" b="1" dirty="0">
                <a:solidFill>
                  <a:schemeClr val="bg1"/>
                </a:solidFill>
              </a:rPr>
              <a:t> з </a:t>
            </a:r>
            <a:r>
              <a:rPr lang="ru-RU" sz="3200" b="1" dirty="0" err="1">
                <a:solidFill>
                  <a:schemeClr val="bg1"/>
                </a:solidFill>
              </a:rPr>
              <a:t>кількох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частин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поєднаних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однією</a:t>
            </a:r>
            <a:r>
              <a:rPr lang="ru-RU" sz="3200" b="1" dirty="0">
                <a:solidFill>
                  <a:schemeClr val="bg1"/>
                </a:solidFill>
              </a:rPr>
              <a:t> темою.</a:t>
            </a:r>
            <a:endParaRPr lang="ru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4FCF39-CEA4-4F71-99C8-873241471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67" y="2824868"/>
            <a:ext cx="5982428" cy="365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2750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Руханка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Пісенька</a:t>
            </a:r>
            <a:r>
              <a:rPr lang="ru-RU" sz="2000" b="1" dirty="0">
                <a:solidFill>
                  <a:schemeClr val="bg1"/>
                </a:solidFill>
              </a:rPr>
              <a:t> про маленьких </a:t>
            </a:r>
            <a:r>
              <a:rPr lang="ru-RU" sz="2000" b="1" dirty="0" err="1">
                <a:solidFill>
                  <a:schemeClr val="bg1"/>
                </a:solidFill>
              </a:rPr>
              <a:t>жабенят</a:t>
            </a:r>
            <a:r>
              <a:rPr lang="ru-RU" sz="2000" b="1" dirty="0">
                <a:solidFill>
                  <a:schemeClr val="bg1"/>
                </a:solidFill>
              </a:rPr>
              <a:t>» (</a:t>
            </a:r>
            <a:r>
              <a:rPr lang="ru-RU" sz="2000" b="1" dirty="0" err="1">
                <a:solidFill>
                  <a:schemeClr val="bg1"/>
                </a:solidFill>
              </a:rPr>
              <a:t>шведською</a:t>
            </a:r>
            <a:r>
              <a:rPr lang="ru-RU" sz="2000" b="1" dirty="0">
                <a:solidFill>
                  <a:schemeClr val="bg1"/>
                </a:solidFill>
              </a:rPr>
              <a:t>). 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Виконуй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приспів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шведської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пісеньки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імітуючи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гру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музичних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інструментах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Жабеня">
            <a:hlinkClick r:id="" action="ppaction://media"/>
            <a:extLst>
              <a:ext uri="{FF2B5EF4-FFF2-40B4-BE49-F238E27FC236}">
                <a16:creationId xmlns:a16="http://schemas.microsoft.com/office/drawing/2014/main" id="{1285CCB4-32D6-4ADC-A3DE-77AD73186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253" y="1542177"/>
            <a:ext cx="9167494" cy="515671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7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6166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3661E3-8B06-478F-AACA-DD385949E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1" r="-667" b="9052"/>
          <a:stretch/>
        </p:blipFill>
        <p:spPr>
          <a:xfrm>
            <a:off x="206250" y="1294540"/>
            <a:ext cx="3276505" cy="5397661"/>
          </a:xfrm>
          <a:prstGeom prst="rect">
            <a:avLst/>
          </a:prstGeom>
        </p:spPr>
      </p:pic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E3111DE0-705B-408D-9519-6B8969EA0F7C}"/>
              </a:ext>
            </a:extLst>
          </p:cNvPr>
          <p:cNvSpPr/>
          <p:nvPr/>
        </p:nvSpPr>
        <p:spPr>
          <a:xfrm>
            <a:off x="3646242" y="1294539"/>
            <a:ext cx="8339508" cy="1645609"/>
          </a:xfrm>
          <a:prstGeom prst="wedgeRoundRectCallout">
            <a:avLst>
              <a:gd name="adj1" fmla="val -53606"/>
              <a:gd name="adj2" fmla="val 3494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Перенесімося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скандинавських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країн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Данії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Норвегії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Швеції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Данський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казкар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Ганс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Христіан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Андерсен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подарував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світові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неймовірні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історії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про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чарівника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Оле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Лукоє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Снігову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Королеву,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Русалоньку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...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ACB4D-5C6E-4466-A486-2EB199956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71" y="3036117"/>
            <a:ext cx="2545960" cy="344048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0F4B94-62FF-4ABE-9533-FBAFDDAF59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/>
          <a:stretch/>
        </p:blipFill>
        <p:spPr>
          <a:xfrm>
            <a:off x="7075147" y="3036117"/>
            <a:ext cx="4607113" cy="344048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7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80001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Норвезький</a:t>
            </a:r>
            <a:r>
              <a:rPr lang="ru-RU" sz="2000" b="1" dirty="0">
                <a:solidFill>
                  <a:schemeClr val="bg1"/>
                </a:solidFill>
              </a:rPr>
              <a:t> композитор </a:t>
            </a:r>
            <a:r>
              <a:rPr lang="ru-RU" sz="2000" b="1" dirty="0" err="1">
                <a:solidFill>
                  <a:schemeClr val="bg1"/>
                </a:solidFill>
              </a:rPr>
              <a:t>Едвард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Гріг</a:t>
            </a:r>
            <a:r>
              <a:rPr lang="ru-RU" sz="2000" b="1" dirty="0">
                <a:solidFill>
                  <a:schemeClr val="bg1"/>
                </a:solidFill>
              </a:rPr>
              <a:t> створив </a:t>
            </a:r>
            <a:r>
              <a:rPr lang="ru-RU" sz="2000" b="1" dirty="0" err="1">
                <a:solidFill>
                  <a:schemeClr val="bg1"/>
                </a:solidFill>
              </a:rPr>
              <a:t>оркестрову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сюїту</a:t>
            </a:r>
            <a:r>
              <a:rPr lang="ru-RU" sz="2000" b="1" dirty="0">
                <a:solidFill>
                  <a:schemeClr val="bg1"/>
                </a:solidFill>
              </a:rPr>
              <a:t> про </a:t>
            </a:r>
            <a:r>
              <a:rPr lang="ru-RU" sz="2000" b="1" dirty="0" err="1">
                <a:solidFill>
                  <a:schemeClr val="bg1"/>
                </a:solidFill>
              </a:rPr>
              <a:t>мандрівника</a:t>
            </a:r>
            <a:r>
              <a:rPr lang="ru-RU" sz="2000" b="1" dirty="0">
                <a:solidFill>
                  <a:schemeClr val="bg1"/>
                </a:solidFill>
              </a:rPr>
              <a:t> Пера </a:t>
            </a:r>
            <a:r>
              <a:rPr lang="ru-RU" sz="2000" b="1" dirty="0" err="1">
                <a:solidFill>
                  <a:schemeClr val="bg1"/>
                </a:solidFill>
              </a:rPr>
              <a:t>Гюнта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багато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років</a:t>
            </a:r>
            <a:r>
              <a:rPr lang="ru-RU" sz="2000" b="1" dirty="0">
                <a:solidFill>
                  <a:schemeClr val="bg1"/>
                </a:solidFill>
              </a:rPr>
              <a:t> шукав </a:t>
            </a:r>
            <a:r>
              <a:rPr lang="ru-RU" sz="2000" b="1" dirty="0" err="1">
                <a:solidFill>
                  <a:schemeClr val="bg1"/>
                </a:solidFill>
              </a:rPr>
              <a:t>щастя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3661E3-8B06-478F-AACA-DD385949E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1" r="-667" b="9052"/>
          <a:stretch/>
        </p:blipFill>
        <p:spPr>
          <a:xfrm>
            <a:off x="667646" y="1379315"/>
            <a:ext cx="3229106" cy="5319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F3E425-8BBA-4833-BC55-3138AF8F8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8905"/>
            <a:ext cx="3942501" cy="506893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Едвард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Гріг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Сюїта</a:t>
            </a:r>
            <a:r>
              <a:rPr lang="ru-RU" sz="2000" b="1" dirty="0">
                <a:solidFill>
                  <a:schemeClr val="bg1"/>
                </a:solidFill>
              </a:rPr>
              <a:t> «Пер </a:t>
            </a:r>
            <a:r>
              <a:rPr lang="ru-RU" sz="2000" b="1" dirty="0" err="1">
                <a:solidFill>
                  <a:schemeClr val="bg1"/>
                </a:solidFill>
              </a:rPr>
              <a:t>Гюнт</a:t>
            </a:r>
            <a:r>
              <a:rPr lang="ru-RU" sz="2000" b="1" dirty="0">
                <a:solidFill>
                  <a:schemeClr val="bg1"/>
                </a:solidFill>
              </a:rPr>
              <a:t>»: «Ранок»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Едвард Гріг «Пер Гюнт»_ «Ранок»">
            <a:hlinkClick r:id="" action="ppaction://media"/>
            <a:extLst>
              <a:ext uri="{FF2B5EF4-FFF2-40B4-BE49-F238E27FC236}">
                <a16:creationId xmlns:a16="http://schemas.microsoft.com/office/drawing/2014/main" id="{A536A9D2-2105-483C-BB42-4CB5E9BED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2124" y="1285944"/>
            <a:ext cx="7027752" cy="530396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7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6166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Яким ти уявляєш ранок?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AC99C3-B870-4AD1-8127-13D40B155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123725" y="1607681"/>
            <a:ext cx="4742686" cy="5091211"/>
          </a:xfrm>
          <a:prstGeom prst="rect">
            <a:avLst/>
          </a:prstGeom>
        </p:spPr>
      </p:pic>
      <p:sp>
        <p:nvSpPr>
          <p:cNvPr id="8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A12E1BAC-CE77-422D-BDC8-9682B271FC12}"/>
              </a:ext>
            </a:extLst>
          </p:cNvPr>
          <p:cNvSpPr/>
          <p:nvPr/>
        </p:nvSpPr>
        <p:spPr>
          <a:xfrm>
            <a:off x="5247850" y="1161562"/>
            <a:ext cx="6514643" cy="892238"/>
          </a:xfrm>
          <a:prstGeom prst="wedgeRoundRectCallout">
            <a:avLst>
              <a:gd name="adj1" fmla="val -52439"/>
              <a:gd name="adj2" fmla="val 4932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загадкову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гірську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печеру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її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казкового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володаря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? 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7C2EBF-20A8-46E2-B691-23C054CEF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2" r="12615"/>
          <a:stretch/>
        </p:blipFill>
        <p:spPr>
          <a:xfrm>
            <a:off x="5723627" y="2375219"/>
            <a:ext cx="5702178" cy="432367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Порівняй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засоби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виразності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прослуханих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творів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F5A908-DE8C-449D-95D7-277108347D1D}"/>
              </a:ext>
            </a:extLst>
          </p:cNvPr>
          <p:cNvSpPr txBox="1"/>
          <p:nvPr/>
        </p:nvSpPr>
        <p:spPr>
          <a:xfrm>
            <a:off x="739735" y="1758367"/>
            <a:ext cx="3713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70C0"/>
                </a:solidFill>
              </a:rPr>
              <a:t>МЕЛОДІЯ</a:t>
            </a:r>
            <a:endParaRPr lang="ru-UA" sz="4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E8775B-C8FE-4290-91A9-0B03D2872B34}"/>
              </a:ext>
            </a:extLst>
          </p:cNvPr>
          <p:cNvSpPr/>
          <p:nvPr/>
        </p:nvSpPr>
        <p:spPr>
          <a:xfrm>
            <a:off x="335445" y="2976155"/>
            <a:ext cx="3467301" cy="731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наспівна</a:t>
            </a:r>
            <a:endParaRPr lang="ru-UA" sz="3200" b="1" dirty="0">
              <a:solidFill>
                <a:srgbClr val="2F324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D6747C-3511-4454-9DF0-6B5526A14B9F}"/>
              </a:ext>
            </a:extLst>
          </p:cNvPr>
          <p:cNvSpPr/>
          <p:nvPr/>
        </p:nvSpPr>
        <p:spPr>
          <a:xfrm>
            <a:off x="335445" y="3887995"/>
            <a:ext cx="3467301" cy="731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маршова</a:t>
            </a:r>
            <a:endParaRPr lang="ru-UA" sz="3200" b="1" dirty="0">
              <a:solidFill>
                <a:srgbClr val="2F3242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AE6622-AFF6-49AB-92B6-E28F02222286}"/>
              </a:ext>
            </a:extLst>
          </p:cNvPr>
          <p:cNvSpPr/>
          <p:nvPr/>
        </p:nvSpPr>
        <p:spPr>
          <a:xfrm>
            <a:off x="335445" y="4799835"/>
            <a:ext cx="3467301" cy="731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світла</a:t>
            </a:r>
            <a:endParaRPr lang="ru-UA" sz="3200" b="1" dirty="0">
              <a:solidFill>
                <a:srgbClr val="2F324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DD7CFA-FB5A-4D97-82AE-5369D4B9E789}"/>
              </a:ext>
            </a:extLst>
          </p:cNvPr>
          <p:cNvSpPr txBox="1"/>
          <p:nvPr/>
        </p:nvSpPr>
        <p:spPr>
          <a:xfrm>
            <a:off x="5139848" y="1743852"/>
            <a:ext cx="3713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B050"/>
                </a:solidFill>
              </a:rPr>
              <a:t>ТЕМП</a:t>
            </a:r>
            <a:endParaRPr lang="ru-UA" sz="4400" b="1"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4FB7F7-CE5D-4F8E-8EC9-E5586D538C46}"/>
              </a:ext>
            </a:extLst>
          </p:cNvPr>
          <p:cNvSpPr/>
          <p:nvPr/>
        </p:nvSpPr>
        <p:spPr>
          <a:xfrm>
            <a:off x="4328003" y="2976155"/>
            <a:ext cx="3467301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помірний</a:t>
            </a:r>
            <a:endParaRPr lang="ru-UA" sz="3200" b="1" dirty="0">
              <a:solidFill>
                <a:srgbClr val="2F3242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6598CF5-3E7E-47BE-A20E-CE78C4AC25EA}"/>
              </a:ext>
            </a:extLst>
          </p:cNvPr>
          <p:cNvSpPr/>
          <p:nvPr/>
        </p:nvSpPr>
        <p:spPr>
          <a:xfrm>
            <a:off x="4328003" y="3887995"/>
            <a:ext cx="3467301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швидкий</a:t>
            </a:r>
            <a:endParaRPr lang="ru-UA" sz="3200" b="1" dirty="0">
              <a:solidFill>
                <a:srgbClr val="2F3242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1625C11-BE38-4064-990A-595A2779BC1F}"/>
              </a:ext>
            </a:extLst>
          </p:cNvPr>
          <p:cNvSpPr/>
          <p:nvPr/>
        </p:nvSpPr>
        <p:spPr>
          <a:xfrm>
            <a:off x="4328003" y="4799835"/>
            <a:ext cx="3467301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з прискоренням</a:t>
            </a:r>
            <a:endParaRPr lang="ru-UA" sz="3200" b="1" dirty="0">
              <a:solidFill>
                <a:srgbClr val="2F324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C0A732-B6CB-47DB-A0FE-9C1816A8B2F9}"/>
              </a:ext>
            </a:extLst>
          </p:cNvPr>
          <p:cNvSpPr txBox="1"/>
          <p:nvPr/>
        </p:nvSpPr>
        <p:spPr>
          <a:xfrm>
            <a:off x="8475394" y="1743851"/>
            <a:ext cx="3713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3F3F"/>
                </a:solidFill>
              </a:rPr>
              <a:t>ДИНАМІКА</a:t>
            </a:r>
            <a:endParaRPr lang="ru-UA" sz="4400" b="1" dirty="0">
              <a:solidFill>
                <a:srgbClr val="FF3F3F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18CC55-B773-4CA0-8A4E-D2B1576208C2}"/>
              </a:ext>
            </a:extLst>
          </p:cNvPr>
          <p:cNvSpPr/>
          <p:nvPr/>
        </p:nvSpPr>
        <p:spPr>
          <a:xfrm>
            <a:off x="8320561" y="2976155"/>
            <a:ext cx="3467301" cy="731520"/>
          </a:xfrm>
          <a:prstGeom prst="rect">
            <a:avLst/>
          </a:prstGeom>
          <a:solidFill>
            <a:srgbClr val="FF9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>
                <a:solidFill>
                  <a:srgbClr val="2F3242"/>
                </a:solidFill>
              </a:rPr>
              <a:t>наростальна</a:t>
            </a:r>
            <a:endParaRPr lang="ru-UA" sz="3200" b="1" dirty="0">
              <a:solidFill>
                <a:srgbClr val="2F324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834BAFF-A4E7-4CAF-874F-2D13B0D2B960}"/>
              </a:ext>
            </a:extLst>
          </p:cNvPr>
          <p:cNvSpPr/>
          <p:nvPr/>
        </p:nvSpPr>
        <p:spPr>
          <a:xfrm>
            <a:off x="8320561" y="3887995"/>
            <a:ext cx="3467301" cy="731520"/>
          </a:xfrm>
          <a:prstGeom prst="rect">
            <a:avLst/>
          </a:prstGeom>
          <a:solidFill>
            <a:srgbClr val="FF9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гучна</a:t>
            </a:r>
            <a:endParaRPr lang="ru-UA" sz="3200" b="1" dirty="0">
              <a:solidFill>
                <a:srgbClr val="2F324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38E691B-CC16-4CFC-9ADF-2864B6206EB1}"/>
              </a:ext>
            </a:extLst>
          </p:cNvPr>
          <p:cNvSpPr/>
          <p:nvPr/>
        </p:nvSpPr>
        <p:spPr>
          <a:xfrm>
            <a:off x="8320561" y="4799835"/>
            <a:ext cx="3467301" cy="731520"/>
          </a:xfrm>
          <a:prstGeom prst="rect">
            <a:avLst/>
          </a:prstGeom>
          <a:solidFill>
            <a:srgbClr val="FF9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тиха</a:t>
            </a:r>
            <a:endParaRPr lang="ru-UA" sz="32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8112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Послухаємо пісню «Треба мріяти завжди»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музика</a:t>
            </a:r>
            <a:r>
              <a:rPr lang="ru-RU" sz="2000" b="1" dirty="0">
                <a:solidFill>
                  <a:schemeClr val="bg1"/>
                </a:solidFill>
              </a:rPr>
              <a:t> О. </a:t>
            </a:r>
            <a:r>
              <a:rPr lang="ru-RU" sz="2000" b="1" dirty="0" err="1">
                <a:solidFill>
                  <a:schemeClr val="bg1"/>
                </a:solidFill>
              </a:rPr>
              <a:t>Янушкевич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вірші</a:t>
            </a:r>
            <a:r>
              <a:rPr lang="ru-RU" sz="2000" b="1" dirty="0">
                <a:solidFill>
                  <a:schemeClr val="bg1"/>
                </a:solidFill>
              </a:rPr>
              <a:t> Н. Погребняк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_Треба мріяти завжди_ - ансамбль Мрія. Плюс для розучування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3C0053F2-C484-45EA-8C12-6FF971084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931" y="6116185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B14492-DF7A-489F-ADAE-4450CBFF5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1258751"/>
            <a:ext cx="6137145" cy="54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EA7883-93EC-42A4-AA7F-E125AD349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6" y="3382511"/>
            <a:ext cx="3783844" cy="33541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Розучимо текст пісні «Треба мріяти завжди»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EA7DE5CB-1140-40AA-A890-6A9583580094}"/>
              </a:ext>
            </a:extLst>
          </p:cNvPr>
          <p:cNvSpPr/>
          <p:nvPr/>
        </p:nvSpPr>
        <p:spPr>
          <a:xfrm>
            <a:off x="257041" y="1270577"/>
            <a:ext cx="6000053" cy="2158423"/>
          </a:xfrm>
          <a:prstGeom prst="roundRect">
            <a:avLst/>
          </a:prstGeom>
          <a:solidFill>
            <a:srgbClr val="E2CCC1"/>
          </a:solidFill>
          <a:ln w="57150">
            <a:solidFill>
              <a:srgbClr val="A37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>
                <a:solidFill>
                  <a:schemeClr val="tx1"/>
                </a:solidFill>
              </a:rPr>
              <a:t>Хай на </a:t>
            </a:r>
            <a:r>
              <a:rPr lang="ru-RU" sz="2800" b="1" dirty="0" err="1">
                <a:solidFill>
                  <a:schemeClr val="tx1"/>
                </a:solidFill>
              </a:rPr>
              <a:t>вулиці</a:t>
            </a:r>
            <a:r>
              <a:rPr lang="ru-RU" sz="2800" b="1" dirty="0">
                <a:solidFill>
                  <a:schemeClr val="tx1"/>
                </a:solidFill>
              </a:rPr>
              <a:t> мороз </a:t>
            </a:r>
            <a:r>
              <a:rPr lang="ru-RU" sz="2800" b="1" dirty="0" err="1">
                <a:solidFill>
                  <a:schemeClr val="tx1"/>
                </a:solidFill>
              </a:rPr>
              <a:t>чи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дощі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</a:p>
          <a:p>
            <a:pPr algn="ctr" fontAlgn="base"/>
            <a:r>
              <a:rPr lang="ru-RU" sz="2800" b="1" dirty="0">
                <a:solidFill>
                  <a:schemeClr val="tx1"/>
                </a:solidFill>
              </a:rPr>
              <a:t>Треба, </a:t>
            </a:r>
            <a:r>
              <a:rPr lang="ru-RU" sz="2800" b="1" dirty="0" err="1">
                <a:solidFill>
                  <a:schemeClr val="tx1"/>
                </a:solidFill>
              </a:rPr>
              <a:t>щоб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було</a:t>
            </a:r>
            <a:r>
              <a:rPr lang="ru-RU" sz="2800" b="1" dirty="0">
                <a:solidFill>
                  <a:schemeClr val="tx1"/>
                </a:solidFill>
              </a:rPr>
              <a:t> тепло у </a:t>
            </a:r>
            <a:r>
              <a:rPr lang="ru-RU" sz="2800" b="1" dirty="0" err="1">
                <a:solidFill>
                  <a:schemeClr val="tx1"/>
                </a:solidFill>
              </a:rPr>
              <a:t>душі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</a:p>
          <a:p>
            <a:pPr algn="ctr" fontAlgn="base"/>
            <a:r>
              <a:rPr lang="ru-RU" sz="2800" b="1" dirty="0">
                <a:solidFill>
                  <a:schemeClr val="tx1"/>
                </a:solidFill>
              </a:rPr>
              <a:t>І </a:t>
            </a:r>
            <a:r>
              <a:rPr lang="ru-RU" sz="2800" b="1" dirty="0" err="1">
                <a:solidFill>
                  <a:schemeClr val="tx1"/>
                </a:solidFill>
              </a:rPr>
              <a:t>тоді</a:t>
            </a:r>
            <a:r>
              <a:rPr lang="ru-RU" sz="2800" b="1" dirty="0">
                <a:solidFill>
                  <a:schemeClr val="tx1"/>
                </a:solidFill>
              </a:rPr>
              <a:t> в </a:t>
            </a:r>
            <a:r>
              <a:rPr lang="ru-RU" sz="2800" b="1" dirty="0" err="1">
                <a:solidFill>
                  <a:schemeClr val="tx1"/>
                </a:solidFill>
              </a:rPr>
              <a:t>похмурі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дні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800" b="1" dirty="0" err="1">
                <a:solidFill>
                  <a:schemeClr val="tx1"/>
                </a:solidFill>
              </a:rPr>
              <a:t>сірі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дні</a:t>
            </a:r>
            <a:endParaRPr lang="ru-RU" sz="2800" b="1" dirty="0">
              <a:solidFill>
                <a:schemeClr val="tx1"/>
              </a:solidFill>
            </a:endParaRPr>
          </a:p>
          <a:p>
            <a:pPr algn="ctr" fontAlgn="base"/>
            <a:r>
              <a:rPr lang="ru-RU" sz="2800" b="1" dirty="0">
                <a:solidFill>
                  <a:schemeClr val="tx1"/>
                </a:solidFill>
              </a:rPr>
              <a:t>Ми </a:t>
            </a:r>
            <a:r>
              <a:rPr lang="ru-RU" sz="2800" b="1" dirty="0" err="1">
                <a:solidFill>
                  <a:schemeClr val="tx1"/>
                </a:solidFill>
              </a:rPr>
              <a:t>співаємо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пісні</a:t>
            </a:r>
            <a:r>
              <a:rPr lang="ru-RU" sz="2800" b="1" dirty="0">
                <a:solidFill>
                  <a:schemeClr val="tx1"/>
                </a:solidFill>
              </a:rPr>
              <a:t>. Ось </a:t>
            </a:r>
            <a:r>
              <a:rPr lang="ru-RU" sz="2800" b="1" dirty="0" err="1">
                <a:solidFill>
                  <a:schemeClr val="tx1"/>
                </a:solidFill>
              </a:rPr>
              <a:t>такі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пісні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9" name="Прямокутник: округлені кути 9">
            <a:extLst>
              <a:ext uri="{FF2B5EF4-FFF2-40B4-BE49-F238E27FC236}">
                <a16:creationId xmlns:a16="http://schemas.microsoft.com/office/drawing/2014/main" id="{46005CF5-0AB3-4355-BC45-8D72D1627402}"/>
              </a:ext>
            </a:extLst>
          </p:cNvPr>
          <p:cNvSpPr/>
          <p:nvPr/>
        </p:nvSpPr>
        <p:spPr>
          <a:xfrm>
            <a:off x="6850574" y="1270577"/>
            <a:ext cx="5080001" cy="53674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Треба мріяти завжди: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В час удачі, в час біди,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Треба мріяти завжди,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Треба мріяти завжди!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Треба мріяти завжди: 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І відступлять холоди,</a:t>
            </a:r>
          </a:p>
          <a:p>
            <a:pPr algn="ctr" fontAlgn="base"/>
            <a:r>
              <a:rPr lang="uk-UA" sz="2800" b="1" dirty="0" err="1">
                <a:solidFill>
                  <a:schemeClr val="tx1"/>
                </a:solidFill>
              </a:rPr>
              <a:t>Оживуть</a:t>
            </a:r>
            <a:r>
              <a:rPr lang="uk-UA" sz="2800" b="1" dirty="0">
                <a:solidFill>
                  <a:schemeClr val="tx1"/>
                </a:solidFill>
              </a:rPr>
              <a:t> усі сади.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Треба мріяти завжди!</a:t>
            </a:r>
          </a:p>
        </p:txBody>
      </p:sp>
    </p:spTree>
    <p:extLst>
      <p:ext uri="{BB962C8B-B14F-4D97-AF65-F5344CB8AC3E}">
        <p14:creationId xmlns:p14="http://schemas.microsoft.com/office/powerpoint/2010/main" val="14398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27.03.2022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Розучимо текст пісні «Треба мріяти завжди»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EA7DE5CB-1140-40AA-A890-6A9583580094}"/>
              </a:ext>
            </a:extLst>
          </p:cNvPr>
          <p:cNvSpPr/>
          <p:nvPr/>
        </p:nvSpPr>
        <p:spPr>
          <a:xfrm>
            <a:off x="190042" y="1606783"/>
            <a:ext cx="5644701" cy="2734286"/>
          </a:xfrm>
          <a:prstGeom prst="roundRect">
            <a:avLst/>
          </a:prstGeom>
          <a:solidFill>
            <a:srgbClr val="E2CCC1"/>
          </a:solidFill>
          <a:ln w="57150">
            <a:solidFill>
              <a:srgbClr val="A37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err="1">
                <a:solidFill>
                  <a:schemeClr val="tx1"/>
                </a:solidFill>
              </a:rPr>
              <a:t>Хоч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невдачі</a:t>
            </a:r>
            <a:r>
              <a:rPr lang="ru-RU" sz="2800" b="1" dirty="0">
                <a:solidFill>
                  <a:schemeClr val="tx1"/>
                </a:solidFill>
              </a:rPr>
              <a:t> є у нас на </a:t>
            </a:r>
            <a:r>
              <a:rPr lang="ru-RU" sz="2800" b="1" dirty="0" err="1">
                <a:solidFill>
                  <a:schemeClr val="tx1"/>
                </a:solidFill>
              </a:rPr>
              <a:t>путі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</a:p>
          <a:p>
            <a:pPr algn="ctr" fontAlgn="base"/>
            <a:r>
              <a:rPr lang="ru-RU" sz="2800" b="1" dirty="0" err="1">
                <a:solidFill>
                  <a:schemeClr val="tx1"/>
                </a:solidFill>
              </a:rPr>
              <a:t>Щастя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більше</a:t>
            </a:r>
            <a:r>
              <a:rPr lang="ru-RU" sz="2800" b="1" dirty="0">
                <a:solidFill>
                  <a:schemeClr val="tx1"/>
                </a:solidFill>
              </a:rPr>
              <a:t> в </a:t>
            </a:r>
            <a:r>
              <a:rPr lang="ru-RU" sz="2800" b="1" dirty="0" err="1">
                <a:solidFill>
                  <a:schemeClr val="tx1"/>
                </a:solidFill>
              </a:rPr>
              <a:t>сотні</a:t>
            </a:r>
            <a:r>
              <a:rPr lang="ru-RU" sz="2800" b="1" dirty="0">
                <a:solidFill>
                  <a:schemeClr val="tx1"/>
                </a:solidFill>
              </a:rPr>
              <a:t> раз</a:t>
            </a:r>
            <a:r>
              <a:rPr lang="uk-UA" sz="2800" b="1" dirty="0">
                <a:solidFill>
                  <a:schemeClr val="tx1"/>
                </a:solidFill>
              </a:rPr>
              <a:t> у житті.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Лиш надію золоту не втрачай,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З нами пісню цю співай, </a:t>
            </a:r>
          </a:p>
          <a:p>
            <a:pPr algn="ctr" fontAlgn="base"/>
            <a:r>
              <a:rPr lang="uk-UA" sz="2800" b="1" dirty="0">
                <a:solidFill>
                  <a:schemeClr val="tx1"/>
                </a:solidFill>
              </a:rPr>
              <a:t>ти співай, ти співай.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кутник: округлені кути 9">
            <a:extLst>
              <a:ext uri="{FF2B5EF4-FFF2-40B4-BE49-F238E27FC236}">
                <a16:creationId xmlns:a16="http://schemas.microsoft.com/office/drawing/2014/main" id="{09C9B17B-4CFE-44F7-B002-BC3D40CFD376}"/>
              </a:ext>
            </a:extLst>
          </p:cNvPr>
          <p:cNvSpPr/>
          <p:nvPr/>
        </p:nvSpPr>
        <p:spPr>
          <a:xfrm>
            <a:off x="190042" y="4521936"/>
            <a:ext cx="5644701" cy="7292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uk-UA" sz="28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BA759F-DDA3-4EE1-B2FD-7F7CD2F79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6812"/>
            <a:ext cx="5817054" cy="5156404"/>
          </a:xfrm>
          <a:prstGeom prst="rect">
            <a:avLst/>
          </a:prstGeom>
        </p:spPr>
      </p:pic>
      <p:sp>
        <p:nvSpPr>
          <p:cNvPr id="8" name="Прямокутник: округлені кути 9">
            <a:extLst>
              <a:ext uri="{FF2B5EF4-FFF2-40B4-BE49-F238E27FC236}">
                <a16:creationId xmlns:a16="http://schemas.microsoft.com/office/drawing/2014/main" id="{ADF18299-6F10-4DB4-97EF-2F412730AB82}"/>
              </a:ext>
            </a:extLst>
          </p:cNvPr>
          <p:cNvSpPr/>
          <p:nvPr/>
        </p:nvSpPr>
        <p:spPr>
          <a:xfrm>
            <a:off x="190041" y="5507946"/>
            <a:ext cx="5644701" cy="7292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uk-U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6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327</Words>
  <Application>Microsoft Office PowerPoint</Application>
  <PresentationFormat>Широкоэкранный</PresentationFormat>
  <Paragraphs>70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645</cp:revision>
  <dcterms:created xsi:type="dcterms:W3CDTF">2018-01-05T16:38:53Z</dcterms:created>
  <dcterms:modified xsi:type="dcterms:W3CDTF">2022-03-27T14:59:17Z</dcterms:modified>
</cp:coreProperties>
</file>