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3" r:id="rId18"/>
    <p:sldId id="279" r:id="rId19"/>
    <p:sldId id="262" r:id="rId20"/>
    <p:sldId id="280" r:id="rId21"/>
    <p:sldId id="281" r:id="rId22"/>
    <p:sldId id="282" r:id="rId23"/>
    <p:sldId id="277" r:id="rId24"/>
    <p:sldId id="278" r:id="rId25"/>
    <p:sldId id="263" r:id="rId26"/>
    <p:sldId id="26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2448" y="260648"/>
            <a:ext cx="8257147" cy="2448272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 Птахів (</a:t>
            </a:r>
            <a:r>
              <a:rPr lang="en-US" sz="6600" b="1" dirty="0">
                <a:solidFill>
                  <a:srgbClr val="005000"/>
                </a:solidFill>
                <a:latin typeface="Comic Sans MS" panose="030F0702030302020204" pitchFamily="66" charset="0"/>
              </a:rPr>
              <a:t>Aves‎</a:t>
            </a:r>
            <a:r>
              <a:rPr lang="uk-UA" sz="66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)</a:t>
            </a:r>
            <a:endParaRPr lang="uk-UA" sz="66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12265" b="12069"/>
          <a:stretch/>
        </p:blipFill>
        <p:spPr>
          <a:xfrm>
            <a:off x="1259632" y="3023666"/>
            <a:ext cx="6937822" cy="35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9" y="1905509"/>
            <a:ext cx="8007619" cy="472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Живлення, травлення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5638" y="6290199"/>
            <a:ext cx="20320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Язик хамелеона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3741" y="6090144"/>
            <a:ext cx="3016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Травна система</a:t>
            </a:r>
            <a:endParaRPr lang="uk-UA" sz="2000" dirty="0">
              <a:solidFill>
                <a:srgbClr val="005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83923" y="3068960"/>
            <a:ext cx="251241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Підшлункова залоза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81016" y="3573016"/>
            <a:ext cx="25913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Кишечник вкорочений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66842" y="5589240"/>
            <a:ext cx="101347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Клоака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15616" y="5456466"/>
            <a:ext cx="158327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Печінка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8925" y="4388376"/>
            <a:ext cx="182059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Шлунок, відділи: залозистий, м’язовий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3568" y="3743518"/>
            <a:ext cx="107966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Воло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4455" y="3215009"/>
            <a:ext cx="132496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Стравохід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5480" y="2636912"/>
            <a:ext cx="143925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Ротова порожнина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40129" y="1919537"/>
            <a:ext cx="242306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рослиноїдні;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хижаки</a:t>
            </a:r>
            <a:endParaRPr lang="uk-UA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6247" y="2104203"/>
            <a:ext cx="11009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Дзьоб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4626133"/>
            <a:ext cx="5286813" cy="2106235"/>
          </a:xfrm>
        </p:spPr>
        <p:txBody>
          <a:bodyPr>
            <a:normAutofit/>
          </a:bodyPr>
          <a:lstStyle/>
          <a:p>
            <a:r>
              <a:rPr lang="uk-UA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кровоносна система замкнена;</a:t>
            </a:r>
          </a:p>
          <a:p>
            <a:r>
              <a:rPr lang="uk-UA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серце </a:t>
            </a:r>
            <a:r>
              <a:rPr lang="uk-UA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чотирикамерне; </a:t>
            </a:r>
          </a:p>
          <a:p>
            <a:r>
              <a:rPr lang="uk-UA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теплокровні;</a:t>
            </a:r>
            <a:endParaRPr lang="uk-UA" sz="2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два кола кровообігу (велике й мале)</a:t>
            </a:r>
            <a:endParaRPr lang="uk-UA" sz="23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255" y="979839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Транспорт речовин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/>
          <a:stretch/>
        </p:blipFill>
        <p:spPr bwMode="auto">
          <a:xfrm>
            <a:off x="248268" y="1592334"/>
            <a:ext cx="8516152" cy="29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268" y="4604936"/>
            <a:ext cx="326724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Умовні позначення:</a:t>
            </a:r>
          </a:p>
          <a:p>
            <a:pPr marL="342900" indent="-342900">
              <a:buAutoNum type="arabicPeriod"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Мале коло кровообігу</a:t>
            </a:r>
          </a:p>
          <a:p>
            <a:pPr marL="342900" indent="-342900">
              <a:buAutoNum type="arabicPeriod"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Серце</a:t>
            </a:r>
          </a:p>
          <a:p>
            <a:pPr marL="342900" indent="-342900">
              <a:buAutoNum type="arabicPeriod"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Велике коло кровообігу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96336" y="4077072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5000"/>
                </a:solidFill>
                <a:latin typeface="Comic Sans MS" panose="030F0702030302020204" pitchFamily="66" charset="0"/>
              </a:rPr>
              <a:t>Серце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1641559"/>
            <a:ext cx="1744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Кровоносна </a:t>
            </a:r>
          </a:p>
          <a:p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система</a:t>
            </a:r>
            <a:endParaRPr lang="uk-UA" sz="20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93" y="1950776"/>
            <a:ext cx="5672091" cy="434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210" y="1899412"/>
            <a:ext cx="3124983" cy="4680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Подвійний тип дихання:</a:t>
            </a:r>
          </a:p>
          <a:p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парні губчасті легені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повітряні мішки (4 парних, 1- непарний)</a:t>
            </a:r>
            <a:endParaRPr lang="uk-UA" sz="24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Дихання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3140968"/>
            <a:ext cx="79208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Л</a:t>
            </a:r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егені</a:t>
            </a:r>
            <a:endParaRPr lang="uk-UA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99193" y="4653136"/>
            <a:ext cx="112879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Передні повітряні мішки</a:t>
            </a:r>
            <a:endParaRPr lang="uk-UA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87017" y="2092842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Трахея</a:t>
            </a:r>
            <a:endParaRPr lang="uk-UA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55168" y="1950776"/>
            <a:ext cx="263559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Дихальна система</a:t>
            </a:r>
            <a:endParaRPr lang="uk-UA" sz="2000" dirty="0">
              <a:solidFill>
                <a:srgbClr val="005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80312" y="3501008"/>
            <a:ext cx="112879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Задні повітряні мішки</a:t>
            </a:r>
            <a:endParaRPr lang="uk-UA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9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0"/>
          <a:stretch/>
        </p:blipFill>
        <p:spPr bwMode="auto">
          <a:xfrm>
            <a:off x="730946" y="1759242"/>
            <a:ext cx="7404829" cy="486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Виділення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3824359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Нирка</a:t>
            </a:r>
            <a:endParaRPr lang="uk-UA" sz="2000" dirty="0">
              <a:solidFill>
                <a:srgbClr val="005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661248"/>
            <a:ext cx="2714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Продукт виділення:</a:t>
            </a:r>
          </a:p>
          <a:p>
            <a:pPr algn="ctr"/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сечова </a:t>
            </a:r>
            <a:r>
              <a:rPr lang="uk-UA" sz="2000" b="1" dirty="0">
                <a:solidFill>
                  <a:srgbClr val="005000"/>
                </a:solidFill>
                <a:latin typeface="Comic Sans MS" panose="030F0702030302020204" pitchFamily="66" charset="0"/>
              </a:rPr>
              <a:t>кислота</a:t>
            </a:r>
            <a:endParaRPr lang="uk-UA" sz="20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4208" y="4206645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Сечоводи</a:t>
            </a:r>
            <a:endParaRPr lang="uk-UA" sz="2000" dirty="0">
              <a:solidFill>
                <a:srgbClr val="00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15271"/>
            <a:ext cx="4983283" cy="405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3672408" cy="3025896"/>
          </a:xfrm>
        </p:spPr>
        <p:txBody>
          <a:bodyPr>
            <a:normAutofit fontScale="85000" lnSpcReduction="20000"/>
          </a:bodyPr>
          <a:lstStyle/>
          <a:p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нервова система – </a:t>
            </a:r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ЦНС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(головний і спинний мозок), </a:t>
            </a:r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ПНС 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(нерви);</a:t>
            </a:r>
          </a:p>
          <a:p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головний мозок :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великі півкулі;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розвинені зорові (винятковий зір);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добре 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розвинений мозочок (координація рухів)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Регуляція процесів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479984"/>
            <a:ext cx="190468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Головний </a:t>
            </a:r>
            <a:r>
              <a:rPr lang="uk-UA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мозок 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67295" y="3068960"/>
            <a:ext cx="176114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Спинний </a:t>
            </a:r>
            <a:r>
              <a:rPr lang="uk-UA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мозок 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45782" y="6186877"/>
            <a:ext cx="338265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Будова нервової системи</a:t>
            </a:r>
            <a:endParaRPr lang="uk-UA" sz="2000" dirty="0">
              <a:solidFill>
                <a:srgbClr val="005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13856" y="5014737"/>
            <a:ext cx="80182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Нерви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8" y="4884011"/>
            <a:ext cx="1669821" cy="1327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36192" y="6211571"/>
            <a:ext cx="33586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Відділи головного мозку</a:t>
            </a:r>
            <a:endParaRPr lang="uk-UA" sz="2000" dirty="0">
              <a:solidFill>
                <a:srgbClr val="005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49333" y="4845459"/>
            <a:ext cx="18193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Довгастий </a:t>
            </a:r>
          </a:p>
          <a:p>
            <a:pPr marL="342900" indent="-342900">
              <a:buAutoNum type="arabicPeriod"/>
            </a:pPr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Мозочок</a:t>
            </a:r>
          </a:p>
          <a:p>
            <a:pPr marL="342900" indent="-342900">
              <a:buAutoNum type="arabicPeriod"/>
            </a:pPr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Середній</a:t>
            </a:r>
          </a:p>
          <a:p>
            <a:pPr marL="342900" indent="-342900">
              <a:buAutoNum type="arabicPeriod"/>
            </a:pPr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Проміжний</a:t>
            </a:r>
          </a:p>
          <a:p>
            <a:pPr marL="342900" indent="-342900">
              <a:buAutoNum type="arabicPeriod"/>
            </a:pPr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Передній </a:t>
            </a:r>
            <a:endParaRPr lang="uk-UA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8378"/>
            <a:ext cx="4496553" cy="4968552"/>
          </a:xfrm>
        </p:spPr>
        <p:txBody>
          <a:bodyPr>
            <a:normAutofit fontScale="92500" lnSpcReduction="10000"/>
          </a:bodyPr>
          <a:lstStyle/>
          <a:p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органи зору 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– очі, зміна форми кришталика, 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кольоровий зір;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органи слуху:</a:t>
            </a:r>
          </a:p>
          <a:p>
            <a:pPr>
              <a:buFontTx/>
              <a:buChar char="-"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3 відділи (зовнішнє, середнє, внутрішнє);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орган нюху </a:t>
            </a:r>
            <a:endParaRPr lang="uk-UA" sz="2400" b="1" dirty="0" smtClean="0">
              <a:solidFill>
                <a:srgbClr val="005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 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слабкий розвиток;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органи </a:t>
            </a:r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смаку 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– на язиці;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органи </a:t>
            </a:r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дотику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- оголені ділянки тіла в основі щетинок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Подразливість</a:t>
            </a:r>
            <a:r>
              <a:rPr lang="uk-UA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uk-UA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r="10173"/>
          <a:stretch/>
        </p:blipFill>
        <p:spPr bwMode="auto">
          <a:xfrm>
            <a:off x="4510428" y="1916832"/>
            <a:ext cx="4339940" cy="456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4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84868"/>
            <a:ext cx="4183829" cy="4419872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статеве;</a:t>
            </a:r>
          </a:p>
          <a:p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роздільностатеві;</a:t>
            </a:r>
          </a:p>
          <a:p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статевий диморфізм;</a:t>
            </a:r>
          </a:p>
          <a:p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запліднення 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внутрішнє</a:t>
            </a:r>
            <a:r>
              <a:rPr lang="uk-UA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; відкладають яйця (запас поживних речовин) з 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яйцевими оболонками</a:t>
            </a:r>
            <a:r>
              <a:rPr lang="uk-UA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;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характерне висиджування яєць та турбота про потомство</a:t>
            </a:r>
            <a:endParaRPr lang="uk-UA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Розмноження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20125" b="11345"/>
          <a:stretch/>
        </p:blipFill>
        <p:spPr bwMode="auto">
          <a:xfrm>
            <a:off x="4579366" y="2002344"/>
            <a:ext cx="4183830" cy="191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23001" y="2002344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Зозуленя в гнізді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3316" name="Picture 4" descr="Уход за наседко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12029" r="-825" b="6258"/>
          <a:stretch/>
        </p:blipFill>
        <p:spPr bwMode="auto">
          <a:xfrm>
            <a:off x="4586271" y="4005063"/>
            <a:ext cx="4206984" cy="257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86271" y="4005063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Курка на яйцях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Будова яйця птаха</a:t>
            </a:r>
            <a:endParaRPr lang="uk-UA" sz="60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9" y="1196752"/>
            <a:ext cx="8291349" cy="527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1412776"/>
            <a:ext cx="239200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Жовткова оболонка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484784"/>
            <a:ext cx="212590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З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ародковий диск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877272"/>
            <a:ext cx="218361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Білкова оболонка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80312" y="5692606"/>
            <a:ext cx="144302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Шкаралупа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11546" y="3356992"/>
            <a:ext cx="13249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Повітряна </a:t>
            </a:r>
          </a:p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камера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789040"/>
            <a:ext cx="133402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Канатики </a:t>
            </a:r>
          </a:p>
          <a:p>
            <a:pPr algn="r"/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(халази)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087797" y="4725144"/>
            <a:ext cx="202805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Підшкаралупові </a:t>
            </a:r>
          </a:p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оболонки</a:t>
            </a: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5693" y="2348880"/>
            <a:ext cx="9957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Жовток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3359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Розвиток - прямий 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085673"/>
              </p:ext>
            </p:extLst>
          </p:nvPr>
        </p:nvGraphicFramePr>
        <p:xfrm>
          <a:off x="323529" y="1783387"/>
          <a:ext cx="8568952" cy="19253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032448"/>
                <a:gridCol w="453650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5000"/>
                          </a:solidFill>
                          <a:latin typeface="Comic Sans MS" panose="030F0702030302020204" pitchFamily="66" charset="0"/>
                        </a:rPr>
                        <a:t>Пташенята</a:t>
                      </a:r>
                      <a:endParaRPr lang="uk-UA" sz="2400" b="1" dirty="0">
                        <a:solidFill>
                          <a:srgbClr val="005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5000"/>
                          </a:solidFill>
                          <a:latin typeface="Comic Sans MS" panose="030F0702030302020204" pitchFamily="66" charset="0"/>
                        </a:rPr>
                        <a:t>Виводкові</a:t>
                      </a:r>
                      <a:endParaRPr lang="uk-UA" sz="2400" b="1" dirty="0">
                        <a:solidFill>
                          <a:srgbClr val="005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5000"/>
                          </a:solidFill>
                          <a:latin typeface="Comic Sans MS" panose="030F0702030302020204" pitchFamily="66" charset="0"/>
                        </a:rPr>
                        <a:t>Нагніздні</a:t>
                      </a:r>
                      <a:endParaRPr lang="uk-UA" sz="2400" b="1" dirty="0">
                        <a:solidFill>
                          <a:srgbClr val="005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c Sans MS" panose="030F0702030302020204" pitchFamily="66" charset="0"/>
                        </a:rPr>
                        <a:t>вкриті пухом, самостійно рухаються в пошуках їжі </a:t>
                      </a:r>
                      <a:endParaRPr lang="uk-UA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c Sans MS" panose="030F0702030302020204" pitchFamily="66" charset="0"/>
                        </a:rPr>
                        <a:t>Голі, сліпі, самостійно не живляться, потребують догляду</a:t>
                      </a:r>
                      <a:endParaRPr lang="uk-UA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c Sans MS" panose="030F0702030302020204" pitchFamily="66" charset="0"/>
                        </a:rPr>
                        <a:t>качки, гуси, лебеді, тетеруки</a:t>
                      </a:r>
                      <a:endParaRPr lang="uk-UA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c Sans MS" panose="030F0702030302020204" pitchFamily="66" charset="0"/>
                        </a:rPr>
                        <a:t>граки, голуби, дятли, кропив’янки</a:t>
                      </a:r>
                      <a:endParaRPr lang="uk-UA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4" y="3789040"/>
            <a:ext cx="4054311" cy="26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07955" y="6100248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Курча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b="3998"/>
          <a:stretch/>
        </p:blipFill>
        <p:spPr bwMode="auto">
          <a:xfrm>
            <a:off x="4427984" y="3789040"/>
            <a:ext cx="4474624" cy="26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Висновки</a:t>
            </a:r>
            <a:endParaRPr lang="uk-UA" sz="60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5832648" cy="5184576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Птахи – високоспеціалізована група  тварин, пристосованих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до життя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з наземно-повітряному середовищі існування</a:t>
            </a:r>
            <a:endParaRPr lang="uk-UA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Особливостями птахів є ознаки пристосованості до польоту та необхідний для цього високий рівень обміну речовин, що досягається удосконаленням опорно-рухової, дихальної, травної, кровоносної, нервової та інших систем</a:t>
            </a:r>
            <a:endParaRPr lang="uk-UA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2424" r="17937"/>
          <a:stretch/>
        </p:blipFill>
        <p:spPr>
          <a:xfrm>
            <a:off x="6228185" y="1412776"/>
            <a:ext cx="2654832" cy="512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" b="5940"/>
          <a:stretch/>
        </p:blipFill>
        <p:spPr bwMode="auto">
          <a:xfrm>
            <a:off x="5796137" y="1530128"/>
            <a:ext cx="3028044" cy="492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План</a:t>
            </a:r>
            <a:endParaRPr lang="uk-UA" sz="60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373616" cy="53980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Загальна характеристика Птахів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пристосування до польотів;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походження;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середовище існування;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будова тіла;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покриви;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опора і рух;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живлення і травлення;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транспорт речовин;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дихання й виділення;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регуляція процесів;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розмноження і розви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ток</a:t>
            </a:r>
          </a:p>
          <a:p>
            <a:endParaRPr lang="uk-UA" b="1" dirty="0" smtClean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73244" y="6078597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Рожевий фламінго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73616" cy="1700808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Птах із кігтями на крилах</a:t>
            </a:r>
            <a:endParaRPr lang="uk-UA" sz="54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869160"/>
            <a:ext cx="8640960" cy="18722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Пташенята тропічних лісів одного із сучасних птахів, </a:t>
            </a:r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гоацина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, мають кігті на крилах, які допомагають їм лазити по гілках дерев, що ростуть над водою. У разі небезпеки пташенята пірнають у воду. Дорослі птахи літають погано</a:t>
            </a:r>
            <a:endParaRPr lang="uk-UA" sz="24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2" y="1700810"/>
            <a:ext cx="3546666" cy="308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809"/>
            <a:ext cx="4953751" cy="311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0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73616" cy="126876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Найменші птахи</a:t>
            </a:r>
            <a:endParaRPr lang="uk-UA" sz="54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532" y="4509120"/>
            <a:ext cx="8496944" cy="20882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Найменші птахи – </a:t>
            </a:r>
            <a:r>
              <a:rPr lang="uk-UA" sz="24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колібрі</a:t>
            </a:r>
            <a:r>
              <a:rPr lang="uk-UA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, важать 1,6 г. Більшість живиться квітковим нектаром, зависаючи у повітрі над квіткою, при цьому рухають крилами вперед-вниз, назад-вгору – так, ніби описують вісімку. Частота рухів може сягати 100 змахів/с, а серцевих скорочень – 1000 ударів/хв.</a:t>
            </a:r>
            <a:endParaRPr lang="uk-UA" sz="24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3" b="31065"/>
          <a:stretch/>
        </p:blipFill>
        <p:spPr bwMode="auto">
          <a:xfrm>
            <a:off x="395536" y="1124743"/>
            <a:ext cx="8424936" cy="328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8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Символ мудрості</a:t>
            </a:r>
            <a:endParaRPr lang="uk-UA" sz="60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5544616" cy="5184576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У давньогрецькій міфології сова була атрибутом богині мудрості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Афіни</a:t>
            </a:r>
          </a:p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Символом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мудрості і пізнання сова стала т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му, що її природна поведінка нагадувала спосіб життя філософів, які прагнули до  усамітнення, а здатність сови бачити та чути в темряві зробили її ще й символом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проникливості</a:t>
            </a:r>
            <a:endParaRPr lang="uk-UA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Вважається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, що нібито сови знають те, що людям знати не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дано</a:t>
            </a:r>
            <a:endParaRPr lang="uk-UA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84784"/>
            <a:ext cx="330167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778" y="5375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Трохи мистецтва</a:t>
            </a:r>
            <a:endParaRPr lang="uk-UA" sz="60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865" y="1251848"/>
            <a:ext cx="3349542" cy="37342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Жила </a:t>
            </a:r>
            <a:r>
              <a:rPr lang="uk-UA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колись у </a:t>
            </a: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Петриківці, що на Дніпропетровщині, </a:t>
            </a:r>
            <a:r>
              <a:rPr lang="uk-UA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дівчина Оксана. Якось вона вирішила розмалювати щойно вибілену </a:t>
            </a: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стіну, розвела </a:t>
            </a:r>
            <a:r>
              <a:rPr lang="uk-UA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фарби, загустила їх жовтком, зробила пензлик </a:t>
            </a: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з котячої шерсті – </a:t>
            </a:r>
            <a:r>
              <a:rPr lang="uk-UA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і почала малювати. </a:t>
            </a:r>
            <a:endParaRPr lang="uk-UA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865" y="4906779"/>
            <a:ext cx="86216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З-під її вправної руки оживали різнобарвні квіти, зашарілася червона калина, розкинулась пишна папороть…і раптом серед квітів залопотіла крилами диво-птаха. Вона злетіла у небо і довго кружляла над Петриківкою. Мешканці села досі вірять, що ця казкова жар-птиця є символом достатку, щастя й свободи</a:t>
            </a:r>
            <a:endParaRPr lang="uk-UA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73" y="1201820"/>
            <a:ext cx="5353490" cy="371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69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587"/>
            <a:ext cx="8301608" cy="1319182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День птахів</a:t>
            </a:r>
            <a:endParaRPr lang="uk-UA" sz="60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3312368" cy="5400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1 квітня, відзначають не лише всім відомий День сміху, але й </a:t>
            </a:r>
            <a:endParaRPr lang="uk-UA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Всесвітній </a:t>
            </a:r>
            <a:r>
              <a:rPr lang="uk-UA" b="1" dirty="0">
                <a:solidFill>
                  <a:srgbClr val="005000"/>
                </a:solidFill>
                <a:latin typeface="Comic Sans MS" panose="030F0702030302020204" pitchFamily="66" charset="0"/>
              </a:rPr>
              <a:t>день </a:t>
            </a:r>
            <a:r>
              <a:rPr lang="uk-UA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птахів</a:t>
            </a:r>
            <a:endParaRPr lang="uk-UA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У 1906 році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була підписана Міжнародна конвенція з охорони птахів</a:t>
            </a: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5115354" cy="511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22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uk-UA" sz="6000" b="1" dirty="0" smtClean="0">
                <a:solidFill>
                  <a:srgbClr val="005000"/>
                </a:solidFill>
                <a:effectLst/>
                <a:latin typeface="Comic Sans MS" panose="030F0702030302020204" pitchFamily="66" charset="0"/>
              </a:rPr>
              <a:t>Домашнє завдання</a:t>
            </a:r>
            <a:endParaRPr lang="uk-UA" sz="6000" b="1" dirty="0">
              <a:solidFill>
                <a:srgbClr val="005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484784"/>
            <a:ext cx="4824536" cy="513697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Опрацювати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§30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§31 (с. 133-134)</a:t>
            </a:r>
            <a:endParaRPr lang="ru-RU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с. </a:t>
            </a:r>
            <a:r>
              <a:rPr lang="ru-RU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131-132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(виконати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завдання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«Навчаємось пізнавати» письмово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відповідати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на питання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усно)</a:t>
            </a:r>
            <a:endParaRPr lang="ru-RU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Переглядати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презентацію на сайті "Дистанційне навчання"</a:t>
            </a:r>
            <a:endParaRPr lang="uk-UA" sz="28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59292"/>
            <a:ext cx="3672408" cy="530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98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uk-UA" altLang="uk-UA" sz="7200" b="1" dirty="0">
                <a:solidFill>
                  <a:srgbClr val="005000"/>
                </a:solidFill>
                <a:latin typeface="Comic Sans MS" panose="030F0702030302020204" pitchFamily="66" charset="0"/>
              </a:rPr>
              <a:t>Дякую за увагу!</a:t>
            </a:r>
            <a:endParaRPr lang="ru-RU" altLang="uk-UA" sz="7200" b="1" dirty="0">
              <a:solidFill>
                <a:srgbClr val="005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847076" cy="45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3522" b="18751"/>
          <a:stretch/>
        </p:blipFill>
        <p:spPr bwMode="auto">
          <a:xfrm>
            <a:off x="263769" y="3437792"/>
            <a:ext cx="5793983" cy="315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Птахи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020" y="1133691"/>
            <a:ext cx="5328592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Птахи (</a:t>
            </a:r>
            <a:r>
              <a:rPr lang="en-US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Aves</a:t>
            </a:r>
            <a:r>
              <a:rPr lang="uk-UA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) </a:t>
            </a:r>
            <a:endParaRPr lang="ru-RU" b="1" dirty="0" smtClean="0">
              <a:solidFill>
                <a:srgbClr val="005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Орнітологія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близько 11 тис.в.;</a:t>
            </a:r>
          </a:p>
          <a:p>
            <a:r>
              <a:rPr lang="uk-UA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Україна, понад 400 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r="9665"/>
          <a:stretch/>
        </p:blipFill>
        <p:spPr bwMode="auto">
          <a:xfrm>
            <a:off x="6156176" y="1131577"/>
            <a:ext cx="2799294" cy="54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0918" y="1131577"/>
            <a:ext cx="1404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Чапля сіра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3461593"/>
            <a:ext cx="1851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Лебідь-шипун</a:t>
            </a:r>
            <a:endParaRPr lang="uk-UA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Пристосування до польотів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5544616" cy="4726058"/>
          </a:xfrm>
        </p:spPr>
        <p:txBody>
          <a:bodyPr>
            <a:noAutofit/>
          </a:bodyPr>
          <a:lstStyle/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наявні крила;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пір’євий покрив;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легкий і міцний скелет;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розвиток м’язів, що забезпечують політ;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губчасті легені;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повітряні мішки та диференціація дихальних шляхів;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чотирикамерне серце, поділ крові на венозну й артеріальну;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відсутність зубів;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вкорочення кишечника;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відсутність сечового міхура;</a:t>
            </a:r>
          </a:p>
          <a:p>
            <a:r>
              <a:rPr lang="uk-UA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ускладення будови нервової системи</a:t>
            </a:r>
            <a:endParaRPr lang="uk-UA" sz="19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87851" y="6160320"/>
            <a:ext cx="39641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Народження крокодила з яйця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11338"/>
          <a:stretch/>
        </p:blipFill>
        <p:spPr bwMode="auto">
          <a:xfrm>
            <a:off x="5846680" y="1916832"/>
            <a:ext cx="3050882" cy="470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6379" y="6248118"/>
            <a:ext cx="2988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Галагаз – земляна качка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00" y="1772815"/>
            <a:ext cx="3354471" cy="23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581" y="1772815"/>
            <a:ext cx="5088523" cy="4781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Вірогідні кандидати на роль першого птаха – </a:t>
            </a:r>
            <a:r>
              <a:rPr lang="ru-RU" sz="21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Археоптрерикс</a:t>
            </a:r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21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Протоавіс</a:t>
            </a:r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r>
              <a:rPr lang="ru-RU" sz="21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Протоавіси</a:t>
            </a:r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(праптахи) існували 225 млн р. тому й нагадували невеликих динозаврів, укритих пір’ям та могли літати;</a:t>
            </a:r>
          </a:p>
          <a:p>
            <a:r>
              <a:rPr lang="ru-RU" sz="21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Археоптерикси</a:t>
            </a:r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з’явились </a:t>
            </a:r>
            <a:r>
              <a:rPr lang="ru-RU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на нашій планеті в мезозої, </a:t>
            </a:r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приблизно </a:t>
            </a:r>
            <a:r>
              <a:rPr lang="ru-RU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150 </a:t>
            </a:r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млн.р. тому, поєднували ознаки рептилій та птахів й були пристосовані до ширяючого польоту.</a:t>
            </a:r>
          </a:p>
          <a:p>
            <a:endParaRPr lang="ru-RU" sz="2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581" y="1052736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Походження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96336" y="3826042"/>
            <a:ext cx="1353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Археоптерікс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56078" y="6184996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Динозаври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r="7315"/>
          <a:stretch/>
        </p:blipFill>
        <p:spPr bwMode="auto">
          <a:xfrm>
            <a:off x="5620500" y="4241158"/>
            <a:ext cx="3383550" cy="222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20500" y="4271854"/>
            <a:ext cx="107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Протоавіс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6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25" y="1775589"/>
            <a:ext cx="6971763" cy="1959518"/>
          </a:xfrm>
        </p:spPr>
        <p:txBody>
          <a:bodyPr>
            <a:normAutofit fontScale="85000" lnSpcReduction="10000"/>
          </a:bodyPr>
          <a:lstStyle/>
          <a:p>
            <a:r>
              <a:rPr lang="uk-UA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наземно-повітряне;</a:t>
            </a:r>
          </a:p>
          <a:p>
            <a:r>
              <a:rPr lang="uk-UA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всі континенти (від Арктики до Антарктиди);</a:t>
            </a:r>
          </a:p>
          <a:p>
            <a:r>
              <a:rPr lang="uk-UA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виокремлюють екологічні групи:</a:t>
            </a:r>
            <a:r>
              <a:rPr lang="uk-UA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водні, навколоводні, степові, лісові, відкритих просторів, денні і нічні хижаки</a:t>
            </a:r>
            <a:endParaRPr lang="uk-UA" sz="26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Середовище життя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76664" y="6375531"/>
            <a:ext cx="211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Черепаха зелена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15" y="6375531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Хамелеон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2524" y="6388245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Кобра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" r="18450"/>
          <a:stretch/>
        </p:blipFill>
        <p:spPr bwMode="auto">
          <a:xfrm>
            <a:off x="164695" y="3735107"/>
            <a:ext cx="2347564" cy="287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9397" y="3786685"/>
            <a:ext cx="1826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Качка-мандаринка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6" r="8512"/>
          <a:stretch/>
        </p:blipFill>
        <p:spPr bwMode="auto">
          <a:xfrm>
            <a:off x="2550766" y="3735107"/>
            <a:ext cx="2445389" cy="287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666412" y="3778916"/>
            <a:ext cx="152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Лелека чорний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3986"/>
          <a:stretch/>
        </p:blipFill>
        <p:spPr bwMode="auto">
          <a:xfrm>
            <a:off x="5021198" y="3741648"/>
            <a:ext cx="3954693" cy="284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015854" y="3742802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Скопа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 r="20917"/>
          <a:stretch/>
        </p:blipFill>
        <p:spPr bwMode="auto">
          <a:xfrm>
            <a:off x="6935211" y="1772816"/>
            <a:ext cx="2014866" cy="19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970943" y="3361943"/>
            <a:ext cx="806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Пугач 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989540"/>
            <a:ext cx="3070740" cy="4661202"/>
          </a:xfrm>
        </p:spPr>
        <p:txBody>
          <a:bodyPr>
            <a:normAutofit/>
          </a:bodyPr>
          <a:lstStyle/>
          <a:p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голова</a:t>
            </a:r>
          </a:p>
          <a:p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шия</a:t>
            </a:r>
            <a:endParaRPr lang="uk-UA" sz="2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тулуб</a:t>
            </a:r>
          </a:p>
          <a:p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хвіст</a:t>
            </a:r>
          </a:p>
          <a:p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кінцівки –</a:t>
            </a:r>
          </a:p>
          <a:p>
            <a:pPr marL="0" indent="0">
              <a:buNone/>
            </a:pPr>
            <a:r>
              <a:rPr lang="uk-UA" sz="2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</a:t>
            </a: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рила і задні ноги </a:t>
            </a: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(4 пальці)</a:t>
            </a:r>
            <a:endParaRPr lang="uk-UA" sz="29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Відділи тіла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"/>
          <a:stretch/>
        </p:blipFill>
        <p:spPr bwMode="auto">
          <a:xfrm>
            <a:off x="779676" y="1907888"/>
            <a:ext cx="4440395" cy="46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37090" y="3600471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Крила</a:t>
            </a:r>
            <a:endParaRPr lang="uk-UA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22020" y="2732705"/>
            <a:ext cx="55335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Шия</a:t>
            </a:r>
            <a:endParaRPr lang="uk-UA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88562" y="4743543"/>
            <a:ext cx="7184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Тулуб</a:t>
            </a:r>
            <a:endParaRPr lang="uk-UA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1904614"/>
            <a:ext cx="10190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Голова</a:t>
            </a:r>
            <a:endParaRPr lang="uk-UA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904119" y="4725144"/>
            <a:ext cx="6319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Хвіст</a:t>
            </a:r>
            <a:endParaRPr lang="uk-UA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2328" y="2703208"/>
            <a:ext cx="117051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Піддзьобок</a:t>
            </a:r>
            <a:endParaRPr lang="uk-UA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2117049"/>
            <a:ext cx="122049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Наддзьобок</a:t>
            </a:r>
            <a:endParaRPr lang="uk-UA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7375" y="2396696"/>
            <a:ext cx="6404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Язик</a:t>
            </a:r>
            <a:endParaRPr lang="uk-UA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322020" y="2132740"/>
            <a:ext cx="77795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Очі</a:t>
            </a:r>
            <a:endParaRPr lang="uk-UA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22020" y="2395431"/>
            <a:ext cx="155591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Слуховий отвір</a:t>
            </a:r>
            <a:endParaRPr lang="uk-UA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83569" y="1835652"/>
            <a:ext cx="119288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Восковиця</a:t>
            </a:r>
            <a:endParaRPr lang="uk-UA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351840" y="5337115"/>
            <a:ext cx="87395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Гомілка</a:t>
            </a:r>
            <a:endParaRPr lang="uk-UA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351840" y="5644892"/>
            <a:ext cx="6511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Цівка</a:t>
            </a:r>
            <a:endParaRPr lang="uk-UA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374485" y="5977130"/>
            <a:ext cx="81144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Пальці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478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r="3655"/>
          <a:stretch/>
        </p:blipFill>
        <p:spPr bwMode="auto">
          <a:xfrm>
            <a:off x="4166999" y="1898866"/>
            <a:ext cx="4774223" cy="462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3939486" cy="4680520"/>
          </a:xfrm>
        </p:spPr>
        <p:txBody>
          <a:bodyPr>
            <a:normAutofit fontScale="92500" lnSpcReduction="20000"/>
          </a:bodyPr>
          <a:lstStyle/>
          <a:p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шкіра суха, без </a:t>
            </a: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залоз (крім куприкової);</a:t>
            </a:r>
            <a:endParaRPr lang="uk-UA" sz="2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пір’я</a:t>
            </a:r>
          </a:p>
          <a:p>
            <a:pPr marL="0" indent="0">
              <a:buNone/>
            </a:pP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- контурні (махові, </a:t>
            </a:r>
          </a:p>
          <a:p>
            <a:pPr marL="0" indent="0">
              <a:buNone/>
            </a:pPr>
            <a:r>
              <a:rPr lang="uk-UA" sz="2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 рульові, криючі);</a:t>
            </a:r>
          </a:p>
          <a:p>
            <a:pPr marL="0" indent="0">
              <a:buNone/>
            </a:pP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- пухові, </a:t>
            </a: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пух;</a:t>
            </a:r>
          </a:p>
          <a:p>
            <a:pPr marL="0" indent="0">
              <a:buNone/>
            </a:pP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- ниткоподібні;</a:t>
            </a:r>
          </a:p>
          <a:p>
            <a:pPr marL="0" indent="0">
              <a:buNone/>
            </a:pP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- щетинкоподібні</a:t>
            </a:r>
            <a:endParaRPr lang="uk-UA" sz="2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властиве </a:t>
            </a:r>
            <a:r>
              <a:rPr lang="uk-UA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линяння (1-2 рази на рік)</a:t>
            </a:r>
            <a:endParaRPr lang="uk-UA" sz="29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Покриви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65112" y="1898866"/>
            <a:ext cx="17692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Будова контурного пера</a:t>
            </a:r>
            <a:endParaRPr lang="uk-UA" sz="2000" dirty="0">
              <a:solidFill>
                <a:srgbClr val="005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63014" y="5048015"/>
            <a:ext cx="32599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1 – очин;</a:t>
            </a:r>
          </a:p>
          <a:p>
            <a:r>
              <a:rPr lang="uk-UA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2 - стрижень;</a:t>
            </a:r>
          </a:p>
          <a:p>
            <a:r>
              <a:rPr lang="uk-UA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3 - опахало;</a:t>
            </a:r>
          </a:p>
          <a:p>
            <a:r>
              <a:rPr lang="uk-UA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4 - борідки першого порядку;</a:t>
            </a:r>
          </a:p>
          <a:p>
            <a:r>
              <a:rPr lang="uk-UA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5 – борідки другого порядку;</a:t>
            </a:r>
          </a:p>
          <a:p>
            <a:r>
              <a:rPr lang="uk-UA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6 - гачечки</a:t>
            </a:r>
            <a:endParaRPr lang="uk-UA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5000"/>
                </a:solidFill>
                <a:latin typeface="Comic Sans MS" panose="030F0702030302020204" pitchFamily="66" charset="0"/>
              </a:rPr>
              <a:t>Загальна характеристика</a:t>
            </a:r>
            <a:endParaRPr lang="uk-UA" sz="6000" dirty="0">
              <a:solidFill>
                <a:srgbClr val="005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1938591"/>
            <a:ext cx="3384376" cy="4556670"/>
          </a:xfrm>
        </p:spPr>
        <p:txBody>
          <a:bodyPr>
            <a:normAutofit fontScale="92500"/>
          </a:bodyPr>
          <a:lstStyle/>
          <a:p>
            <a:r>
              <a:rPr lang="uk-UA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кістковий </a:t>
            </a:r>
            <a:r>
              <a:rPr lang="uk-UA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ендоскелет з ознаками пристосування до польоту (легкість – є порожнини з повітрям, міцність – зростання частини кісток);</a:t>
            </a:r>
            <a:endParaRPr lang="uk-UA" sz="2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добре </a:t>
            </a:r>
            <a:r>
              <a:rPr lang="uk-UA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розвинена </a:t>
            </a:r>
            <a:r>
              <a:rPr lang="uk-UA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мускулатура </a:t>
            </a:r>
            <a:endParaRPr lang="uk-UA" sz="26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6485"/>
            <a:ext cx="836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Опора і рух</a:t>
            </a:r>
            <a:endParaRPr lang="uk-UA" sz="36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6500"/>
            <a:ext cx="5112568" cy="47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8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1033</Words>
  <Application>Microsoft Office PowerPoint</Application>
  <PresentationFormat>Экран (4:3)</PresentationFormat>
  <Paragraphs>227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Загальна характеристика Птахів (Aves‎)</vt:lpstr>
      <vt:lpstr>План</vt:lpstr>
      <vt:lpstr>Птахи</vt:lpstr>
      <vt:lpstr>Пристосування до польотів</vt:lpstr>
      <vt:lpstr>Загальна характеристика</vt:lpstr>
      <vt:lpstr>Загальна характеристика</vt:lpstr>
      <vt:lpstr>Загальна характеристика</vt:lpstr>
      <vt:lpstr>Загальна характеристика</vt:lpstr>
      <vt:lpstr>Загальна характеристика</vt:lpstr>
      <vt:lpstr>Загальна характеристика</vt:lpstr>
      <vt:lpstr>Загальна характеристика</vt:lpstr>
      <vt:lpstr>Загальна характеристика</vt:lpstr>
      <vt:lpstr>Загальна характеристика</vt:lpstr>
      <vt:lpstr>Загальна характеристика</vt:lpstr>
      <vt:lpstr>Загальна характеристика</vt:lpstr>
      <vt:lpstr>Загальна характеристика</vt:lpstr>
      <vt:lpstr>Будова яйця птаха</vt:lpstr>
      <vt:lpstr>Загальна характеристика</vt:lpstr>
      <vt:lpstr>Висновки</vt:lpstr>
      <vt:lpstr>Птах із кігтями на крилах</vt:lpstr>
      <vt:lpstr>Найменші птахи</vt:lpstr>
      <vt:lpstr>Символ мудрості</vt:lpstr>
      <vt:lpstr>Трохи мистецтва</vt:lpstr>
      <vt:lpstr>День птахів</vt:lpstr>
      <vt:lpstr>Домашнє завдання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Загальна характеристика Плазунів (Reptilia)</dc:title>
  <dc:creator>Ольга</dc:creator>
  <cp:lastModifiedBy>Ольга</cp:lastModifiedBy>
  <cp:revision>71</cp:revision>
  <dcterms:created xsi:type="dcterms:W3CDTF">2021-01-19T10:01:22Z</dcterms:created>
  <dcterms:modified xsi:type="dcterms:W3CDTF">2021-01-26T23:35:12Z</dcterms:modified>
</cp:coreProperties>
</file>