
<file path=[Content_Types].xml><?xml version="1.0" encoding="utf-8"?>
<Types xmlns="http://schemas.openxmlformats.org/package/2006/content-types">
  <Default Extension="png" ContentType="image/png"/>
  <Default Extension="MP3" ContentType="audio/mpeg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8" r:id="rId2"/>
    <p:sldId id="303" r:id="rId3"/>
    <p:sldId id="1942" r:id="rId4"/>
    <p:sldId id="1936" r:id="rId5"/>
    <p:sldId id="1895" r:id="rId6"/>
    <p:sldId id="1943" r:id="rId7"/>
    <p:sldId id="1937" r:id="rId8"/>
    <p:sldId id="1944" r:id="rId9"/>
    <p:sldId id="1938" r:id="rId10"/>
    <p:sldId id="1928" r:id="rId11"/>
    <p:sldId id="1826" r:id="rId12"/>
    <p:sldId id="565" r:id="rId13"/>
    <p:sldId id="282" r:id="rId14"/>
    <p:sldId id="313" r:id="rId15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F3242"/>
    <a:srgbClr val="459EDB"/>
    <a:srgbClr val="2956A3"/>
    <a:srgbClr val="FFFCFC"/>
    <a:srgbClr val="66B5AB"/>
    <a:srgbClr val="82BD44"/>
    <a:srgbClr val="2757A4"/>
    <a:srgbClr val="9672AC"/>
    <a:srgbClr val="E977A4"/>
    <a:srgbClr val="0C64B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ний стиль 2 —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322" autoAdjust="0"/>
    <p:restoredTop sz="94660"/>
  </p:normalViewPr>
  <p:slideViewPr>
    <p:cSldViewPr snapToGrid="0">
      <p:cViewPr varScale="1">
        <p:scale>
          <a:sx n="58" d="100"/>
          <a:sy n="58" d="100"/>
        </p:scale>
        <p:origin x="30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279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2BE04B-0FEE-474E-98E3-E5C059B0E3D6}" type="datetimeFigureOut">
              <a:rPr lang="ru-RU" smtClean="0"/>
              <a:t>28.03.2022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08AAFC-F45B-4763-9C1F-8029DFCE03F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1794510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26D62-0A69-489C-AD8A-DBBB454FE69F}" type="datetime1">
              <a:rPr lang="uk-UA" smtClean="0"/>
              <a:t>28.03.2022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9952424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57AFC-C01B-4F35-8E90-7CDC7BDC9F41}" type="datetime1">
              <a:rPr lang="uk-UA" smtClean="0"/>
              <a:t>28.03.2022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579445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57DF8-A1C4-4191-9BCE-6255C9741248}" type="datetime1">
              <a:rPr lang="uk-UA" smtClean="0"/>
              <a:t>28.03.2022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5206469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B527B-8C9A-436C-98CD-9931061FA41E}" type="datetime1">
              <a:rPr lang="uk-UA" smtClean="0"/>
              <a:t>28.03.2022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5430662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E2E25-D864-431C-9803-DC1DF816B3B2}" type="datetime1">
              <a:rPr lang="uk-UA" smtClean="0"/>
              <a:t>28.03.2022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4099230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1627C-B8CA-44C8-AA80-F38F7E2DC942}" type="datetime1">
              <a:rPr lang="uk-UA" smtClean="0"/>
              <a:t>28.03.2022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1310585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8820F-613B-4084-A210-F6071CA8AA12}" type="datetime1">
              <a:rPr lang="uk-UA" smtClean="0"/>
              <a:t>28.03.2022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9794996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3D5AF-C886-45A1-B5DC-5A526CB61C15}" type="datetime1">
              <a:rPr lang="uk-UA" smtClean="0"/>
              <a:t>28.03.2022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7721218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D2A21-8E22-4A57-9D96-C14531AB525D}" type="datetime1">
              <a:rPr lang="uk-UA" smtClean="0"/>
              <a:t>28.03.2022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0516528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41F5A-B942-463D-BFFB-A6C0BF2A95D9}" type="datetime1">
              <a:rPr lang="uk-UA" smtClean="0"/>
              <a:t>28.03.2022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8364211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AF5CA3-AACC-4614-BF69-00E689DA5E5C}" type="datetime1">
              <a:rPr lang="uk-UA" smtClean="0"/>
              <a:t>28.03.2022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3887561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FBF2D6-4F70-474E-8189-F1C29A9FD449}" type="datetime1">
              <a:rPr lang="uk-UA" smtClean="0"/>
              <a:t>28.03.2022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24610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0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9.jpeg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2.mp4"/><Relationship Id="rId1" Type="http://schemas.openxmlformats.org/officeDocument/2006/relationships/video" Target="NULL" TargetMode="Externa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5.png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>
            <a:spLocks noGrp="1"/>
          </p:cNvSpPr>
          <p:nvPr>
            <p:ph type="dt" sz="half" idx="10"/>
          </p:nvPr>
        </p:nvSpPr>
        <p:spPr>
          <a:xfrm>
            <a:off x="1260389" y="1660783"/>
            <a:ext cx="1581665" cy="373964"/>
          </a:xfrm>
        </p:spPr>
        <p:txBody>
          <a:bodyPr/>
          <a:lstStyle/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28.03.2022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383957" y="119911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186247" y="2514930"/>
            <a:ext cx="158166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4800" b="1" dirty="0">
                <a:solidFill>
                  <a:schemeClr val="bg1"/>
                </a:solidFill>
                <a:latin typeface="Monotype Corsiva" panose="03010101010201010101" pitchFamily="66" charset="0"/>
              </a:rPr>
              <a:t>Урок</a:t>
            </a:r>
          </a:p>
          <a:p>
            <a:pPr algn="ctr"/>
            <a:r>
              <a:rPr lang="uk-UA" sz="4800" b="1" dirty="0">
                <a:solidFill>
                  <a:schemeClr val="bg1"/>
                </a:solidFill>
                <a:latin typeface="Monotype Corsiva" panose="03010101010201010101" pitchFamily="66" charset="0"/>
              </a:rPr>
              <a:t>№25</a:t>
            </a:r>
            <a:endParaRPr lang="ru-RU" sz="4800" b="1" dirty="0">
              <a:solidFill>
                <a:schemeClr val="bg1"/>
              </a:solidFill>
              <a:latin typeface="Monotype Corsiva" panose="03010101010201010101" pitchFamily="66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178195" y="4181555"/>
            <a:ext cx="878213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3600" b="1" dirty="0" err="1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Скандинавія</a:t>
            </a:r>
            <a:r>
              <a:rPr lang="ru-RU" sz="3600" b="1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– </a:t>
            </a:r>
            <a:r>
              <a:rPr lang="ru-RU" sz="3600" b="1" dirty="0" err="1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суворий</a:t>
            </a:r>
            <a:r>
              <a:rPr lang="ru-RU" sz="3600" b="1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і </a:t>
            </a:r>
            <a:r>
              <a:rPr lang="ru-RU" sz="3600" b="1" dirty="0" err="1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загадковий</a:t>
            </a:r>
            <a:r>
              <a:rPr lang="ru-RU" sz="3600" b="1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край (</a:t>
            </a:r>
            <a:r>
              <a:rPr lang="ru-RU" sz="3600" b="1" dirty="0" err="1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продовження</a:t>
            </a:r>
            <a:r>
              <a:rPr lang="ru-RU" sz="3600" b="1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). Створення </a:t>
            </a:r>
            <a:r>
              <a:rPr lang="ru-RU" sz="3600" b="1" dirty="0" err="1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безпредметної</a:t>
            </a:r>
            <a:r>
              <a:rPr lang="ru-RU" sz="3600" b="1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ru-RU" sz="3600" b="1" dirty="0" err="1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композиції</a:t>
            </a:r>
            <a:r>
              <a:rPr lang="ru-RU" sz="3600" b="1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з </a:t>
            </a:r>
            <a:r>
              <a:rPr lang="ru-RU" sz="3600" b="1" dirty="0" err="1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кіл</a:t>
            </a:r>
            <a:r>
              <a:rPr lang="ru-RU" sz="3600" b="1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і </a:t>
            </a:r>
            <a:r>
              <a:rPr lang="ru-RU" sz="3600" b="1" dirty="0" err="1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ліній</a:t>
            </a:r>
            <a:r>
              <a:rPr lang="ru-RU" sz="3600" b="1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(</a:t>
            </a:r>
            <a:r>
              <a:rPr lang="ru-RU" sz="3600" b="1" dirty="0" err="1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штампування</a:t>
            </a:r>
            <a:r>
              <a:rPr lang="ru-RU" sz="3600" b="1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, </a:t>
            </a:r>
            <a:r>
              <a:rPr lang="ru-RU" sz="3600" b="1" dirty="0" err="1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гуаш</a:t>
            </a:r>
            <a:r>
              <a:rPr lang="ru-RU" sz="3600" b="1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). Передача у </a:t>
            </a:r>
            <a:r>
              <a:rPr lang="ru-RU" sz="3600" b="1" dirty="0" err="1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ній</a:t>
            </a:r>
            <a:r>
              <a:rPr lang="ru-RU" sz="3600" b="1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ru-RU" sz="3600" b="1" dirty="0" err="1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радісного</a:t>
            </a:r>
            <a:r>
              <a:rPr lang="ru-RU" sz="3600" b="1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настрою </a:t>
            </a:r>
            <a:endParaRPr lang="ru-RU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75965" y="368121"/>
            <a:ext cx="24022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Мистецтво</a:t>
            </a:r>
            <a:endParaRPr lang="ru-RU" sz="2000" b="1" dirty="0">
              <a:solidFill>
                <a:schemeClr val="bg1"/>
              </a:solidFill>
            </a:endParaRPr>
          </a:p>
        </p:txBody>
      </p:sp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AD85BC70-728F-49A6-906D-1D7A4CD7384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3221" y="210718"/>
            <a:ext cx="3694289" cy="3873872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2857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28.03.2022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Вправа «Мікрофон»</a:t>
            </a:r>
            <a:endParaRPr lang="ru-RU" sz="2000" b="1" dirty="0">
              <a:solidFill>
                <a:schemeClr val="bg1"/>
              </a:solidFill>
            </a:endParaRP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725"/>
          <a:stretch/>
        </p:blipFill>
        <p:spPr>
          <a:xfrm>
            <a:off x="587885" y="1492056"/>
            <a:ext cx="3621258" cy="5155489"/>
          </a:xfrm>
          <a:prstGeom prst="rect">
            <a:avLst/>
          </a:prstGeom>
        </p:spPr>
      </p:pic>
      <p:sp>
        <p:nvSpPr>
          <p:cNvPr id="6" name="Скругленный прямоугольник 5"/>
          <p:cNvSpPr/>
          <p:nvPr/>
        </p:nvSpPr>
        <p:spPr>
          <a:xfrm>
            <a:off x="4949372" y="1492056"/>
            <a:ext cx="5457371" cy="1280173"/>
          </a:xfrm>
          <a:prstGeom prst="roundRect">
            <a:avLst/>
          </a:prstGeom>
          <a:solidFill>
            <a:srgbClr val="009999"/>
          </a:solidFill>
          <a:ln w="57150"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3200" b="1" dirty="0"/>
              <a:t>Що таке пейзаж?</a:t>
            </a:r>
            <a:endParaRPr lang="ru-RU" sz="3200" b="1" dirty="0"/>
          </a:p>
        </p:txBody>
      </p:sp>
      <p:sp>
        <p:nvSpPr>
          <p:cNvPr id="8" name="Скругленный прямоугольник 7"/>
          <p:cNvSpPr/>
          <p:nvPr/>
        </p:nvSpPr>
        <p:spPr>
          <a:xfrm>
            <a:off x="4448629" y="3066856"/>
            <a:ext cx="5457371" cy="1280173"/>
          </a:xfrm>
          <a:prstGeom prst="roundRect">
            <a:avLst/>
          </a:prstGeom>
          <a:solidFill>
            <a:schemeClr val="accent2"/>
          </a:solidFill>
          <a:ln w="57150"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3200" b="1" dirty="0"/>
              <a:t>Які різновиди пейзажу ви знаєте?</a:t>
            </a:r>
            <a:endParaRPr lang="ru-RU" sz="3200" b="1" dirty="0"/>
          </a:p>
        </p:txBody>
      </p:sp>
      <p:sp>
        <p:nvSpPr>
          <p:cNvPr id="9" name="Скругленный прямоугольник 8"/>
          <p:cNvSpPr/>
          <p:nvPr/>
        </p:nvSpPr>
        <p:spPr>
          <a:xfrm>
            <a:off x="4949371" y="4775448"/>
            <a:ext cx="5457371" cy="1280173"/>
          </a:xfrm>
          <a:prstGeom prst="roundRect">
            <a:avLst/>
          </a:prstGeom>
          <a:solidFill>
            <a:srgbClr val="CC00FF"/>
          </a:solidFill>
          <a:ln w="57150"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3200" b="1" dirty="0"/>
              <a:t>Який пейзаж називають фантастичним?</a:t>
            </a:r>
            <a:endParaRPr lang="ru-RU" sz="3200" b="1" dirty="0"/>
          </a:p>
        </p:txBody>
      </p:sp>
    </p:spTree>
    <p:extLst>
      <p:ext uri="{BB962C8B-B14F-4D97-AF65-F5344CB8AC3E}">
        <p14:creationId xmlns:p14="http://schemas.microsoft.com/office/powerpoint/2010/main" val="2862587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28.03.2022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 sz="2000" b="1" dirty="0">
              <a:solidFill>
                <a:schemeClr val="bg1"/>
              </a:solidFill>
            </a:endParaRPr>
          </a:p>
        </p:txBody>
      </p:sp>
      <p:sp>
        <p:nvSpPr>
          <p:cNvPr id="6" name="Скругленный прямоугольник 1">
            <a:extLst>
              <a:ext uri="{FF2B5EF4-FFF2-40B4-BE49-F238E27FC236}">
                <a16:creationId xmlns:a16="http://schemas.microsoft.com/office/drawing/2014/main" id="{0F05BD5E-27C3-422A-BCC0-81BCDAF2B444}"/>
              </a:ext>
            </a:extLst>
          </p:cNvPr>
          <p:cNvSpPr/>
          <p:nvPr/>
        </p:nvSpPr>
        <p:spPr>
          <a:xfrm>
            <a:off x="450377" y="2655246"/>
            <a:ext cx="3484243" cy="2485787"/>
          </a:xfrm>
          <a:prstGeom prst="roundRect">
            <a:avLst/>
          </a:prstGeom>
          <a:solidFill>
            <a:schemeClr val="accent1"/>
          </a:solidFill>
          <a:ln w="76200"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Художники, </a:t>
            </a:r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милуючись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красою </a:t>
            </a:r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природи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малюють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краєвиди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з </a:t>
            </a:r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натури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5AA7AEA4-8DB4-4684-8160-B2E5519231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4730" y="1207327"/>
            <a:ext cx="7906140" cy="5255258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19212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28.03.2022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 sz="2000" b="1" dirty="0">
              <a:solidFill>
                <a:schemeClr val="bg1"/>
              </a:solidFill>
            </a:endParaRPr>
          </a:p>
        </p:txBody>
      </p:sp>
      <p:sp>
        <p:nvSpPr>
          <p:cNvPr id="6" name="Скругленный прямоугольник 1">
            <a:extLst>
              <a:ext uri="{FF2B5EF4-FFF2-40B4-BE49-F238E27FC236}">
                <a16:creationId xmlns:a16="http://schemas.microsoft.com/office/drawing/2014/main" id="{0F05BD5E-27C3-422A-BCC0-81BCDAF2B444}"/>
              </a:ext>
            </a:extLst>
          </p:cNvPr>
          <p:cNvSpPr/>
          <p:nvPr/>
        </p:nvSpPr>
        <p:spPr>
          <a:xfrm>
            <a:off x="242668" y="1338471"/>
            <a:ext cx="3773489" cy="3439239"/>
          </a:xfrm>
          <a:prstGeom prst="roundRect">
            <a:avLst/>
          </a:prstGeom>
          <a:solidFill>
            <a:srgbClr val="00B050"/>
          </a:solidFill>
          <a:ln w="76200">
            <a:solidFill>
              <a:schemeClr val="accent6">
                <a:lumMod val="75000"/>
              </a:schemeClr>
            </a:solidFill>
            <a:prstDash val="sysDash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А </a:t>
            </a:r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деякі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з них </a:t>
            </a:r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уявляють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придумують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і </a:t>
            </a:r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зображують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щось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цікаве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казкове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чого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не </a:t>
            </a:r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можна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побачити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в </a:t>
            </a:r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довкіллі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5AA7AEA4-8DB4-4684-8160-B2E5519231B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181522" y="1522874"/>
            <a:ext cx="7767810" cy="4907475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9" name="Скругленный прямоугольник 1">
            <a:extLst>
              <a:ext uri="{FF2B5EF4-FFF2-40B4-BE49-F238E27FC236}">
                <a16:creationId xmlns:a16="http://schemas.microsoft.com/office/drawing/2014/main" id="{3C51F9F9-5480-40B0-BB3B-B4932829025E}"/>
              </a:ext>
            </a:extLst>
          </p:cNvPr>
          <p:cNvSpPr/>
          <p:nvPr/>
        </p:nvSpPr>
        <p:spPr>
          <a:xfrm>
            <a:off x="242668" y="5121444"/>
            <a:ext cx="3773489" cy="1532334"/>
          </a:xfrm>
          <a:prstGeom prst="roundRect">
            <a:avLst/>
          </a:prstGeom>
          <a:solidFill>
            <a:schemeClr val="accent1"/>
          </a:solidFill>
          <a:ln w="76200"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Такий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пейзаж </a:t>
            </a:r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називають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фантастичним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51737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28.03.2022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75714313-FE35-49D9-8471-A589D18BBE4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111"/>
          <a:stretch/>
        </p:blipFill>
        <p:spPr>
          <a:xfrm>
            <a:off x="254838" y="1895150"/>
            <a:ext cx="1906194" cy="1358905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68BE47DC-5587-4C80-849C-D120FCCD8913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08" t="-529" r="9385" b="10937"/>
          <a:stretch/>
        </p:blipFill>
        <p:spPr>
          <a:xfrm>
            <a:off x="158094" y="4902397"/>
            <a:ext cx="2099683" cy="1761253"/>
          </a:xfrm>
          <a:prstGeom prst="rect">
            <a:avLst/>
          </a:prstGeom>
        </p:spPr>
      </p:pic>
      <p:pic>
        <p:nvPicPr>
          <p:cNvPr id="8" name="Picture 2" descr="ÐÐ°ÑÑÐ¸Ð½ÐºÐ¸ Ð¿Ð¾ Ð·Ð°Ð¿ÑÐ¾ÑÑ Ð²Ð¸Ð´ÐµÐ¾">
            <a:extLst>
              <a:ext uri="{FF2B5EF4-FFF2-40B4-BE49-F238E27FC236}">
                <a16:creationId xmlns:a16="http://schemas.microsoft.com/office/drawing/2014/main" id="{8C4F1C12-3AD9-4FFC-B6AC-49A5703BB51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534" b="17200"/>
          <a:stretch/>
        </p:blipFill>
        <p:spPr bwMode="auto">
          <a:xfrm>
            <a:off x="254838" y="3563770"/>
            <a:ext cx="1838270" cy="1181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Прямоугольник 8">
            <a:extLst>
              <a:ext uri="{FF2B5EF4-FFF2-40B4-BE49-F238E27FC236}">
                <a16:creationId xmlns:a16="http://schemas.microsoft.com/office/drawing/2014/main" id="{202E957F-CDAD-45C4-B2E1-4C7FE457D306}"/>
              </a:ext>
            </a:extLst>
          </p:cNvPr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>
                <a:solidFill>
                  <a:schemeClr val="bg1"/>
                </a:solidFill>
              </a:rPr>
              <a:t>Перегляньте роботи </a:t>
            </a:r>
            <a:r>
              <a:rPr lang="ru-RU" sz="2000" b="1" dirty="0" err="1">
                <a:solidFill>
                  <a:schemeClr val="bg1"/>
                </a:solidFill>
              </a:rPr>
              <a:t>норвезького</a:t>
            </a:r>
            <a:r>
              <a:rPr lang="ru-RU" sz="2000" b="1" dirty="0">
                <a:solidFill>
                  <a:schemeClr val="bg1"/>
                </a:solidFill>
              </a:rPr>
              <a:t> художника </a:t>
            </a:r>
            <a:r>
              <a:rPr lang="ru-RU" sz="2000" b="1" dirty="0" err="1">
                <a:solidFill>
                  <a:schemeClr val="bg1"/>
                </a:solidFill>
              </a:rPr>
              <a:t>Гаральда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Сольберга</a:t>
            </a:r>
            <a:r>
              <a:rPr lang="ru-RU" sz="2000" b="1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0DB511C-DB3E-443C-9BCA-B69DAD23A5F1}"/>
              </a:ext>
            </a:extLst>
          </p:cNvPr>
          <p:cNvSpPr txBox="1"/>
          <p:nvPr/>
        </p:nvSpPr>
        <p:spPr>
          <a:xfrm>
            <a:off x="3191165" y="6509761"/>
            <a:ext cx="867831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Оригінальне</a:t>
            </a:r>
            <a:r>
              <a:rPr lang="ru-RU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посилання</a:t>
            </a:r>
            <a:r>
              <a:rPr lang="ru-RU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</a:t>
            </a:r>
            <a:r>
              <a:rPr lang="ru-RU" sz="1400" dirty="0"/>
              <a:t> </a:t>
            </a:r>
            <a:r>
              <a:rPr lang="en-US" sz="1400" dirty="0"/>
              <a:t>https://bit.ly/3gz57op</a:t>
            </a:r>
            <a:endParaRPr lang="uk-UA" sz="1400" dirty="0"/>
          </a:p>
        </p:txBody>
      </p:sp>
      <p:pic>
        <p:nvPicPr>
          <p:cNvPr id="2" name="Норвезький художник Гаральд Сольберг">
            <a:hlinkClick r:id="" action="ppaction://media"/>
            <a:extLst>
              <a:ext uri="{FF2B5EF4-FFF2-40B4-BE49-F238E27FC236}">
                <a16:creationId xmlns:a16="http://schemas.microsoft.com/office/drawing/2014/main" id="{5CA8E59D-3444-44C0-8D0C-C9F326E91EB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291895" y="1123214"/>
            <a:ext cx="7162818" cy="5372114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31922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2002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28.03.2022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Дайте відповіді на запитання</a:t>
            </a:r>
            <a:endParaRPr lang="ru-RU" sz="2000" b="1" dirty="0">
              <a:solidFill>
                <a:schemeClr val="bg1"/>
              </a:solidFill>
            </a:endParaRPr>
          </a:p>
        </p:txBody>
      </p:sp>
      <p:sp>
        <p:nvSpPr>
          <p:cNvPr id="6" name="Скругленный прямоугольник 5"/>
          <p:cNvSpPr/>
          <p:nvPr/>
        </p:nvSpPr>
        <p:spPr>
          <a:xfrm>
            <a:off x="2558991" y="5353248"/>
            <a:ext cx="8056986" cy="1191816"/>
          </a:xfrm>
          <a:prstGeom prst="roundRect">
            <a:avLst/>
          </a:prstGeom>
          <a:solidFill>
            <a:srgbClr val="009999"/>
          </a:solidFill>
          <a:ln w="57150"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uk-UA" sz="3200" b="1" dirty="0"/>
              <a:t>Роботи художника є фантастичними чи реалістичними?</a:t>
            </a:r>
            <a:endParaRPr lang="ru-RU" sz="3200" b="1" dirty="0"/>
          </a:p>
        </p:txBody>
      </p:sp>
      <p:sp>
        <p:nvSpPr>
          <p:cNvPr id="8" name="Скругленный прямоугольник 7"/>
          <p:cNvSpPr/>
          <p:nvPr/>
        </p:nvSpPr>
        <p:spPr>
          <a:xfrm>
            <a:off x="2558991" y="5344879"/>
            <a:ext cx="8242054" cy="1191816"/>
          </a:xfrm>
          <a:prstGeom prst="roundRect">
            <a:avLst/>
          </a:prstGeom>
          <a:solidFill>
            <a:schemeClr val="accent2"/>
          </a:solidFill>
          <a:ln w="57150"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uk-UA" sz="3200" b="1" dirty="0"/>
              <a:t>Які кольори використав художник для створення атмосфери?</a:t>
            </a:r>
            <a:endParaRPr lang="ru-RU" sz="3200" b="1" dirty="0"/>
          </a:p>
        </p:txBody>
      </p:sp>
      <p:sp>
        <p:nvSpPr>
          <p:cNvPr id="9" name="Скругленный прямоугольник 8"/>
          <p:cNvSpPr/>
          <p:nvPr/>
        </p:nvSpPr>
        <p:spPr>
          <a:xfrm>
            <a:off x="3883327" y="5617294"/>
            <a:ext cx="6406862" cy="646986"/>
          </a:xfrm>
          <a:prstGeom prst="roundRect">
            <a:avLst/>
          </a:prstGeom>
          <a:solidFill>
            <a:srgbClr val="CC00FF"/>
          </a:solidFill>
          <a:ln w="57150"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uk-UA" sz="3200" b="1" dirty="0"/>
              <a:t>Який настрій створюють ці твори?</a:t>
            </a:r>
            <a:endParaRPr lang="ru-RU" sz="3200" b="1" dirty="0"/>
          </a:p>
        </p:txBody>
      </p:sp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EE3FA866-6006-4F0C-83E7-7BB3A851F4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86118" y="1262906"/>
            <a:ext cx="5579641" cy="3854158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F094BC45-1937-471C-82A3-518F16A3D46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3019" y="1267996"/>
            <a:ext cx="4446934" cy="3849068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48361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8" grpId="0" animBg="1"/>
      <p:bldP spid="8" grpId="1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28.03.2022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 sz="2000" b="1" dirty="0">
              <a:solidFill>
                <a:schemeClr val="bg1"/>
              </a:solidFill>
            </a:endParaRPr>
          </a:p>
        </p:txBody>
      </p:sp>
      <p:sp>
        <p:nvSpPr>
          <p:cNvPr id="6" name="Скругленный прямоугольник 1">
            <a:extLst>
              <a:ext uri="{FF2B5EF4-FFF2-40B4-BE49-F238E27FC236}">
                <a16:creationId xmlns:a16="http://schemas.microsoft.com/office/drawing/2014/main" id="{0F05BD5E-27C3-422A-BCC0-81BCDAF2B444}"/>
              </a:ext>
            </a:extLst>
          </p:cNvPr>
          <p:cNvSpPr/>
          <p:nvPr/>
        </p:nvSpPr>
        <p:spPr>
          <a:xfrm>
            <a:off x="462734" y="1441969"/>
            <a:ext cx="3484243" cy="3439239"/>
          </a:xfrm>
          <a:prstGeom prst="roundRect">
            <a:avLst/>
          </a:prstGeom>
          <a:solidFill>
            <a:srgbClr val="00B050"/>
          </a:solidFill>
          <a:ln w="76200">
            <a:solidFill>
              <a:schemeClr val="accent6">
                <a:lumMod val="75000"/>
              </a:schemeClr>
            </a:solidFill>
            <a:prstDash val="sysDash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Існують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також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картини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де </a:t>
            </a:r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зображено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не людей та </a:t>
            </a:r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їхнє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оточення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а </a:t>
            </a:r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лінії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кола </a:t>
            </a:r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або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інші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фігури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</a:p>
        </p:txBody>
      </p:sp>
      <p:sp>
        <p:nvSpPr>
          <p:cNvPr id="8" name="Скругленный прямоугольник 1">
            <a:extLst>
              <a:ext uri="{FF2B5EF4-FFF2-40B4-BE49-F238E27FC236}">
                <a16:creationId xmlns:a16="http://schemas.microsoft.com/office/drawing/2014/main" id="{A4FCCD58-B685-4EEB-B90B-4B17451B42B6}"/>
              </a:ext>
            </a:extLst>
          </p:cNvPr>
          <p:cNvSpPr/>
          <p:nvPr/>
        </p:nvSpPr>
        <p:spPr>
          <a:xfrm>
            <a:off x="462734" y="5166558"/>
            <a:ext cx="3484243" cy="1532334"/>
          </a:xfrm>
          <a:prstGeom prst="roundRect">
            <a:avLst/>
          </a:prstGeom>
          <a:solidFill>
            <a:schemeClr val="accent1"/>
          </a:solidFill>
          <a:ln w="76200"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Ці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картини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називаються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безпредметними</a:t>
            </a:r>
            <a:r>
              <a:rPr lang="ru-RU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934B54FD-864F-4A52-BD48-ADA9CC56CA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0574" y="1215891"/>
            <a:ext cx="5580663" cy="5483001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11402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28.03.2022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Розповідь вчителя</a:t>
            </a:r>
          </a:p>
        </p:txBody>
      </p:sp>
      <p:sp>
        <p:nvSpPr>
          <p:cNvPr id="8" name="Скругленный прямоугольник 1">
            <a:extLst>
              <a:ext uri="{FF2B5EF4-FFF2-40B4-BE49-F238E27FC236}">
                <a16:creationId xmlns:a16="http://schemas.microsoft.com/office/drawing/2014/main" id="{A4FCCD58-B685-4EEB-B90B-4B17451B42B6}"/>
              </a:ext>
            </a:extLst>
          </p:cNvPr>
          <p:cNvSpPr/>
          <p:nvPr/>
        </p:nvSpPr>
        <p:spPr>
          <a:xfrm>
            <a:off x="752946" y="1938297"/>
            <a:ext cx="3484243" cy="3847505"/>
          </a:xfrm>
          <a:prstGeom prst="roundRect">
            <a:avLst/>
          </a:prstGeom>
          <a:solidFill>
            <a:schemeClr val="accent1"/>
          </a:solidFill>
          <a:ln w="76200"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Однією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з перших </a:t>
            </a:r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такі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композиції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почала </a:t>
            </a:r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малювати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Хільма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аф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Клінт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із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Швеції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У </a:t>
            </a:r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своїх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творах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без </a:t>
            </a:r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назви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вона </a:t>
            </a:r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втілювала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різні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почуття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0FC56961-66E1-4B50-A63F-08D40586A8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2569" y="1360630"/>
            <a:ext cx="4773508" cy="5002841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03696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28.03.2022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Порівняйте картини </a:t>
            </a:r>
          </a:p>
        </p:txBody>
      </p:sp>
      <p:sp>
        <p:nvSpPr>
          <p:cNvPr id="6" name="Скругленный прямоугольник 1">
            <a:extLst>
              <a:ext uri="{FF2B5EF4-FFF2-40B4-BE49-F238E27FC236}">
                <a16:creationId xmlns:a16="http://schemas.microsoft.com/office/drawing/2014/main" id="{0F05BD5E-27C3-422A-BCC0-81BCDAF2B444}"/>
              </a:ext>
            </a:extLst>
          </p:cNvPr>
          <p:cNvSpPr/>
          <p:nvPr/>
        </p:nvSpPr>
        <p:spPr>
          <a:xfrm>
            <a:off x="143661" y="2832255"/>
            <a:ext cx="2731005" cy="1736646"/>
          </a:xfrm>
          <a:prstGeom prst="roundRect">
            <a:avLst/>
          </a:prstGeom>
          <a:solidFill>
            <a:schemeClr val="accent1"/>
          </a:solidFill>
          <a:ln w="76200"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Яка з них фантастична, а яка – </a:t>
            </a:r>
            <a:r>
              <a:rPr lang="ru-RU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безпредметна</a:t>
            </a:r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 </a:t>
            </a:r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77DE6AF2-9608-47B0-A251-988BD885D2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0990" y="1239827"/>
            <a:ext cx="4921502" cy="4921502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6CB75086-6216-41FE-9037-7B4A85730B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46687" y="1246005"/>
            <a:ext cx="3642237" cy="4921502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0" name="Скругленный прямоугольник 1">
            <a:extLst>
              <a:ext uri="{FF2B5EF4-FFF2-40B4-BE49-F238E27FC236}">
                <a16:creationId xmlns:a16="http://schemas.microsoft.com/office/drawing/2014/main" id="{3C319559-E9C4-4E96-852F-A081B1C0B085}"/>
              </a:ext>
            </a:extLst>
          </p:cNvPr>
          <p:cNvSpPr/>
          <p:nvPr/>
        </p:nvSpPr>
        <p:spPr>
          <a:xfrm>
            <a:off x="186412" y="2832255"/>
            <a:ext cx="2696003" cy="1736646"/>
          </a:xfrm>
          <a:prstGeom prst="roundRect">
            <a:avLst/>
          </a:prstGeom>
          <a:solidFill>
            <a:srgbClr val="00B050"/>
          </a:solidFill>
          <a:ln w="76200">
            <a:solidFill>
              <a:schemeClr val="accent6">
                <a:lumMod val="75000"/>
              </a:schemeClr>
            </a:solidFill>
            <a:prstDash val="sysDash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ru-RU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Пофантазуйте</a:t>
            </a:r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і </a:t>
            </a:r>
            <a:r>
              <a:rPr lang="ru-RU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розкажіть</a:t>
            </a:r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ru-RU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що</a:t>
            </a:r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відбувається</a:t>
            </a:r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на </a:t>
            </a:r>
            <a:r>
              <a:rPr lang="ru-RU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тлі</a:t>
            </a:r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пейзажу. </a:t>
            </a:r>
          </a:p>
        </p:txBody>
      </p:sp>
      <p:sp>
        <p:nvSpPr>
          <p:cNvPr id="12" name="Скругленный прямоугольник 1">
            <a:extLst>
              <a:ext uri="{FF2B5EF4-FFF2-40B4-BE49-F238E27FC236}">
                <a16:creationId xmlns:a16="http://schemas.microsoft.com/office/drawing/2014/main" id="{939893FB-C9D5-445F-BA0C-10C9218E5E52}"/>
              </a:ext>
            </a:extLst>
          </p:cNvPr>
          <p:cNvSpPr/>
          <p:nvPr/>
        </p:nvSpPr>
        <p:spPr>
          <a:xfrm>
            <a:off x="168910" y="2696047"/>
            <a:ext cx="2731005" cy="2009061"/>
          </a:xfrm>
          <a:prstGeom prst="roundRect">
            <a:avLst/>
          </a:prstGeom>
          <a:solidFill>
            <a:schemeClr val="accent2"/>
          </a:solidFill>
          <a:ln w="76200">
            <a:solidFill>
              <a:schemeClr val="accent2">
                <a:lumMod val="75000"/>
              </a:schemeClr>
            </a:solidFill>
            <a:prstDash val="sysDash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Чи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можна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таке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зображення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побачити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в житті? </a:t>
            </a:r>
          </a:p>
        </p:txBody>
      </p:sp>
      <p:sp>
        <p:nvSpPr>
          <p:cNvPr id="11" name="Скругленный прямоугольник 1">
            <a:extLst>
              <a:ext uri="{FF2B5EF4-FFF2-40B4-BE49-F238E27FC236}">
                <a16:creationId xmlns:a16="http://schemas.microsoft.com/office/drawing/2014/main" id="{5AB438D3-E3D2-4681-B05B-FC8A9D78A432}"/>
              </a:ext>
            </a:extLst>
          </p:cNvPr>
          <p:cNvSpPr/>
          <p:nvPr/>
        </p:nvSpPr>
        <p:spPr>
          <a:xfrm>
            <a:off x="143662" y="2681614"/>
            <a:ext cx="2756254" cy="2009061"/>
          </a:xfrm>
          <a:prstGeom prst="roundRect">
            <a:avLst/>
          </a:prstGeom>
          <a:solidFill>
            <a:schemeClr val="accent1"/>
          </a:solidFill>
          <a:ln w="76200"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Який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колорит </a:t>
            </a:r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використав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художник у </a:t>
            </a:r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краєвиді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17691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10" grpId="0" animBg="1"/>
      <p:bldP spid="10" grpId="1" animBg="1"/>
      <p:bldP spid="12" grpId="0" animBg="1"/>
      <p:bldP spid="12" grpId="1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28.03.2022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677448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 err="1">
                <a:solidFill>
                  <a:schemeClr val="bg1"/>
                </a:solidFill>
              </a:rPr>
              <a:t>Розгляньте</a:t>
            </a:r>
            <a:r>
              <a:rPr lang="ru-RU" sz="2000" b="1" dirty="0">
                <a:solidFill>
                  <a:schemeClr val="bg1"/>
                </a:solidFill>
              </a:rPr>
              <a:t>, як </a:t>
            </a:r>
            <a:r>
              <a:rPr lang="ru-RU" sz="2000" b="1" dirty="0" err="1">
                <a:solidFill>
                  <a:schemeClr val="bg1"/>
                </a:solidFill>
              </a:rPr>
              <a:t>вправно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Барвик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користується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аквареллю</a:t>
            </a:r>
            <a:r>
              <a:rPr lang="ru-RU" sz="2000" b="1" dirty="0">
                <a:solidFill>
                  <a:schemeClr val="bg1"/>
                </a:solidFill>
              </a:rPr>
              <a:t> та </a:t>
            </a:r>
            <a:r>
              <a:rPr lang="ru-RU" sz="2000" b="1" dirty="0" err="1">
                <a:solidFill>
                  <a:schemeClr val="bg1"/>
                </a:solidFill>
              </a:rPr>
              <a:t>гуашшю</a:t>
            </a:r>
            <a:r>
              <a:rPr lang="ru-RU" sz="2000" b="1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10" name="Скругленный прямоугольник 1">
            <a:extLst>
              <a:ext uri="{FF2B5EF4-FFF2-40B4-BE49-F238E27FC236}">
                <a16:creationId xmlns:a16="http://schemas.microsoft.com/office/drawing/2014/main" id="{A95966FD-65D6-401C-92B7-3482F8ED81B6}"/>
              </a:ext>
            </a:extLst>
          </p:cNvPr>
          <p:cNvSpPr/>
          <p:nvPr/>
        </p:nvSpPr>
        <p:spPr>
          <a:xfrm>
            <a:off x="5572488" y="3496071"/>
            <a:ext cx="3591409" cy="510778"/>
          </a:xfrm>
          <a:prstGeom prst="round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altLang="ru-RU" sz="2400" b="1" dirty="0">
                <a:solidFill>
                  <a:schemeClr val="tx1"/>
                </a:solidFill>
              </a:rPr>
              <a:t>Акварель </a:t>
            </a: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2797FC39-3AEA-44E7-98FF-4FE35BBE173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0670" y="1351201"/>
            <a:ext cx="3591409" cy="2144870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A951D113-1AB1-4A86-9B3C-6DB68E83AF8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183258" y="4140539"/>
            <a:ext cx="4224275" cy="1903124"/>
          </a:xfrm>
          <a:prstGeom prst="rect">
            <a:avLst/>
          </a:prstGeom>
        </p:spPr>
      </p:pic>
      <p:sp>
        <p:nvSpPr>
          <p:cNvPr id="11" name="Скругленный прямоугольник 1">
            <a:extLst>
              <a:ext uri="{FF2B5EF4-FFF2-40B4-BE49-F238E27FC236}">
                <a16:creationId xmlns:a16="http://schemas.microsoft.com/office/drawing/2014/main" id="{BE90CC44-B0F5-4D10-9F2B-4853CC0A705B}"/>
              </a:ext>
            </a:extLst>
          </p:cNvPr>
          <p:cNvSpPr/>
          <p:nvPr/>
        </p:nvSpPr>
        <p:spPr>
          <a:xfrm>
            <a:off x="5572488" y="6190735"/>
            <a:ext cx="3591409" cy="510778"/>
          </a:xfrm>
          <a:prstGeom prst="round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altLang="ru-RU" sz="2400" b="1" dirty="0" err="1">
                <a:solidFill>
                  <a:schemeClr val="tx1"/>
                </a:solidFill>
              </a:rPr>
              <a:t>Гуаш</a:t>
            </a:r>
            <a:r>
              <a:rPr lang="ru-RU" altLang="ru-RU" sz="2400" b="1" dirty="0">
                <a:solidFill>
                  <a:schemeClr val="tx1"/>
                </a:solidFill>
              </a:rPr>
              <a:t> </a:t>
            </a:r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08AD98F1-05F6-4296-877C-B8B4E597B89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344321" y="1976899"/>
            <a:ext cx="2731189" cy="4213836"/>
          </a:xfrm>
          <a:prstGeom prst="rect">
            <a:avLst/>
          </a:prstGeom>
        </p:spPr>
      </p:pic>
      <p:sp>
        <p:nvSpPr>
          <p:cNvPr id="12" name="Скругленный прямоугольник 1">
            <a:extLst>
              <a:ext uri="{FF2B5EF4-FFF2-40B4-BE49-F238E27FC236}">
                <a16:creationId xmlns:a16="http://schemas.microsoft.com/office/drawing/2014/main" id="{8FD3CE82-6D67-4943-8F77-0504F5AF4732}"/>
              </a:ext>
            </a:extLst>
          </p:cNvPr>
          <p:cNvSpPr/>
          <p:nvPr/>
        </p:nvSpPr>
        <p:spPr>
          <a:xfrm>
            <a:off x="308530" y="1657269"/>
            <a:ext cx="4572486" cy="4188381"/>
          </a:xfrm>
          <a:prstGeom prst="roundRect">
            <a:avLst/>
          </a:prstGeom>
          <a:solidFill>
            <a:schemeClr val="accent1"/>
          </a:solidFill>
          <a:ln w="76200"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ru-RU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Кожен</a:t>
            </a:r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вид </a:t>
            </a:r>
            <a:r>
              <a:rPr lang="ru-RU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фарби</a:t>
            </a:r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має</a:t>
            </a:r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свої</a:t>
            </a:r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особливості</a:t>
            </a:r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Так, </a:t>
            </a:r>
            <a:r>
              <a:rPr lang="ru-RU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якщо</a:t>
            </a:r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акварельну</a:t>
            </a:r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фарбу</a:t>
            </a:r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одного </a:t>
            </a:r>
            <a:r>
              <a:rPr lang="ru-RU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кольору</a:t>
            </a:r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наносити</a:t>
            </a:r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кілька</a:t>
            </a:r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разів</a:t>
            </a:r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ru-RU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колір</a:t>
            </a:r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стає</a:t>
            </a:r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насиченішим</a:t>
            </a:r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На </a:t>
            </a:r>
            <a:r>
              <a:rPr lang="ru-RU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відміну</a:t>
            </a:r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від </a:t>
            </a:r>
            <a:r>
              <a:rPr lang="ru-RU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акварелі</a:t>
            </a:r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гуаш</a:t>
            </a:r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утворює</a:t>
            </a:r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непрозорий</a:t>
            </a:r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шар, </a:t>
            </a:r>
            <a:r>
              <a:rPr lang="ru-RU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що</a:t>
            </a:r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дозволяє</a:t>
            </a:r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накладати</a:t>
            </a:r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фарби</a:t>
            </a:r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світлих</a:t>
            </a:r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кольорів</a:t>
            </a:r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на </a:t>
            </a:r>
            <a:r>
              <a:rPr lang="ru-RU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темні</a:t>
            </a:r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713077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28.03.2022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/>
              <a:t>Фізкультхвилинка</a:t>
            </a: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A9119B7A-EE3F-4C85-B067-F5C3A20660B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929" y="1266380"/>
            <a:ext cx="11814711" cy="5328928"/>
          </a:xfrm>
          <a:prstGeom prst="rect">
            <a:avLst/>
          </a:prstGeom>
        </p:spPr>
      </p:pic>
      <p:pic>
        <p:nvPicPr>
          <p:cNvPr id="2" name="Фізкультура_руханка_-_запалюємо_з_МОНАТІКОМ">
            <a:hlinkClick r:id="" action="ppaction://media"/>
            <a:extLst>
              <a:ext uri="{FF2B5EF4-FFF2-40B4-BE49-F238E27FC236}">
                <a16:creationId xmlns:a16="http://schemas.microsoft.com/office/drawing/2014/main" id="{11E72B2F-8576-4C06-8A0A-C2154012D442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44528" end="38597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232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28.03.2022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Послідовність виконання</a:t>
            </a: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C6487DCB-A587-4478-AB0C-13795361B16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7422" t="15694" r="36563" b="16805"/>
          <a:stretch/>
        </p:blipFill>
        <p:spPr>
          <a:xfrm rot="5400000">
            <a:off x="807390" y="639341"/>
            <a:ext cx="2706023" cy="3949329"/>
          </a:xfrm>
          <a:prstGeom prst="rect">
            <a:avLst/>
          </a:prstGeom>
          <a:ln w="38100" cap="sq">
            <a:solidFill>
              <a:schemeClr val="tx2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54F61FEF-9493-4D2A-B6DB-7214EDEE3C2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6905" t="15832" r="37109" b="17779"/>
          <a:stretch/>
        </p:blipFill>
        <p:spPr>
          <a:xfrm rot="5400000">
            <a:off x="8648367" y="669563"/>
            <a:ext cx="2706024" cy="3888887"/>
          </a:xfrm>
          <a:prstGeom prst="rect">
            <a:avLst/>
          </a:prstGeom>
          <a:ln w="38100" cap="sq">
            <a:solidFill>
              <a:schemeClr val="tx2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865FB97D-5165-4158-8D8F-F66A895D73A7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7266" t="15972" r="36953" b="16806"/>
          <a:stretch/>
        </p:blipFill>
        <p:spPr>
          <a:xfrm rot="5400000">
            <a:off x="4524374" y="2838451"/>
            <a:ext cx="3143251" cy="4610100"/>
          </a:xfrm>
          <a:prstGeom prst="rect">
            <a:avLst/>
          </a:prstGeom>
          <a:ln w="38100" cap="sq">
            <a:solidFill>
              <a:schemeClr val="tx2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2" name="002 - Музика для образотворчого мистецва">
            <a:hlinkClick r:id="" action="ppaction://media"/>
            <a:extLst>
              <a:ext uri="{FF2B5EF4-FFF2-40B4-BE49-F238E27FC236}">
                <a16:creationId xmlns:a16="http://schemas.microsoft.com/office/drawing/2014/main" id="{EA8C31FD-4DC5-45C7-9E43-EEE7CAB90D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85737" y="6348414"/>
            <a:ext cx="309563" cy="309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0796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1202050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28.03.2022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Продемонструйте власні малюнки</a:t>
            </a:r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5463AFC7-3942-4423-A54D-19519CF577D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03" b="13272"/>
          <a:stretch/>
        </p:blipFill>
        <p:spPr>
          <a:xfrm>
            <a:off x="1953447" y="1221046"/>
            <a:ext cx="8448901" cy="5575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1659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28.03.2022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У вільний час … </a:t>
            </a:r>
          </a:p>
        </p:txBody>
      </p:sp>
      <p:sp>
        <p:nvSpPr>
          <p:cNvPr id="7" name="Бульбашка прямої мови: прямокутна з округленими кутами 6">
            <a:extLst>
              <a:ext uri="{FF2B5EF4-FFF2-40B4-BE49-F238E27FC236}">
                <a16:creationId xmlns:a16="http://schemas.microsoft.com/office/drawing/2014/main" id="{EB35056C-D1F5-4757-9B47-D21E00C587F4}"/>
              </a:ext>
            </a:extLst>
          </p:cNvPr>
          <p:cNvSpPr/>
          <p:nvPr/>
        </p:nvSpPr>
        <p:spPr>
          <a:xfrm>
            <a:off x="388742" y="2856605"/>
            <a:ext cx="4023180" cy="2145268"/>
          </a:xfrm>
          <a:prstGeom prst="roundRect">
            <a:avLst/>
          </a:prstGeom>
          <a:solidFill>
            <a:schemeClr val="accent2"/>
          </a:solidFill>
          <a:ln w="57150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altLang="ru-RU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Поцікавтесь</a:t>
            </a:r>
            <a:r>
              <a:rPr lang="ru-RU" altLang="ru-RU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з </a:t>
            </a:r>
            <a:r>
              <a:rPr lang="ru-RU" altLang="ru-RU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якої</a:t>
            </a:r>
            <a:r>
              <a:rPr lang="ru-RU" altLang="ru-RU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altLang="ru-RU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скандинавської</a:t>
            </a:r>
            <a:r>
              <a:rPr lang="ru-RU" altLang="ru-RU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altLang="ru-RU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країни</a:t>
            </a:r>
            <a:r>
              <a:rPr lang="ru-RU" altLang="ru-RU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походить </a:t>
            </a:r>
            <a:r>
              <a:rPr lang="ru-RU" altLang="ru-RU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улюблена</a:t>
            </a:r>
            <a:r>
              <a:rPr lang="ru-RU" altLang="ru-RU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altLang="ru-RU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гра</a:t>
            </a:r>
            <a:r>
              <a:rPr lang="ru-RU" altLang="ru-RU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ru-RU" altLang="ru-RU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всіх</a:t>
            </a:r>
            <a:r>
              <a:rPr lang="ru-RU" altLang="ru-RU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altLang="ru-RU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дітей</a:t>
            </a:r>
            <a:r>
              <a:rPr lang="ru-RU" altLang="ru-RU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конструктор Лего.</a:t>
            </a: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BDDC5291-8F65-4B46-9FED-C133488AA1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3585" y="1235676"/>
            <a:ext cx="7169673" cy="5377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2027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5448</TotalTime>
  <Words>315</Words>
  <Application>Microsoft Office PowerPoint</Application>
  <PresentationFormat>Широкоэкранный</PresentationFormat>
  <Paragraphs>63</Paragraphs>
  <Slides>14</Slides>
  <Notes>0</Notes>
  <HiddenSlides>0</HiddenSlides>
  <MMClips>3</MMClips>
  <ScaleCrop>false</ScaleCrop>
  <HeadingPairs>
    <vt:vector size="6" baseType="variant">
      <vt:variant>
        <vt:lpstr>Использованные шрифты</vt:lpstr>
      </vt:variant>
      <vt:variant>
        <vt:i4>5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14</vt:i4>
      </vt:variant>
    </vt:vector>
  </HeadingPairs>
  <TitlesOfParts>
    <vt:vector size="20" baseType="lpstr">
      <vt:lpstr>Arial</vt:lpstr>
      <vt:lpstr>Calibri</vt:lpstr>
      <vt:lpstr>Calibri Light</vt:lpstr>
      <vt:lpstr>Monotype Corsiva</vt:lpstr>
      <vt:lpstr>Times New Roman</vt:lpstr>
      <vt:lpstr>Тема Office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Vasyl Tsupa</dc:creator>
  <cp:lastModifiedBy>Света</cp:lastModifiedBy>
  <cp:revision>378</cp:revision>
  <dcterms:created xsi:type="dcterms:W3CDTF">2018-01-05T16:38:53Z</dcterms:created>
  <dcterms:modified xsi:type="dcterms:W3CDTF">2022-03-28T19:54:42Z</dcterms:modified>
</cp:coreProperties>
</file>