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7" r:id="rId3"/>
    <p:sldId id="295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30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ег" initials="О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6D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5" autoAdjust="0"/>
    <p:restoredTop sz="93922" autoAdjust="0"/>
  </p:normalViewPr>
  <p:slideViewPr>
    <p:cSldViewPr>
      <p:cViewPr varScale="1">
        <p:scale>
          <a:sx n="80" d="100"/>
          <a:sy n="80" d="100"/>
        </p:scale>
        <p:origin x="-782" y="-6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9" d="100"/>
          <a:sy n="49" d="100"/>
        </p:scale>
        <p:origin x="1842" y="60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64841CAF-A07E-41D8-BD8F-52F73295D5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188BD95-FBAB-4D16-BD86-CE51C950709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A3847C-6236-49F0-8959-82DC0EBC11ED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F7E1B677-B06C-4E64-BFEC-82AE7D552D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768CD68-BDDA-40E2-B24A-A8ACE53D9E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8E3F0-51D1-4467-BF31-1BD72ECE435A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802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0B06-24C5-4984-8133-9851894E8392}" type="datetimeFigureOut">
              <a:rPr lang="x-none" smtClean="0"/>
              <a:t>28.03.2022</a:t>
            </a:fld>
            <a:endParaRPr lang="x-none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x-none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9CE10-4FAF-4A40-8B98-1D95AB5D3AC1}" type="slidenum">
              <a:rPr lang="x-none" smtClean="0"/>
              <a:t>‹№›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0958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C46714-EA01-4BA8-B3F4-1804E1ADDE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FFA0AC6-9EBA-40E1-BBC8-87B9F008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DAAFA1-B9E1-4CF6-9E6D-876137767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847870-C82B-4F62-91CF-02C2A8DE6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0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4F60D616-074D-47B4-B726-E9928A98B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9EA2C6B-320E-404F-B8A0-821D1093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FE942B-7393-4B73-A8D9-DB6C1218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7CEB6D-ED6D-4526-81A8-6B48D450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52732C-DB42-4FF4-B63F-BDB95C239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D427B4B-0BA1-4E32-AC35-3A7656175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8EFE849-CF36-4DF7-B3AA-B5613D278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0B612AF-149D-40FD-81B8-0BEF0CA21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186FBBA-6EDD-41C1-83F2-A92D6A1E1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24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E0E3E9-2EA0-4F93-ACF3-69B3BFD81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28FF30DC-8368-4617-B796-6D8CD1AA9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90E88DC-1E9E-475D-B470-7C75BF6F8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B7651535-13B0-4736-B6E0-8114A25C3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85029B0-26CA-4FD7-8F74-A59107346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CFDCF4F-29F3-434F-93BF-7145496CA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50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119624-59D1-41E3-AEA2-748028B57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B761F556-4960-4FFB-84B0-6DD9DECFF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F3852AA-44AB-40DE-ABB5-D989F49F6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FF99121-21B5-44CE-A3CC-FB750D001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BA2C88A-CBD1-4F5D-AFDA-B87C66F4D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9D2C97F-DA00-4FE0-831A-7C4145CC8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9E203A0-4947-4CC0-B314-D5F901EC7B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39999C7-CA6F-4918-9A59-E4F9979B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7F7D328-60F9-4536-BF6F-A15329120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5CB392-EC5F-4163-9BD2-AD0959FD7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441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CF96D8-8510-4EF3-B422-332DC57E5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3007763-0BB5-4DD5-BC47-1C50AB65A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1048DF2C-669A-4DCA-8793-1F7410D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933E309-0F6F-484F-98FA-46AB455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06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EEB5F3-46D5-4827-9176-87B3ED408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000" y="4464000"/>
            <a:ext cx="9144000" cy="1305000"/>
          </a:xfrm>
        </p:spPr>
        <p:txBody>
          <a:bodyPr anchor="b"/>
          <a:lstStyle>
            <a:lvl1pPr algn="ctr">
              <a:defRPr sz="6000" b="1">
                <a:solidFill>
                  <a:schemeClr val="accent2"/>
                </a:solidFill>
                <a:effectLst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046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37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17031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8A106-66FA-4DD6-BAB3-B8D8393A6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C6B7C11-BF9E-408C-887F-6B9BC186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79E133-BC16-4FB3-9BC0-B6A568D98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95CB5E0-055B-4886-BB25-0C7618D30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10B8AC-7215-4E96-8E27-FC440628E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50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456F72-33A8-4910-A853-F0EF915F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3EF7DE8-23CA-4D99-8CC9-4903DDD552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8C177F8-D6AF-47A0-B490-1B3CDFEE6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B72E65B-AF1C-4F65-9941-D855AC96A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08AAEDA-38B0-46A7-BB17-DB378E2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07335DD-857A-49BC-BF94-7878B3D9B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99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27FFB23-FD3E-408F-A23F-485521549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557B89F-6135-4F2B-893F-E89610007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95CA68-6719-40C1-95A2-F647EA7FA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4B353A-0A39-4E56-A1C1-2DDA22C594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2A394CB-908A-4E67-874E-EA58FD2B22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DA4D78FF-9BDC-47EE-AD08-F85FEF05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B64B697-85E0-44B7-99FA-9C7AC685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2D574AC-5168-4E22-8835-2D38CC2BB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9317D4-8ACB-498D-8524-425777540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58D9979-8217-47E8-9E8D-B2D0F803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7BFD1B-2793-4D83-B874-8CE6EE8A1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293DF3D-5BBD-49D4-B217-881FB1389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3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7ACF60-303D-438B-ADDF-FD8A00C5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D57D61A-5D1E-48D1-8F9F-72DCC6131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FE97FC-8D71-4940-B6BB-6862C76594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9DCA0-1BB0-4A78-B9FD-CBA4791AF177}" type="datetimeFigureOut">
              <a:rPr lang="ru-RU" smtClean="0"/>
              <a:t>28.03.2022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5017A4A-6BE4-47CB-9CD4-A285E2D43D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B2747D-D825-4A66-8A60-C4EE4BC746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941388-63F8-4FEC-99A6-4E4A5CF5E88B}" type="slidenum">
              <a:rPr lang="ru-RU" smtClean="0"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251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sv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круглений прямокутник 4"/>
          <p:cNvSpPr/>
          <p:nvPr/>
        </p:nvSpPr>
        <p:spPr>
          <a:xfrm>
            <a:off x="426000" y="369000"/>
            <a:ext cx="6075000" cy="324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9DE0BE0-A2C4-4428-86D8-D9DE377D5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000" y="414000"/>
            <a:ext cx="5940000" cy="5625000"/>
          </a:xfrm>
        </p:spPr>
        <p:txBody>
          <a:bodyPr>
            <a:noAutofit/>
          </a:bodyPr>
          <a:lstStyle/>
          <a:p>
            <a:r>
              <a:rPr lang="ru-RU" sz="6600" dirty="0" err="1" smtClean="0">
                <a:latin typeface="Arial Narrow" panose="020B0606020202030204" pitchFamily="34" charset="0"/>
              </a:rPr>
              <a:t>Знайомство</a:t>
            </a:r>
            <a:r>
              <a:rPr lang="ru-RU" sz="6600" dirty="0" smtClean="0">
                <a:latin typeface="Arial Narrow" panose="020B0606020202030204" pitchFamily="34" charset="0"/>
              </a:rPr>
              <a:t> </a:t>
            </a:r>
            <a:r>
              <a:rPr lang="ru-RU" sz="6600" dirty="0" smtClean="0">
                <a:latin typeface="Arial Narrow" panose="020B0606020202030204" pitchFamily="34" charset="0"/>
              </a:rPr>
              <a:t/>
            </a:r>
            <a:br>
              <a:rPr lang="ru-RU" sz="6600" dirty="0" smtClean="0">
                <a:latin typeface="Arial Narrow" panose="020B0606020202030204" pitchFamily="34" charset="0"/>
              </a:rPr>
            </a:br>
            <a:r>
              <a:rPr lang="ru-RU" sz="6600" dirty="0" smtClean="0">
                <a:latin typeface="Arial Narrow" panose="020B0606020202030204" pitchFamily="34" charset="0"/>
              </a:rPr>
              <a:t>з </a:t>
            </a:r>
            <a:r>
              <a:rPr lang="ru-RU" sz="6600" dirty="0" smtClean="0">
                <a:latin typeface="Arial Narrow" panose="020B0606020202030204" pitchFamily="34" charset="0"/>
              </a:rPr>
              <a:t>роботами та </a:t>
            </a:r>
            <a:r>
              <a:rPr lang="ru-RU" sz="6600" dirty="0" err="1" smtClean="0">
                <a:latin typeface="Arial Narrow" panose="020B0606020202030204" pitchFamily="34" charset="0"/>
              </a:rPr>
              <a:t>робототехнікою</a:t>
            </a:r>
            <a:r>
              <a:rPr lang="ru-RU" sz="6600" dirty="0" smtClean="0">
                <a:latin typeface="Arial Narrow" panose="020B0606020202030204" pitchFamily="34" charset="0"/>
              </a:rPr>
              <a:t/>
            </a:r>
            <a:br>
              <a:rPr lang="ru-RU" sz="6600" dirty="0" smtClean="0">
                <a:latin typeface="Arial Narrow" panose="020B0606020202030204" pitchFamily="34" charset="0"/>
              </a:rPr>
            </a:br>
            <a:r>
              <a:rPr lang="ru-RU" sz="6600" dirty="0">
                <a:latin typeface="Arial Narrow" panose="020B0606020202030204" pitchFamily="34" charset="0"/>
              </a:rPr>
              <a:t/>
            </a:r>
            <a:br>
              <a:rPr lang="ru-RU" sz="6600" dirty="0">
                <a:latin typeface="Arial Narrow" panose="020B0606020202030204" pitchFamily="34" charset="0"/>
              </a:rPr>
            </a:br>
            <a:r>
              <a:rPr lang="ru-RU" sz="6600" dirty="0" smtClean="0">
                <a:latin typeface="Arial Narrow" panose="020B0606020202030204" pitchFamily="34" charset="0"/>
              </a:rPr>
              <a:t/>
            </a:r>
            <a:br>
              <a:rPr lang="ru-RU" sz="6600" dirty="0" smtClean="0">
                <a:latin typeface="Arial Narrow" panose="020B0606020202030204" pitchFamily="34" charset="0"/>
              </a:rPr>
            </a:br>
            <a:endParaRPr lang="ru-RU" sz="6600" dirty="0">
              <a:latin typeface="Arial Narrow" panose="020B0606020202030204" pitchFamily="34" charset="0"/>
            </a:endParaRPr>
          </a:p>
        </p:txBody>
      </p:sp>
      <p:sp>
        <p:nvSpPr>
          <p:cNvPr id="2" name="Округлений прямокутник 1"/>
          <p:cNvSpPr/>
          <p:nvPr/>
        </p:nvSpPr>
        <p:spPr>
          <a:xfrm>
            <a:off x="8706000" y="5589000"/>
            <a:ext cx="2745000" cy="765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4 </a:t>
            </a:r>
            <a:r>
              <a:rPr lang="uk-UA" sz="2800" b="1" dirty="0" smtClean="0">
                <a:solidFill>
                  <a:schemeClr val="accent2">
                    <a:lumMod val="50000"/>
                  </a:schemeClr>
                </a:solidFill>
              </a:rPr>
              <a:t>клас у</a:t>
            </a:r>
            <a:r>
              <a:rPr lang="uk-UA" sz="2800" b="1" dirty="0" smtClean="0"/>
              <a:t>рок </a:t>
            </a:r>
            <a:r>
              <a:rPr lang="uk-UA" sz="2800" b="1" dirty="0" smtClean="0"/>
              <a:t>24</a:t>
            </a:r>
            <a:endParaRPr lang="uk-UA" sz="28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06" y="4014000"/>
            <a:ext cx="5627587" cy="2617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84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Дізнаємося про роботів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631350" y="5180175"/>
            <a:ext cx="11430000" cy="1170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/>
              <a:t>Поміркуй</a:t>
            </a:r>
            <a:r>
              <a:rPr lang="ru-RU" sz="3200" b="1" dirty="0" smtClean="0"/>
              <a:t> і запиши, </a:t>
            </a:r>
            <a:r>
              <a:rPr lang="ru-RU" sz="3200" b="1" dirty="0"/>
              <a:t>у  </a:t>
            </a:r>
            <a:r>
              <a:rPr lang="ru-RU" sz="3200" b="1" dirty="0" err="1"/>
              <a:t>яких</a:t>
            </a:r>
            <a:r>
              <a:rPr lang="ru-RU" sz="3200" b="1" dirty="0"/>
              <a:t> сферах </a:t>
            </a:r>
            <a:r>
              <a:rPr lang="ru-RU" sz="3200" b="1" dirty="0" err="1"/>
              <a:t>діяльності</a:t>
            </a:r>
            <a:r>
              <a:rPr lang="ru-RU" sz="3200" b="1" dirty="0"/>
              <a:t> </a:t>
            </a:r>
            <a:r>
              <a:rPr lang="ru-RU" sz="3200" b="1" dirty="0" err="1"/>
              <a:t>сучасної</a:t>
            </a:r>
            <a:r>
              <a:rPr lang="ru-RU" sz="3200" b="1" dirty="0"/>
              <a:t> </a:t>
            </a:r>
            <a:r>
              <a:rPr lang="ru-RU" sz="3200" b="1" dirty="0" err="1"/>
              <a:t>людини</a:t>
            </a:r>
            <a:r>
              <a:rPr lang="ru-RU" sz="3200" b="1" dirty="0"/>
              <a:t> </a:t>
            </a:r>
            <a:r>
              <a:rPr lang="ru-RU" sz="3200" b="1" dirty="0" err="1"/>
              <a:t>допомагають</a:t>
            </a:r>
            <a:r>
              <a:rPr lang="ru-RU" sz="3200" b="1" dirty="0"/>
              <a:t> </a:t>
            </a:r>
            <a:r>
              <a:rPr lang="ru-RU" sz="3200" b="1" dirty="0" err="1" smtClean="0"/>
              <a:t>роботи</a:t>
            </a:r>
            <a:endParaRPr lang="ru-RU" sz="32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00" y="2046525"/>
            <a:ext cx="3790098" cy="30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39000"/>
            <a:ext cx="3340898" cy="30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000" y="2619000"/>
            <a:ext cx="4071937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29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000" y="63255"/>
            <a:ext cx="10297800" cy="1082145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Дізнаємося про роботів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93900" y="1145400"/>
            <a:ext cx="8972100" cy="1743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Розв'язання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складного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розумового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завдання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потребує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складної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комп'ютерної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програми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- штучного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інтелекту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який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може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самостійно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навчатися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приймати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рішення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в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непередбачуваних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умовах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uk-UA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93899" y="2934000"/>
            <a:ext cx="5400000" cy="3105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200" b="1" dirty="0" smtClean="0"/>
          </a:p>
          <a:p>
            <a:pPr algn="ctr"/>
            <a:r>
              <a:rPr lang="uk-UA" sz="3200" b="1" dirty="0" smtClean="0">
                <a:solidFill>
                  <a:srgbClr val="FFFF00"/>
                </a:solidFill>
              </a:rPr>
              <a:t>Штучний інтелект </a:t>
            </a:r>
            <a:r>
              <a:rPr lang="uk-UA" sz="3200" b="1" dirty="0" smtClean="0"/>
              <a:t>– це комп'ютерна програма,  яка відтворює здатність розуміти, пізнавати,  вивчати та усвідомлювати інформацію. </a:t>
            </a:r>
          </a:p>
          <a:p>
            <a:pPr algn="ctr"/>
            <a:endParaRPr lang="uk-UA" sz="28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5" t="239" r="19432"/>
          <a:stretch/>
        </p:blipFill>
        <p:spPr bwMode="auto">
          <a:xfrm>
            <a:off x="9111000" y="1629000"/>
            <a:ext cx="2611200" cy="4921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73" y="3834000"/>
            <a:ext cx="3780087" cy="2670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9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4362000" y="1494000"/>
            <a:ext cx="7830000" cy="3195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Дізнаємося про роботів</a:t>
            </a:r>
            <a:endParaRPr lang="uk-UA" sz="4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77000" y="1584000"/>
            <a:ext cx="7200000" cy="301500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Існують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конструктори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за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допомогою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яких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можна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скласти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робота. Ним буде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керувати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програма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записана,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наприклад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мовою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програмування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Scratch</a:t>
            </a:r>
            <a:r>
              <a:rPr lang="uk-UA" sz="24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Таких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роботів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обладнують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двигунами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та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датчиками.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Запрограмувати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таких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роботів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у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Scratch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можна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,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увімкнувши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2">
                    <a:lumMod val="50000"/>
                  </a:schemeClr>
                </a:solidFill>
              </a:rPr>
              <a:t>додаткові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модулі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3666000" y="4869000"/>
            <a:ext cx="7965000" cy="1575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err="1">
                <a:solidFill>
                  <a:srgbClr val="FFFF00"/>
                </a:solidFill>
              </a:rPr>
              <a:t>micro:bit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/>
              <a:t>— </a:t>
            </a:r>
            <a:r>
              <a:rPr lang="uk-UA" sz="2400" b="1" dirty="0"/>
              <a:t>це маленький комп’ютер з  однією платою, що надає нові можливості для створення ігор та анімацій.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9000"/>
            <a:ext cx="4455000" cy="267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87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Цікаві задачі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471000" y="1629000"/>
            <a:ext cx="6120000" cy="450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На </a:t>
            </a:r>
            <a:r>
              <a:rPr lang="ru-RU" sz="3200" b="1" dirty="0" err="1"/>
              <a:t>городі</a:t>
            </a:r>
            <a:r>
              <a:rPr lang="ru-RU" sz="3200" b="1" dirty="0"/>
              <a:t> </a:t>
            </a:r>
            <a:r>
              <a:rPr lang="ru-RU" sz="3200" b="1" dirty="0" err="1" smtClean="0"/>
              <a:t>сиділи</a:t>
            </a:r>
            <a:r>
              <a:rPr lang="ru-RU" sz="3200" b="1" dirty="0" smtClean="0"/>
              <a:t> </a:t>
            </a:r>
            <a:r>
              <a:rPr lang="ru-RU" sz="3200" b="1" dirty="0"/>
              <a:t>6 </a:t>
            </a:r>
            <a:r>
              <a:rPr lang="ru-RU" sz="3200" b="1" dirty="0" err="1"/>
              <a:t>гopoбцiв</a:t>
            </a:r>
            <a:r>
              <a:rPr lang="ru-RU" sz="3200" b="1" dirty="0"/>
              <a:t>. До них </a:t>
            </a:r>
            <a:r>
              <a:rPr lang="ru-RU" sz="3200" b="1" dirty="0" err="1"/>
              <a:t>прилетіли</a:t>
            </a:r>
            <a:r>
              <a:rPr lang="ru-RU" sz="3200" b="1" dirty="0"/>
              <a:t> </a:t>
            </a:r>
            <a:r>
              <a:rPr lang="ru-RU" sz="3200" b="1" dirty="0" err="1"/>
              <a:t>ще</a:t>
            </a:r>
            <a:r>
              <a:rPr lang="ru-RU" sz="3200" b="1" dirty="0"/>
              <a:t> </a:t>
            </a:r>
            <a:r>
              <a:rPr lang="ru-RU" sz="3200" b="1" dirty="0" err="1"/>
              <a:t>чотири</a:t>
            </a:r>
            <a:r>
              <a:rPr lang="ru-RU" sz="3200" b="1" dirty="0"/>
              <a:t>. </a:t>
            </a:r>
            <a:r>
              <a:rPr lang="ru-RU" sz="3200" b="1" dirty="0" err="1"/>
              <a:t>Kiт</a:t>
            </a:r>
            <a:r>
              <a:rPr lang="ru-RU" sz="3200" b="1" dirty="0"/>
              <a:t> </a:t>
            </a:r>
            <a:r>
              <a:rPr lang="ru-RU" sz="3200" b="1" dirty="0" err="1"/>
              <a:t>підкрався</a:t>
            </a:r>
            <a:r>
              <a:rPr lang="ru-RU" sz="3200" b="1" dirty="0"/>
              <a:t> й </a:t>
            </a:r>
            <a:r>
              <a:rPr lang="ru-RU" sz="3200" b="1" dirty="0" err="1"/>
              <a:t>спіймав</a:t>
            </a:r>
            <a:r>
              <a:rPr lang="ru-RU" sz="3200" b="1" dirty="0"/>
              <a:t> одного </a:t>
            </a:r>
            <a:r>
              <a:rPr lang="ru-RU" sz="3200" b="1" dirty="0" err="1"/>
              <a:t>горобця</a:t>
            </a:r>
            <a:r>
              <a:rPr lang="ru-RU" sz="3200" b="1" dirty="0"/>
              <a:t>.</a:t>
            </a:r>
          </a:p>
          <a:p>
            <a:pPr algn="ctr"/>
            <a:r>
              <a:rPr lang="ru-RU" sz="3200" b="1" dirty="0" err="1"/>
              <a:t>Скільки</a:t>
            </a:r>
            <a:r>
              <a:rPr lang="ru-RU" sz="3200" b="1" dirty="0"/>
              <a:t> </a:t>
            </a:r>
            <a:r>
              <a:rPr lang="ru-RU" sz="3200" b="1" dirty="0" err="1"/>
              <a:t>горобців</a:t>
            </a:r>
            <a:r>
              <a:rPr lang="ru-RU" sz="3200" b="1" dirty="0"/>
              <a:t> </a:t>
            </a:r>
            <a:r>
              <a:rPr lang="ru-RU" sz="3200" b="1" dirty="0" err="1"/>
              <a:t>залишилось</a:t>
            </a:r>
            <a:r>
              <a:rPr lang="ru-RU" sz="3200" b="1" dirty="0"/>
              <a:t> на </a:t>
            </a:r>
            <a:r>
              <a:rPr lang="ru-RU" sz="3200" b="1" dirty="0" err="1"/>
              <a:t>грядці</a:t>
            </a:r>
            <a:r>
              <a:rPr lang="ru-RU" sz="3200" b="1" dirty="0"/>
              <a:t>?</a:t>
            </a:r>
            <a:endParaRPr lang="ru-RU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00" y="1899000"/>
            <a:ext cx="5299324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77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Поміркуй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336000" y="1432650"/>
            <a:ext cx="11610000" cy="5113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Яке число «</a:t>
            </a:r>
            <a:r>
              <a:rPr lang="ru-RU" sz="3200" b="1" dirty="0" err="1"/>
              <a:t>об'єднує</a:t>
            </a:r>
            <a:r>
              <a:rPr lang="ru-RU" sz="3200" b="1" dirty="0"/>
              <a:t>» </a:t>
            </a:r>
            <a:r>
              <a:rPr lang="ru-RU" sz="3200" b="1" dirty="0" err="1"/>
              <a:t>тиждень</a:t>
            </a:r>
            <a:r>
              <a:rPr lang="ru-RU" sz="3200" b="1" dirty="0"/>
              <a:t>, веселку та </a:t>
            </a:r>
            <a:r>
              <a:rPr lang="ru-RU" sz="3200" b="1" dirty="0" err="1"/>
              <a:t>ноти</a:t>
            </a:r>
            <a:r>
              <a:rPr lang="ru-RU" sz="3200" b="1" dirty="0"/>
              <a:t>?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00" y="2259000"/>
            <a:ext cx="3494087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887" y="2171266"/>
            <a:ext cx="4176122" cy="3298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00" y="2349000"/>
            <a:ext cx="3530600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79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3"/>
          <p:cNvSpPr/>
          <p:nvPr/>
        </p:nvSpPr>
        <p:spPr>
          <a:xfrm>
            <a:off x="471000" y="1854000"/>
            <a:ext cx="11475000" cy="1395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Практична робота</a:t>
            </a:r>
            <a:endParaRPr lang="uk-UA" sz="48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786000" y="2034000"/>
            <a:ext cx="11190600" cy="409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3200" b="1" dirty="0" smtClean="0">
                <a:solidFill>
                  <a:schemeClr val="tx1"/>
                </a:solidFill>
              </a:rPr>
              <a:t>Створи свого власного робота з конструктора, який у тебе є ,  або намалюй, </a:t>
            </a:r>
            <a:r>
              <a:rPr lang="uk-UA" sz="3200" b="1" smtClean="0">
                <a:solidFill>
                  <a:schemeClr val="tx1"/>
                </a:solidFill>
              </a:rPr>
              <a:t>використовуючи геометричні </a:t>
            </a:r>
            <a:r>
              <a:rPr lang="uk-UA" sz="3200" b="1" dirty="0" smtClean="0">
                <a:solidFill>
                  <a:schemeClr val="tx1"/>
                </a:solidFill>
              </a:rPr>
              <a:t>фігури</a:t>
            </a:r>
            <a:endParaRPr lang="uk-UA" sz="3200" b="1" dirty="0">
              <a:solidFill>
                <a:schemeClr val="tx1"/>
              </a:solidFill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1146000" y="3699000"/>
            <a:ext cx="1710000" cy="1530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3261000" y="3474000"/>
            <a:ext cx="720000" cy="72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 6"/>
          <p:cNvSpPr/>
          <p:nvPr/>
        </p:nvSpPr>
        <p:spPr>
          <a:xfrm>
            <a:off x="3483150" y="4417425"/>
            <a:ext cx="1800000" cy="3600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Рівнобедрений трикутник 7"/>
          <p:cNvSpPr/>
          <p:nvPr/>
        </p:nvSpPr>
        <p:spPr>
          <a:xfrm>
            <a:off x="4995825" y="4850400"/>
            <a:ext cx="1395000" cy="14400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кутний трикутник 8"/>
          <p:cNvSpPr/>
          <p:nvPr/>
        </p:nvSpPr>
        <p:spPr>
          <a:xfrm>
            <a:off x="6390825" y="3631500"/>
            <a:ext cx="1260000" cy="1305000"/>
          </a:xfrm>
          <a:prstGeom prst="rtTriangl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 9"/>
          <p:cNvSpPr/>
          <p:nvPr/>
        </p:nvSpPr>
        <p:spPr>
          <a:xfrm>
            <a:off x="9921000" y="3699000"/>
            <a:ext cx="112500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>
            <a:off x="7311000" y="5431500"/>
            <a:ext cx="675000" cy="63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Прямокутник 12"/>
          <p:cNvSpPr/>
          <p:nvPr/>
        </p:nvSpPr>
        <p:spPr>
          <a:xfrm>
            <a:off x="8256000" y="3744000"/>
            <a:ext cx="630000" cy="1080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4" name="Прямокутник 13"/>
          <p:cNvSpPr/>
          <p:nvPr/>
        </p:nvSpPr>
        <p:spPr>
          <a:xfrm>
            <a:off x="1281000" y="5746500"/>
            <a:ext cx="1575000" cy="315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Овал 14"/>
          <p:cNvSpPr/>
          <p:nvPr/>
        </p:nvSpPr>
        <p:spPr>
          <a:xfrm>
            <a:off x="9156000" y="5256300"/>
            <a:ext cx="1170000" cy="108000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Блок-схема: рішення 15"/>
          <p:cNvSpPr/>
          <p:nvPr/>
        </p:nvSpPr>
        <p:spPr>
          <a:xfrm>
            <a:off x="3532275" y="5215800"/>
            <a:ext cx="720000" cy="106140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Блок-схема: рішення 16"/>
          <p:cNvSpPr/>
          <p:nvPr/>
        </p:nvSpPr>
        <p:spPr>
          <a:xfrm>
            <a:off x="10911000" y="4972875"/>
            <a:ext cx="720000" cy="1125000"/>
          </a:xfrm>
          <a:prstGeom prst="flowChartDecisi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8472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6000" y="2751675"/>
            <a:ext cx="8340725" cy="376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круглений прямокутник 4"/>
          <p:cNvSpPr/>
          <p:nvPr/>
        </p:nvSpPr>
        <p:spPr>
          <a:xfrm>
            <a:off x="66000" y="2484000"/>
            <a:ext cx="3960000" cy="117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b="1" dirty="0" smtClean="0"/>
              <a:t>До зустрічі!</a:t>
            </a:r>
            <a:endParaRPr lang="uk-UA" sz="4800" b="1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56475" y="1134000"/>
            <a:ext cx="10080000" cy="9900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Дякую за роботу на </a:t>
            </a:r>
            <a:r>
              <a:rPr lang="uk-UA" sz="3200" b="1" dirty="0" err="1" smtClean="0"/>
              <a:t>уроці</a:t>
            </a:r>
            <a:r>
              <a:rPr lang="uk-UA" sz="3200" b="1" dirty="0" smtClean="0"/>
              <a:t>! Чекаю фото твого робота.</a:t>
            </a:r>
            <a:endParaRPr lang="uk-UA" b="1" dirty="0"/>
          </a:p>
          <a:p>
            <a:pPr algn="ctr"/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18131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па 38">
            <a:extLst>
              <a:ext uri="{FF2B5EF4-FFF2-40B4-BE49-F238E27FC236}">
                <a16:creationId xmlns:a16="http://schemas.microsoft.com/office/drawing/2014/main" xmlns="" id="{38FE9021-FB69-45FD-B33D-E4E25DEE8C07}"/>
              </a:ext>
            </a:extLst>
          </p:cNvPr>
          <p:cNvGrpSpPr/>
          <p:nvPr/>
        </p:nvGrpSpPr>
        <p:grpSpPr>
          <a:xfrm>
            <a:off x="479112" y="1764000"/>
            <a:ext cx="3173074" cy="3600000"/>
            <a:chOff x="511932" y="3924001"/>
            <a:chExt cx="2430814" cy="2227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4CBE2089-40DD-4EEA-8305-BB2E85053C5F}"/>
                </a:ext>
              </a:extLst>
            </p:cNvPr>
            <p:cNvSpPr/>
            <p:nvPr/>
          </p:nvSpPr>
          <p:spPr>
            <a:xfrm>
              <a:off x="512746" y="3924001"/>
              <a:ext cx="2430000" cy="49181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36E3738D-A9B7-467C-BF21-07ADFA42A112}"/>
                </a:ext>
              </a:extLst>
            </p:cNvPr>
            <p:cNvSpPr/>
            <p:nvPr/>
          </p:nvSpPr>
          <p:spPr>
            <a:xfrm>
              <a:off x="511932" y="4420435"/>
              <a:ext cx="2430000" cy="17310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xmlns="" id="{3F15E8EA-4396-4EFF-AF0F-96BDC7C0B6E7}"/>
              </a:ext>
            </a:extLst>
          </p:cNvPr>
          <p:cNvGrpSpPr/>
          <p:nvPr/>
        </p:nvGrpSpPr>
        <p:grpSpPr>
          <a:xfrm>
            <a:off x="4684390" y="2171022"/>
            <a:ext cx="3194999" cy="3600000"/>
            <a:chOff x="6353248" y="2934000"/>
            <a:chExt cx="2430000" cy="32175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2D52232C-FFE9-4F46-9D80-DF733E5DC125}"/>
                </a:ext>
              </a:extLst>
            </p:cNvPr>
            <p:cNvSpPr/>
            <p:nvPr/>
          </p:nvSpPr>
          <p:spPr>
            <a:xfrm>
              <a:off x="6353248" y="2934000"/>
              <a:ext cx="2430000" cy="8325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xmlns="" id="{D1E12058-491A-40B2-8CCD-56C72EDE870B}"/>
                </a:ext>
              </a:extLst>
            </p:cNvPr>
            <p:cNvSpPr/>
            <p:nvPr/>
          </p:nvSpPr>
          <p:spPr>
            <a:xfrm>
              <a:off x="6353248" y="3651072"/>
              <a:ext cx="2430000" cy="25004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3BD5251-FC14-4F67-9448-9DF649205764}"/>
              </a:ext>
            </a:extLst>
          </p:cNvPr>
          <p:cNvSpPr/>
          <p:nvPr/>
        </p:nvSpPr>
        <p:spPr>
          <a:xfrm>
            <a:off x="8937428" y="2617343"/>
            <a:ext cx="2963571" cy="8325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30DB174B-9E50-4B86-B0BA-55D83CBFFCC9}"/>
              </a:ext>
            </a:extLst>
          </p:cNvPr>
          <p:cNvSpPr/>
          <p:nvPr/>
        </p:nvSpPr>
        <p:spPr>
          <a:xfrm>
            <a:off x="8930156" y="3414374"/>
            <a:ext cx="2970843" cy="288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chemeClr val="tx1"/>
                </a:solidFill>
              </a:rPr>
              <a:t>спробуємо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створити</a:t>
            </a:r>
            <a:r>
              <a:rPr lang="ru-RU" sz="3200" b="1" dirty="0" smtClean="0">
                <a:solidFill>
                  <a:schemeClr val="tx1"/>
                </a:solidFill>
              </a:rPr>
              <a:t> </a:t>
            </a:r>
            <a:r>
              <a:rPr lang="ru-RU" sz="3200" b="1" dirty="0" err="1" smtClean="0">
                <a:solidFill>
                  <a:schemeClr val="tx1"/>
                </a:solidFill>
              </a:rPr>
              <a:t>власного</a:t>
            </a:r>
            <a:r>
              <a:rPr lang="ru-RU" sz="3200" b="1" dirty="0" smtClean="0">
                <a:solidFill>
                  <a:schemeClr val="tx1"/>
                </a:solidFill>
              </a:rPr>
              <a:t> робота</a:t>
            </a:r>
            <a:endParaRPr lang="ru-RU" sz="3200" b="1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9089D37A-2B95-4AB4-97B0-7B83AA25AB66}"/>
              </a:ext>
            </a:extLst>
          </p:cNvPr>
          <p:cNvSpPr/>
          <p:nvPr/>
        </p:nvSpPr>
        <p:spPr>
          <a:xfrm>
            <a:off x="10150723" y="2767695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60F84A1-6BF8-47EA-95CB-734BFBD3A6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920717" y="2312039"/>
            <a:ext cx="610607" cy="61060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40883D-ACBF-462A-8056-050E3BA47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13950"/>
            <a:ext cx="10342800" cy="1325563"/>
          </a:xfrm>
        </p:spPr>
        <p:txBody>
          <a:bodyPr>
            <a:noAutofit/>
          </a:bodyPr>
          <a:lstStyle/>
          <a:p>
            <a:r>
              <a:rPr lang="ru-RU" sz="4800" dirty="0" err="1">
                <a:solidFill>
                  <a:schemeClr val="accent1"/>
                </a:solidFill>
              </a:rPr>
              <a:t>Сьогодні</a:t>
            </a:r>
            <a:r>
              <a:rPr lang="ru-RU" sz="4800" dirty="0">
                <a:solidFill>
                  <a:schemeClr val="accent1"/>
                </a:solidFill>
              </a:rPr>
              <a:t> </a:t>
            </a:r>
            <a:r>
              <a:rPr lang="ru-RU" sz="4800" dirty="0" smtClean="0">
                <a:solidFill>
                  <a:schemeClr val="accent1"/>
                </a:solidFill>
              </a:rPr>
              <a:t>на </a:t>
            </a:r>
            <a:r>
              <a:rPr lang="ru-RU" sz="4800" dirty="0" err="1" smtClean="0">
                <a:solidFill>
                  <a:schemeClr val="accent1"/>
                </a:solidFill>
              </a:rPr>
              <a:t>уроці</a:t>
            </a:r>
            <a:r>
              <a:rPr lang="ru-RU" sz="4800" dirty="0" smtClean="0">
                <a:solidFill>
                  <a:schemeClr val="accent1"/>
                </a:solidFill>
              </a:rPr>
              <a:t> ми:</a:t>
            </a:r>
            <a:r>
              <a:rPr lang="ru-RU" sz="4800" dirty="0">
                <a:solidFill>
                  <a:schemeClr val="accent1"/>
                </a:solidFill>
              </a:rPr>
              <a:t/>
            </a:r>
            <a:br>
              <a:rPr lang="ru-RU" sz="4800" dirty="0">
                <a:solidFill>
                  <a:schemeClr val="accent1"/>
                </a:solidFill>
              </a:rPr>
            </a:br>
            <a:endParaRPr lang="ru-RU" sz="4800" dirty="0">
              <a:solidFill>
                <a:schemeClr val="accent1"/>
              </a:solidFill>
            </a:endParaRPr>
          </a:p>
        </p:txBody>
      </p:sp>
      <p:pic>
        <p:nvPicPr>
          <p:cNvPr id="34" name="Рисунок 25">
            <a:extLst>
              <a:ext uri="{FF2B5EF4-FFF2-40B4-BE49-F238E27FC236}">
                <a16:creationId xmlns:a16="http://schemas.microsoft.com/office/drawing/2014/main" xmlns="" id="{1836BD8D-F2E8-4033-8527-12179F6B6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/>
        </p:blipFill>
        <p:spPr>
          <a:xfrm>
            <a:off x="651000" y="1945426"/>
            <a:ext cx="432000" cy="432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651E197-0A93-489B-97D6-72948E705C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1000" y="2851292"/>
            <a:ext cx="540000" cy="540000"/>
          </a:xfrm>
          <a:prstGeom prst="rect">
            <a:avLst/>
          </a:prstGeom>
        </p:spPr>
      </p:pic>
      <p:sp>
        <p:nvSpPr>
          <p:cNvPr id="4" name="Прямокутник 3"/>
          <p:cNvSpPr/>
          <p:nvPr/>
        </p:nvSpPr>
        <p:spPr>
          <a:xfrm>
            <a:off x="537927" y="2863921"/>
            <a:ext cx="305332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/>
              <a:t>дізнаємося</a:t>
            </a:r>
            <a:r>
              <a:rPr lang="ru-RU" sz="3200" b="1" dirty="0" smtClean="0"/>
              <a:t> </a:t>
            </a:r>
          </a:p>
          <a:p>
            <a:pPr algn="ctr"/>
            <a:r>
              <a:rPr lang="ru-RU" sz="3200" b="1" dirty="0" smtClean="0"/>
              <a:t>про </a:t>
            </a:r>
            <a:r>
              <a:rPr lang="ru-RU" sz="3200" b="1" dirty="0" err="1"/>
              <a:t>роботів</a:t>
            </a:r>
            <a:r>
              <a:rPr lang="ru-RU" sz="3200" b="1" dirty="0"/>
              <a:t> </a:t>
            </a:r>
            <a:endParaRPr lang="ru-RU" sz="3200" b="1" dirty="0" smtClean="0"/>
          </a:p>
          <a:p>
            <a:pPr algn="ctr"/>
            <a:r>
              <a:rPr lang="ru-RU" sz="3200" b="1" dirty="0" smtClean="0"/>
              <a:t>та </a:t>
            </a:r>
          </a:p>
          <a:p>
            <a:pPr algn="ctr"/>
            <a:r>
              <a:rPr lang="ru-RU" sz="3200" b="1" dirty="0" err="1" smtClean="0"/>
              <a:t>робототехніку</a:t>
            </a:r>
            <a:endParaRPr lang="ru-RU" sz="3200" b="1" dirty="0"/>
          </a:p>
        </p:txBody>
      </p:sp>
      <p:sp>
        <p:nvSpPr>
          <p:cNvPr id="5" name="Прямокутник 4"/>
          <p:cNvSpPr/>
          <p:nvPr/>
        </p:nvSpPr>
        <p:spPr>
          <a:xfrm>
            <a:off x="4731820" y="3335266"/>
            <a:ext cx="310014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/>
              <a:t>з’ясуємо, </a:t>
            </a:r>
            <a:endParaRPr lang="uk-UA" sz="3200" b="1" dirty="0" smtClean="0"/>
          </a:p>
          <a:p>
            <a:pPr algn="ctr"/>
            <a:r>
              <a:rPr lang="uk-UA" sz="3200" b="1" dirty="0" smtClean="0"/>
              <a:t>де </a:t>
            </a:r>
          </a:p>
          <a:p>
            <a:pPr algn="ctr"/>
            <a:r>
              <a:rPr lang="uk-UA" sz="3200" b="1" dirty="0" smtClean="0"/>
              <a:t>використовують </a:t>
            </a:r>
          </a:p>
          <a:p>
            <a:pPr algn="ctr"/>
            <a:r>
              <a:rPr lang="uk-UA" sz="3200" b="1" dirty="0" smtClean="0"/>
              <a:t>роботів</a:t>
            </a:r>
            <a:endParaRPr lang="uk-UA" sz="32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46" y="102700"/>
            <a:ext cx="2341563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6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1000" y="2775"/>
            <a:ext cx="10270475" cy="1317300"/>
          </a:xfrm>
        </p:spPr>
        <p:txBody>
          <a:bodyPr>
            <a:normAutofit/>
          </a:bodyPr>
          <a:lstStyle/>
          <a:p>
            <a:r>
              <a:rPr lang="uk-UA" sz="4800" dirty="0" smtClean="0"/>
              <a:t>Згадуємо про розумний дім</a:t>
            </a:r>
            <a:endParaRPr lang="uk-UA" sz="4800" dirty="0"/>
          </a:p>
        </p:txBody>
      </p:sp>
      <p:sp>
        <p:nvSpPr>
          <p:cNvPr id="5" name="Округлений прямокутник 4"/>
          <p:cNvSpPr/>
          <p:nvPr/>
        </p:nvSpPr>
        <p:spPr>
          <a:xfrm>
            <a:off x="291000" y="1506300"/>
            <a:ext cx="10755000" cy="112500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Останнім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часом у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наші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домівки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увійшли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комп’ютери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, «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приховані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» в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різноманітних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побутових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</a:rPr>
              <a:t>пристроях</a:t>
            </a:r>
            <a:r>
              <a:rPr lang="ru-RU" sz="32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0" r="10737"/>
          <a:stretch/>
        </p:blipFill>
        <p:spPr bwMode="auto">
          <a:xfrm>
            <a:off x="180975" y="2709000"/>
            <a:ext cx="1952326" cy="1627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2709000"/>
            <a:ext cx="1627773" cy="162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000" y="2708999"/>
            <a:ext cx="2457450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13" y="2708998"/>
            <a:ext cx="16271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00" y="2679630"/>
            <a:ext cx="2530475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475" y="2709000"/>
            <a:ext cx="16271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9" y="4464000"/>
            <a:ext cx="12412663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47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Згадуємо про розумний дім</a:t>
            </a:r>
            <a:endParaRPr lang="uk-UA" sz="48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359000"/>
            <a:ext cx="6679953" cy="50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0" y="1679850"/>
            <a:ext cx="4312463" cy="431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258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Згадуємо про розумний дім</a:t>
            </a:r>
            <a:endParaRPr lang="uk-UA" sz="4800" dirty="0"/>
          </a:p>
        </p:txBody>
      </p:sp>
      <p:sp>
        <p:nvSpPr>
          <p:cNvPr id="7" name="Округлений прямокутник 6"/>
          <p:cNvSpPr/>
          <p:nvPr/>
        </p:nvSpPr>
        <p:spPr>
          <a:xfrm>
            <a:off x="831000" y="1539000"/>
            <a:ext cx="10260000" cy="1305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uk-UA" sz="3200" b="1" dirty="0" smtClean="0"/>
              <a:t>Подумайте,  </a:t>
            </a:r>
            <a:r>
              <a:rPr lang="uk-UA" sz="3200" b="1" kern="0" dirty="0">
                <a:solidFill>
                  <a:srgbClr val="FFFFFF"/>
                </a:solidFill>
              </a:rPr>
              <a:t>як пристрої із вбудованими комп’ютерами допомагають у повсякденному житті.</a:t>
            </a:r>
          </a:p>
          <a:p>
            <a:pPr algn="ctr"/>
            <a:endParaRPr lang="uk-UA" sz="3200" b="1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000" y="2979000"/>
            <a:ext cx="10515600" cy="324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84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Згадуємо про розумний дім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561000" y="1899000"/>
            <a:ext cx="5490000" cy="3645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err="1"/>
              <a:t>Які</a:t>
            </a:r>
            <a:r>
              <a:rPr lang="ru-RU" sz="3200" b="1" dirty="0"/>
              <a:t> </a:t>
            </a:r>
            <a:r>
              <a:rPr lang="ru-RU" sz="3200" b="1" dirty="0" err="1"/>
              <a:t>предмети</a:t>
            </a:r>
            <a:r>
              <a:rPr lang="ru-RU" sz="3200" b="1" dirty="0"/>
              <a:t> </a:t>
            </a:r>
            <a:r>
              <a:rPr lang="ru-RU" sz="3200" b="1" dirty="0" err="1"/>
              <a:t>побутової</a:t>
            </a:r>
            <a:r>
              <a:rPr lang="ru-RU" sz="3200" b="1" dirty="0"/>
              <a:t> </a:t>
            </a:r>
            <a:r>
              <a:rPr lang="ru-RU" sz="3200" b="1" dirty="0" err="1"/>
              <a:t>техніки</a:t>
            </a:r>
            <a:r>
              <a:rPr lang="ru-RU" sz="3200" b="1" dirty="0"/>
              <a:t>, </a:t>
            </a:r>
            <a:r>
              <a:rPr lang="ru-RU" sz="3200" b="1" dirty="0" err="1"/>
              <a:t>якими</a:t>
            </a:r>
            <a:r>
              <a:rPr lang="ru-RU" sz="3200" b="1" dirty="0"/>
              <a:t> </a:t>
            </a:r>
            <a:r>
              <a:rPr lang="ru-RU" sz="3200" b="1" dirty="0" err="1"/>
              <a:t>користуєтеся</a:t>
            </a:r>
            <a:r>
              <a:rPr lang="ru-RU" sz="3200" b="1" dirty="0"/>
              <a:t> </a:t>
            </a:r>
            <a:r>
              <a:rPr lang="ru-RU" sz="3200" b="1" dirty="0" err="1"/>
              <a:t>ти</a:t>
            </a:r>
            <a:r>
              <a:rPr lang="ru-RU" sz="3200" b="1" dirty="0"/>
              <a:t> й </a:t>
            </a:r>
            <a:r>
              <a:rPr lang="ru-RU" sz="3200" b="1" dirty="0" err="1"/>
              <a:t>твої</a:t>
            </a:r>
            <a:r>
              <a:rPr lang="ru-RU" sz="3200" b="1" dirty="0"/>
              <a:t> батьки </a:t>
            </a:r>
            <a:r>
              <a:rPr lang="ru-RU" sz="3200" b="1" dirty="0" err="1"/>
              <a:t>або</a:t>
            </a:r>
            <a:r>
              <a:rPr lang="ru-RU" sz="3200" b="1" dirty="0"/>
              <a:t> </a:t>
            </a:r>
            <a:r>
              <a:rPr lang="ru-RU" sz="3200" b="1" dirty="0" err="1"/>
              <a:t>рідні</a:t>
            </a:r>
            <a:r>
              <a:rPr lang="ru-RU" sz="3200" b="1" dirty="0"/>
              <a:t>, </a:t>
            </a:r>
            <a:r>
              <a:rPr lang="ru-RU" sz="3200" b="1" dirty="0" err="1"/>
              <a:t>мають</a:t>
            </a:r>
            <a:r>
              <a:rPr lang="ru-RU" sz="3200" b="1" dirty="0"/>
              <a:t> </a:t>
            </a:r>
            <a:r>
              <a:rPr lang="ru-RU" sz="3200" b="1" dirty="0" err="1"/>
              <a:t>комп’ютери</a:t>
            </a:r>
            <a:r>
              <a:rPr lang="ru-RU" sz="3200" b="1" dirty="0"/>
              <a:t>-невидимки?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000" y="1314000"/>
            <a:ext cx="5220000" cy="52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82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Дізнаємося про роботів</a:t>
            </a:r>
            <a:endParaRPr lang="uk-UA" sz="48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000" y="1179000"/>
            <a:ext cx="4770000" cy="5298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0" y="1089000"/>
            <a:ext cx="2236797" cy="297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892" y="3772476"/>
            <a:ext cx="2241036" cy="308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3755999" y="1179000"/>
            <a:ext cx="3249193" cy="39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5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Словничок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511962" y="1764000"/>
            <a:ext cx="5850000" cy="4590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Робот — </a:t>
            </a:r>
            <a:r>
              <a:rPr lang="ru-RU" sz="3200" b="1" dirty="0" err="1"/>
              <a:t>автоматичний</a:t>
            </a:r>
            <a:r>
              <a:rPr lang="ru-RU" sz="3200" b="1" dirty="0"/>
              <a:t> </a:t>
            </a:r>
            <a:r>
              <a:rPr lang="ru-RU" sz="3200" b="1" dirty="0" err="1"/>
              <a:t>пристрій</a:t>
            </a:r>
            <a:r>
              <a:rPr lang="ru-RU" sz="3200" b="1" dirty="0"/>
              <a:t>, </a:t>
            </a:r>
            <a:r>
              <a:rPr lang="ru-RU" sz="3200" b="1" dirty="0" err="1"/>
              <a:t>призначений</a:t>
            </a:r>
            <a:r>
              <a:rPr lang="ru-RU" sz="3200" b="1" dirty="0"/>
              <a:t> для </a:t>
            </a:r>
            <a:r>
              <a:rPr lang="ru-RU" sz="3200" b="1" dirty="0" err="1"/>
              <a:t>виконання</a:t>
            </a:r>
            <a:r>
              <a:rPr lang="ru-RU" sz="3200" b="1" dirty="0"/>
              <a:t> </a:t>
            </a:r>
            <a:r>
              <a:rPr lang="ru-RU" sz="3200" b="1" dirty="0" err="1"/>
              <a:t>певних</a:t>
            </a:r>
            <a:r>
              <a:rPr lang="ru-RU" sz="3200" b="1" dirty="0"/>
              <a:t> </a:t>
            </a:r>
            <a:r>
              <a:rPr lang="ru-RU" sz="3200" b="1" dirty="0" err="1"/>
              <a:t>дій</a:t>
            </a:r>
            <a:r>
              <a:rPr lang="ru-RU" sz="3200" b="1" dirty="0"/>
              <a:t> за </a:t>
            </a:r>
            <a:r>
              <a:rPr lang="ru-RU" sz="3200" b="1" dirty="0" err="1"/>
              <a:t>заданими</a:t>
            </a:r>
            <a:r>
              <a:rPr lang="ru-RU" sz="3200" b="1" dirty="0"/>
              <a:t> алгоритмами. </a:t>
            </a:r>
            <a:r>
              <a:rPr lang="ru-RU" sz="3200" b="1" dirty="0" err="1"/>
              <a:t>Конструюванням</a:t>
            </a:r>
            <a:r>
              <a:rPr lang="ru-RU" sz="3200" b="1" dirty="0"/>
              <a:t> і </a:t>
            </a:r>
            <a:r>
              <a:rPr lang="ru-RU" sz="3200" b="1" dirty="0" err="1"/>
              <a:t>програмуванням</a:t>
            </a:r>
            <a:r>
              <a:rPr lang="ru-RU" sz="3200" b="1" dirty="0"/>
              <a:t> </a:t>
            </a:r>
            <a:r>
              <a:rPr lang="ru-RU" sz="3200" b="1" dirty="0" err="1"/>
              <a:t>роботів</a:t>
            </a:r>
            <a:r>
              <a:rPr lang="ru-RU" sz="3200" b="1" dirty="0"/>
              <a:t> </a:t>
            </a:r>
            <a:r>
              <a:rPr lang="ru-RU" sz="3200" b="1" dirty="0" err="1"/>
              <a:t>займається</a:t>
            </a:r>
            <a:r>
              <a:rPr lang="ru-RU" sz="3200" b="1" dirty="0"/>
              <a:t> </a:t>
            </a:r>
            <a:r>
              <a:rPr lang="ru-RU" sz="3200" b="1" dirty="0" err="1"/>
              <a:t>прикладна</a:t>
            </a:r>
            <a:r>
              <a:rPr lang="ru-RU" sz="3200" b="1" dirty="0"/>
              <a:t> наука </a:t>
            </a:r>
            <a:r>
              <a:rPr lang="ru-RU" sz="3200" b="1" dirty="0" err="1">
                <a:solidFill>
                  <a:srgbClr val="FF0000"/>
                </a:solidFill>
              </a:rPr>
              <a:t>робототехніка</a:t>
            </a:r>
            <a:r>
              <a:rPr lang="ru-RU" sz="2000" dirty="0">
                <a:solidFill>
                  <a:srgbClr val="FF0000"/>
                </a:solidFill>
              </a:rPr>
              <a:t>.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14319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000" y="1990725"/>
            <a:ext cx="3870000" cy="38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27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/>
              <a:t>Дізнаємося про роботів</a:t>
            </a:r>
            <a:endParaRPr lang="uk-UA" sz="4800" dirty="0"/>
          </a:p>
        </p:txBody>
      </p:sp>
      <p:sp>
        <p:nvSpPr>
          <p:cNvPr id="4" name="Округлений прямокутник 3"/>
          <p:cNvSpPr/>
          <p:nvPr/>
        </p:nvSpPr>
        <p:spPr>
          <a:xfrm>
            <a:off x="81088" y="1359000"/>
            <a:ext cx="11880000" cy="1395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800" b="1" dirty="0" smtClean="0"/>
              <a:t>Сьогодні </a:t>
            </a:r>
            <a:r>
              <a:rPr lang="uk-UA" sz="2800" b="1" dirty="0"/>
              <a:t>роботи працюють у  різних галузях людської діяльності, замінюють людину на важких і  небезпечних роб</a:t>
            </a:r>
            <a:r>
              <a:rPr lang="en-US" sz="2800" b="1" dirty="0"/>
              <a:t>ó</a:t>
            </a:r>
            <a:r>
              <a:rPr lang="uk-UA" sz="2800" b="1" dirty="0" err="1"/>
              <a:t>тах</a:t>
            </a:r>
            <a:r>
              <a:rPr lang="uk-UA" sz="2800" b="1" dirty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000" y="2979000"/>
            <a:ext cx="5078413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00" y="2979000"/>
            <a:ext cx="5078408" cy="3383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7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025373"/>
      </a:dk2>
      <a:lt2>
        <a:srgbClr val="E7E6E6"/>
      </a:lt2>
      <a:accent1>
        <a:srgbClr val="025373"/>
      </a:accent1>
      <a:accent2>
        <a:srgbClr val="0378A6"/>
      </a:accent2>
      <a:accent3>
        <a:srgbClr val="F2CB05"/>
      </a:accent3>
      <a:accent4>
        <a:srgbClr val="D6D6D6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280</Words>
  <Application>Microsoft Office PowerPoint</Application>
  <PresentationFormat>Довільний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16</vt:i4>
      </vt:variant>
    </vt:vector>
  </HeadingPairs>
  <TitlesOfParts>
    <vt:vector size="17" baseType="lpstr">
      <vt:lpstr>Тема Office</vt:lpstr>
      <vt:lpstr>Знайомство  з роботами та робототехнікою   </vt:lpstr>
      <vt:lpstr>Сьогодні на уроці ми: </vt:lpstr>
      <vt:lpstr>Згадуємо про розумний дім</vt:lpstr>
      <vt:lpstr>Згадуємо про розумний дім</vt:lpstr>
      <vt:lpstr>Згадуємо про розумний дім</vt:lpstr>
      <vt:lpstr>Згадуємо про розумний дім</vt:lpstr>
      <vt:lpstr>Дізнаємося про роботів</vt:lpstr>
      <vt:lpstr>Словничок</vt:lpstr>
      <vt:lpstr>Дізнаємося про роботів</vt:lpstr>
      <vt:lpstr>Дізнаємося про роботів</vt:lpstr>
      <vt:lpstr>Дізнаємося про роботів</vt:lpstr>
      <vt:lpstr>Дізнаємося про роботів</vt:lpstr>
      <vt:lpstr>Цікаві задачі</vt:lpstr>
      <vt:lpstr>Поміркуй</vt:lpstr>
      <vt:lpstr>Практична робота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Козырев</dc:creator>
  <cp:lastModifiedBy>User</cp:lastModifiedBy>
  <cp:revision>33</cp:revision>
  <dcterms:created xsi:type="dcterms:W3CDTF">2020-07-05T17:04:43Z</dcterms:created>
  <dcterms:modified xsi:type="dcterms:W3CDTF">2022-03-28T19:33:35Z</dcterms:modified>
</cp:coreProperties>
</file>