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604" autoAdjust="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941168"/>
            <a:ext cx="6444208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848872" cy="28083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sz="6000" dirty="0">
                <a:effectLst/>
              </a:rPr>
              <a:t>Еволюційні фактори. Механізми первинних еволюційних змін.</a:t>
            </a:r>
            <a:endParaRPr lang="ru-RU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894263"/>
            <a:ext cx="39084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Рушійний</a:t>
            </a:r>
            <a:r>
              <a:rPr lang="ru-RU" b="1" i="1" dirty="0"/>
              <a:t> </a:t>
            </a:r>
            <a:r>
              <a:rPr lang="ru-RU" b="1" i="1" dirty="0" err="1"/>
              <a:t>добір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6840760" cy="2376264"/>
          </a:xfrm>
        </p:spPr>
        <p:txBody>
          <a:bodyPr/>
          <a:lstStyle/>
          <a:p>
            <a:pPr algn="just"/>
            <a:r>
              <a:rPr lang="ru-RU" dirty="0" smtClean="0"/>
              <a:t>–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добір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спричиняє</a:t>
            </a:r>
            <a:r>
              <a:rPr lang="ru-RU" i="1" dirty="0"/>
              <a:t> </a:t>
            </a:r>
            <a:r>
              <a:rPr lang="ru-RU" i="1" dirty="0" err="1"/>
              <a:t>поступову</a:t>
            </a:r>
            <a:r>
              <a:rPr lang="ru-RU" i="1" dirty="0"/>
              <a:t> </a:t>
            </a:r>
            <a:r>
              <a:rPr lang="ru-RU" i="1" dirty="0" err="1"/>
              <a:t>зміну</a:t>
            </a:r>
            <a:r>
              <a:rPr lang="ru-RU" i="1" dirty="0"/>
              <a:t> фенотипу</a:t>
            </a:r>
            <a:r>
              <a:rPr lang="ru-RU" i="1" dirty="0" smtClean="0"/>
              <a:t>, </a:t>
            </a:r>
            <a:r>
              <a:rPr lang="ru-RU" i="1" dirty="0" err="1" smtClean="0"/>
              <a:t>веде</a:t>
            </a:r>
            <a:r>
              <a:rPr lang="ru-RU" i="1" dirty="0" smtClean="0"/>
              <a:t> </a:t>
            </a:r>
            <a:r>
              <a:rPr lang="ru-RU" i="1" dirty="0"/>
              <a:t>до </a:t>
            </a:r>
            <a:r>
              <a:rPr lang="ru-RU" i="1" dirty="0" err="1"/>
              <a:t>зміни</a:t>
            </a:r>
            <a:r>
              <a:rPr lang="ru-RU" i="1" dirty="0"/>
              <a:t> </a:t>
            </a:r>
            <a:r>
              <a:rPr lang="ru-RU" i="1" dirty="0" err="1"/>
              <a:t>норми</a:t>
            </a:r>
            <a:r>
              <a:rPr lang="ru-RU" i="1" dirty="0"/>
              <a:t> </a:t>
            </a:r>
            <a:r>
              <a:rPr lang="ru-RU" i="1" dirty="0" err="1"/>
              <a:t>реакції</a:t>
            </a:r>
            <a:r>
              <a:rPr lang="ru-RU" i="1" dirty="0"/>
              <a:t> в одному </a:t>
            </a:r>
            <a:r>
              <a:rPr lang="ru-RU" i="1" dirty="0" err="1"/>
              <a:t>певному</a:t>
            </a:r>
            <a:r>
              <a:rPr lang="ru-RU" i="1" dirty="0"/>
              <a:t> </a:t>
            </a:r>
            <a:r>
              <a:rPr lang="ru-RU" i="1" dirty="0" err="1"/>
              <a:t>напрямі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2569"/>
            <a:ext cx="3384376" cy="31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4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56166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Форми добору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212976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Стабілізуючий добір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212976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Розвиваючий (</a:t>
            </a:r>
            <a:r>
              <a:rPr lang="uk-UA" sz="2400" b="1" dirty="0" err="1" smtClean="0"/>
              <a:t>дизруптивний</a:t>
            </a:r>
            <a:r>
              <a:rPr lang="uk-UA" sz="2400" b="1" dirty="0" smtClean="0"/>
              <a:t>) добір</a:t>
            </a:r>
            <a:endParaRPr lang="ru-RU" sz="2400" b="1" dirty="0"/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2339752" y="1412776"/>
            <a:ext cx="280831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5148064" y="1412776"/>
            <a:ext cx="208823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9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Стабілізуючий добір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2376264"/>
          </a:xfrm>
        </p:spPr>
        <p:txBody>
          <a:bodyPr/>
          <a:lstStyle/>
          <a:p>
            <a:pPr algn="just"/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 smtClean="0"/>
              <a:t>добір</a:t>
            </a:r>
            <a:r>
              <a:rPr lang="ru-RU" i="1" dirty="0" smtClean="0"/>
              <a:t> </a:t>
            </a:r>
            <a:r>
              <a:rPr lang="ru-RU" i="1" dirty="0" err="1" smtClean="0"/>
              <a:t>особин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супроводжується</a:t>
            </a:r>
            <a:r>
              <a:rPr lang="ru-RU" i="1" dirty="0"/>
              <a:t> </a:t>
            </a:r>
            <a:r>
              <a:rPr lang="ru-RU" i="1" dirty="0" smtClean="0"/>
              <a:t>при </a:t>
            </a:r>
            <a:r>
              <a:rPr lang="ru-RU" i="1" dirty="0" err="1" smtClean="0"/>
              <a:t>сталому</a:t>
            </a:r>
            <a:r>
              <a:rPr lang="ru-RU" i="1" dirty="0" smtClean="0"/>
              <a:t> </a:t>
            </a:r>
            <a:r>
              <a:rPr lang="ru-RU" i="1" dirty="0" err="1"/>
              <a:t>фенотипі</a:t>
            </a:r>
            <a:r>
              <a:rPr lang="ru-RU" i="1" dirty="0"/>
              <a:t> </a:t>
            </a:r>
            <a:r>
              <a:rPr lang="ru-RU" i="1" dirty="0" err="1"/>
              <a:t>звуженням</a:t>
            </a:r>
            <a:r>
              <a:rPr lang="ru-RU" i="1" dirty="0"/>
              <a:t> </a:t>
            </a:r>
            <a:r>
              <a:rPr lang="ru-RU" i="1" dirty="0" err="1" smtClean="0"/>
              <a:t>норми</a:t>
            </a:r>
            <a:r>
              <a:rPr lang="ru-RU" i="1" dirty="0" smtClean="0"/>
              <a:t> </a:t>
            </a:r>
            <a:r>
              <a:rPr lang="ru-RU" i="1" dirty="0" err="1" smtClean="0"/>
              <a:t>реакції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ліквідує</a:t>
            </a:r>
            <a:r>
              <a:rPr lang="ru-RU" i="1" dirty="0"/>
              <a:t> </a:t>
            </a:r>
            <a:r>
              <a:rPr lang="ru-RU" i="1" dirty="0" err="1"/>
              <a:t>відхилення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неї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6317"/>
            <a:ext cx="4352131" cy="27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Розвиваючий (</a:t>
            </a:r>
            <a:r>
              <a:rPr lang="uk-UA" dirty="0" err="1" smtClean="0"/>
              <a:t>дизруптивний</a:t>
            </a:r>
            <a:r>
              <a:rPr lang="uk-UA" dirty="0" smtClean="0"/>
              <a:t>) добір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2088232"/>
          </a:xfrm>
        </p:spPr>
        <p:txBody>
          <a:bodyPr/>
          <a:lstStyle/>
          <a:p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добір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/>
              <a:t>приводить до </a:t>
            </a:r>
            <a:r>
              <a:rPr lang="ru-RU" i="1" dirty="0" err="1"/>
              <a:t>появи</a:t>
            </a:r>
            <a:r>
              <a:rPr lang="ru-RU" i="1" dirty="0"/>
              <a:t> </a:t>
            </a:r>
            <a:r>
              <a:rPr lang="ru-RU" i="1" dirty="0" err="1" smtClean="0"/>
              <a:t>декількох</a:t>
            </a:r>
            <a:r>
              <a:rPr lang="ru-RU" i="1" dirty="0" smtClean="0"/>
              <a:t> </a:t>
            </a:r>
            <a:r>
              <a:rPr lang="ru-RU" i="1" dirty="0" err="1" smtClean="0"/>
              <a:t>фенотипів</a:t>
            </a:r>
            <a:r>
              <a:rPr lang="ru-RU" i="1" dirty="0" smtClean="0"/>
              <a:t> </a:t>
            </a:r>
            <a:r>
              <a:rPr lang="ru-RU" i="1" dirty="0"/>
              <a:t>і </a:t>
            </a:r>
            <a:r>
              <a:rPr lang="ru-RU" i="1" dirty="0" err="1"/>
              <a:t>спрямований</a:t>
            </a:r>
            <a:r>
              <a:rPr lang="ru-RU" i="1" dirty="0"/>
              <a:t> </a:t>
            </a:r>
            <a:r>
              <a:rPr lang="ru-RU" i="1" dirty="0" err="1"/>
              <a:t>проти</a:t>
            </a:r>
            <a:r>
              <a:rPr lang="ru-RU" i="1" dirty="0"/>
              <a:t> </a:t>
            </a:r>
            <a:r>
              <a:rPr lang="ru-RU" i="1" dirty="0" err="1" smtClean="0"/>
              <a:t>середніх</a:t>
            </a:r>
            <a:r>
              <a:rPr lang="ru-RU" i="1" dirty="0" smtClean="0"/>
              <a:t> </a:t>
            </a:r>
            <a:r>
              <a:rPr lang="ru-RU" i="1" dirty="0" err="1"/>
              <a:t>проміжних</a:t>
            </a:r>
            <a:r>
              <a:rPr lang="ru-RU" i="1" dirty="0"/>
              <a:t> форм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4064099" cy="32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9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902972" cy="4524375"/>
          </a:xfrm>
        </p:spPr>
        <p:txBody>
          <a:bodyPr/>
          <a:lstStyle/>
          <a:p>
            <a:pPr algn="ctr"/>
            <a:r>
              <a:rPr lang="uk-UA" sz="11500" b="1" dirty="0" smtClean="0"/>
              <a:t>Дякую за увагу)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225957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ЕВОЛЮЦІЙНІ ЧИННИКИ </a:t>
            </a:r>
            <a:r>
              <a:rPr lang="ru-RU" b="1" dirty="0" smtClean="0"/>
              <a:t>(</a:t>
            </a:r>
            <a:r>
              <a:rPr lang="ru-RU" b="1" dirty="0" err="1" smtClean="0"/>
              <a:t>фактори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sz="4400" i="1" dirty="0" err="1"/>
              <a:t>це</a:t>
            </a:r>
            <a:r>
              <a:rPr lang="ru-RU" sz="4400" i="1" dirty="0"/>
              <a:t> </a:t>
            </a:r>
            <a:r>
              <a:rPr lang="ru-RU" sz="4400" i="1" dirty="0" err="1"/>
              <a:t>зовнішні</a:t>
            </a:r>
            <a:r>
              <a:rPr lang="ru-RU" sz="4400" i="1" dirty="0"/>
              <a:t> та </a:t>
            </a:r>
            <a:r>
              <a:rPr lang="ru-RU" sz="4400" i="1" dirty="0" err="1"/>
              <a:t>внутрішні</a:t>
            </a:r>
            <a:r>
              <a:rPr lang="ru-RU" sz="4400" i="1" dirty="0"/>
              <a:t> </a:t>
            </a:r>
            <a:r>
              <a:rPr lang="ru-RU" sz="4400" i="1" dirty="0" err="1"/>
              <a:t>впливи</a:t>
            </a:r>
            <a:r>
              <a:rPr lang="ru-RU" sz="4400" i="1" dirty="0" smtClean="0"/>
              <a:t>, </a:t>
            </a:r>
            <a:r>
              <a:rPr lang="ru-RU" sz="4400" i="1" dirty="0" err="1" smtClean="0"/>
              <a:t>які</a:t>
            </a:r>
            <a:r>
              <a:rPr lang="ru-RU" sz="4400" i="1" dirty="0" smtClean="0"/>
              <a:t> </a:t>
            </a:r>
            <a:r>
              <a:rPr lang="ru-RU" sz="4400" i="1" dirty="0" err="1"/>
              <a:t>приводять</a:t>
            </a:r>
            <a:r>
              <a:rPr lang="ru-RU" sz="4400" i="1" dirty="0"/>
              <a:t> до </a:t>
            </a:r>
            <a:r>
              <a:rPr lang="ru-RU" sz="4400" i="1" dirty="0" err="1"/>
              <a:t>еволюційних</a:t>
            </a:r>
            <a:r>
              <a:rPr lang="ru-RU" sz="4400" i="1" dirty="0"/>
              <a:t> </a:t>
            </a:r>
            <a:r>
              <a:rPr lang="ru-RU" sz="4400" i="1" dirty="0" err="1"/>
              <a:t>змін</a:t>
            </a:r>
            <a:r>
              <a:rPr lang="ru-RU" sz="4400" i="1" dirty="0"/>
              <a:t> </a:t>
            </a:r>
            <a:r>
              <a:rPr lang="ru-RU" sz="4400" i="1" dirty="0" err="1"/>
              <a:t>організмів</a:t>
            </a:r>
            <a:r>
              <a:rPr lang="ru-RU" sz="4400" i="1" dirty="0"/>
              <a:t> та </a:t>
            </a:r>
            <a:r>
              <a:rPr lang="ru-RU" sz="4400" i="1" dirty="0" err="1"/>
              <a:t>угруповань</a:t>
            </a:r>
            <a:r>
              <a:rPr lang="ru-RU" sz="4400" i="1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284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41764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Еволюційні чинники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06247"/>
            <a:ext cx="3752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Елементарні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06247"/>
            <a:ext cx="38080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Рушійні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19064" y="4833156"/>
            <a:ext cx="29565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Природній добір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9240" y="3429000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Спадкова мінливість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92833" y="5589240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Ізоляція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04520" y="4405264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Дрейф генів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04520" y="3162886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Хвилі життя</a:t>
            </a:r>
            <a:endParaRPr lang="ru-RU" sz="2800" b="1" dirty="0"/>
          </a:p>
        </p:txBody>
      </p: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flipH="1">
            <a:off x="2371564" y="1196752"/>
            <a:ext cx="2776500" cy="609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5148064" y="1196752"/>
            <a:ext cx="2204628" cy="609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5576" y="2742351"/>
            <a:ext cx="0" cy="2558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64088" y="2742350"/>
            <a:ext cx="0" cy="33149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>
            <a:off x="755576" y="5301208"/>
            <a:ext cx="563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69777" y="6057292"/>
            <a:ext cx="563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369777" y="4873316"/>
            <a:ext cx="563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64088" y="3630938"/>
            <a:ext cx="563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5576" y="3897052"/>
            <a:ext cx="5634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Елементарні</a:t>
            </a:r>
            <a:r>
              <a:rPr lang="ru-RU" b="1" dirty="0"/>
              <a:t> </a:t>
            </a:r>
            <a:r>
              <a:rPr lang="ru-RU" b="1" dirty="0" err="1"/>
              <a:t>чинники</a:t>
            </a:r>
            <a:r>
              <a:rPr lang="ru-RU" b="1" dirty="0"/>
              <a:t> </a:t>
            </a:r>
            <a:r>
              <a:rPr lang="ru-RU" b="1" dirty="0" err="1"/>
              <a:t>еволюції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381642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– </a:t>
            </a:r>
            <a:r>
              <a:rPr lang="ru-RU" sz="4400" i="1" dirty="0" err="1"/>
              <a:t>це</a:t>
            </a:r>
            <a:r>
              <a:rPr lang="ru-RU" sz="4400" i="1" dirty="0"/>
              <a:t> </a:t>
            </a:r>
            <a:r>
              <a:rPr lang="ru-RU" sz="4400" i="1" dirty="0" err="1"/>
              <a:t>впливи</a:t>
            </a:r>
            <a:r>
              <a:rPr lang="ru-RU" sz="4400" i="1" dirty="0"/>
              <a:t>, </a:t>
            </a:r>
            <a:r>
              <a:rPr lang="ru-RU" sz="4400" i="1" dirty="0" err="1"/>
              <a:t>що</a:t>
            </a:r>
            <a:r>
              <a:rPr lang="ru-RU" sz="4400" i="1" dirty="0"/>
              <a:t> </a:t>
            </a:r>
            <a:r>
              <a:rPr lang="ru-RU" sz="4400" i="1" dirty="0" err="1"/>
              <a:t>спричиняють</a:t>
            </a:r>
            <a:r>
              <a:rPr lang="ru-RU" sz="4400" i="1" dirty="0"/>
              <a:t> </a:t>
            </a:r>
            <a:r>
              <a:rPr lang="ru-RU" sz="4400" i="1" dirty="0" err="1" smtClean="0"/>
              <a:t>еволюційні</a:t>
            </a:r>
            <a:r>
              <a:rPr lang="ru-RU" sz="4400" i="1" dirty="0" smtClean="0"/>
              <a:t> </a:t>
            </a:r>
            <a:r>
              <a:rPr lang="ru-RU" sz="4400" i="1" dirty="0" err="1"/>
              <a:t>зміни</a:t>
            </a:r>
            <a:r>
              <a:rPr lang="ru-RU" sz="4400" i="1" dirty="0"/>
              <a:t> </a:t>
            </a:r>
            <a:r>
              <a:rPr lang="ru-RU" sz="4400" i="1" dirty="0" err="1"/>
              <a:t>біосистем</a:t>
            </a:r>
            <a:r>
              <a:rPr lang="ru-RU" sz="4400" i="1" dirty="0"/>
              <a:t> і </a:t>
            </a:r>
            <a:r>
              <a:rPr lang="ru-RU" sz="4400" i="1" dirty="0" err="1"/>
              <a:t>мають</a:t>
            </a:r>
            <a:r>
              <a:rPr lang="ru-RU" sz="4400" i="1" dirty="0"/>
              <a:t> </a:t>
            </a:r>
            <a:r>
              <a:rPr lang="ru-RU" sz="4400" i="1" dirty="0" err="1"/>
              <a:t>неспрямований</a:t>
            </a:r>
            <a:r>
              <a:rPr lang="ru-RU" sz="4400" i="1" dirty="0"/>
              <a:t> </a:t>
            </a:r>
            <a:r>
              <a:rPr lang="ru-RU" sz="4400" i="1" dirty="0" err="1"/>
              <a:t>випадковий</a:t>
            </a:r>
            <a:r>
              <a:rPr lang="ru-RU" sz="4400" i="1" dirty="0"/>
              <a:t> характер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4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/>
              <a:t>Ізоляція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259228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– </a:t>
            </a:r>
            <a:r>
              <a:rPr lang="ru-RU" sz="3600" i="1" dirty="0" err="1"/>
              <a:t>виникнення</a:t>
            </a:r>
            <a:r>
              <a:rPr lang="ru-RU" sz="3600" i="1" dirty="0"/>
              <a:t> будь-</a:t>
            </a:r>
            <a:r>
              <a:rPr lang="ru-RU" sz="3600" i="1" dirty="0" err="1"/>
              <a:t>яких</a:t>
            </a:r>
            <a:r>
              <a:rPr lang="ru-RU" sz="3600" i="1" dirty="0"/>
              <a:t> </a:t>
            </a:r>
            <a:r>
              <a:rPr lang="ru-RU" sz="3600" i="1" dirty="0" err="1"/>
              <a:t>перешкод</a:t>
            </a:r>
            <a:r>
              <a:rPr lang="ru-RU" sz="3600" i="1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</a:t>
            </a:r>
            <a:r>
              <a:rPr lang="ru-RU" sz="3600" i="1" dirty="0" err="1"/>
              <a:t>порушують</a:t>
            </a:r>
            <a:r>
              <a:rPr lang="ru-RU" sz="3600" i="1" dirty="0"/>
              <a:t> </a:t>
            </a:r>
            <a:r>
              <a:rPr lang="ru-RU" sz="3600" i="1" dirty="0" err="1" smtClean="0"/>
              <a:t>вільне</a:t>
            </a:r>
            <a:r>
              <a:rPr lang="ru-RU" sz="3600" i="1" dirty="0" smtClean="0"/>
              <a:t> </a:t>
            </a:r>
            <a:r>
              <a:rPr lang="ru-RU" sz="3600" i="1" dirty="0" err="1"/>
              <a:t>схрещування</a:t>
            </a:r>
            <a:r>
              <a:rPr lang="ru-RU" sz="3600" i="1" dirty="0"/>
              <a:t> й </a:t>
            </a:r>
            <a:r>
              <a:rPr lang="ru-RU" sz="3600" i="1" dirty="0" err="1"/>
              <a:t>обмін</a:t>
            </a:r>
            <a:r>
              <a:rPr lang="ru-RU" sz="3600" i="1" dirty="0"/>
              <a:t> </a:t>
            </a:r>
            <a:r>
              <a:rPr lang="ru-RU" sz="3600" i="1" dirty="0" err="1"/>
              <a:t>спадковою</a:t>
            </a:r>
            <a:r>
              <a:rPr lang="ru-RU" sz="3600" i="1" dirty="0"/>
              <a:t> </a:t>
            </a:r>
            <a:r>
              <a:rPr lang="ru-RU" sz="3600" i="1" dirty="0" err="1"/>
              <a:t>інформацією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079702" cy="256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140892" cy="130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21608"/>
            <a:ext cx="1212899" cy="13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368152"/>
          </a:xfrm>
        </p:spPr>
        <p:txBody>
          <a:bodyPr>
            <a:noAutofit/>
          </a:bodyPr>
          <a:lstStyle/>
          <a:p>
            <a:r>
              <a:rPr lang="ru-RU" b="1" dirty="0" err="1"/>
              <a:t>Хвилі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 smtClean="0"/>
              <a:t>популяційні</a:t>
            </a:r>
            <a:r>
              <a:rPr lang="ru-RU" b="1" dirty="0" smtClean="0"/>
              <a:t> </a:t>
            </a:r>
            <a:r>
              <a:rPr lang="ru-RU" b="1" dirty="0" err="1"/>
              <a:t>хвилі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2160240"/>
          </a:xfrm>
        </p:spPr>
        <p:txBody>
          <a:bodyPr/>
          <a:lstStyle/>
          <a:p>
            <a:pPr algn="just"/>
            <a:r>
              <a:rPr lang="ru-RU" b="1" dirty="0" smtClean="0"/>
              <a:t> </a:t>
            </a:r>
            <a:r>
              <a:rPr lang="ru-RU" sz="3600" dirty="0"/>
              <a:t>– </a:t>
            </a:r>
            <a:r>
              <a:rPr lang="ru-RU" sz="3600" i="1" dirty="0" err="1"/>
              <a:t>періодичні</a:t>
            </a:r>
            <a:r>
              <a:rPr lang="ru-RU" sz="3600" i="1" dirty="0"/>
              <a:t> </a:t>
            </a:r>
            <a:r>
              <a:rPr lang="ru-RU" sz="3600" i="1" dirty="0" err="1"/>
              <a:t>або</a:t>
            </a:r>
            <a:r>
              <a:rPr lang="ru-RU" sz="3600" i="1" dirty="0"/>
              <a:t> </a:t>
            </a:r>
            <a:r>
              <a:rPr lang="ru-RU" sz="3600" i="1" dirty="0" err="1" smtClean="0"/>
              <a:t>неперіодичні</a:t>
            </a:r>
            <a:r>
              <a:rPr lang="ru-RU" sz="3600" i="1" dirty="0" smtClean="0"/>
              <a:t> </a:t>
            </a:r>
            <a:r>
              <a:rPr lang="ru-RU" sz="3600" i="1" dirty="0" err="1"/>
              <a:t>випадкові</a:t>
            </a:r>
            <a:r>
              <a:rPr lang="ru-RU" sz="3600" i="1" dirty="0"/>
              <a:t> </a:t>
            </a:r>
            <a:r>
              <a:rPr lang="ru-RU" sz="3600" i="1" dirty="0" err="1" smtClean="0"/>
              <a:t>коливання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чисельності</a:t>
            </a:r>
            <a:r>
              <a:rPr lang="ru-RU" sz="3600" i="1" dirty="0" smtClean="0"/>
              <a:t> </a:t>
            </a:r>
            <a:r>
              <a:rPr lang="ru-RU" sz="3600" i="1" dirty="0" err="1"/>
              <a:t>популяцій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67374"/>
            <a:ext cx="4106391" cy="309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0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Дрейф </a:t>
            </a:r>
            <a:r>
              <a:rPr lang="ru-RU" b="1" dirty="0" err="1"/>
              <a:t>генів</a:t>
            </a:r>
            <a:r>
              <a:rPr lang="ru-RU" b="1" dirty="0"/>
              <a:t> (</a:t>
            </a:r>
            <a:r>
              <a:rPr lang="ru-RU" b="1" dirty="0" err="1"/>
              <a:t>генетичний</a:t>
            </a:r>
            <a:r>
              <a:rPr lang="ru-RU" b="1" dirty="0"/>
              <a:t> дрейф)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22322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– </a:t>
            </a:r>
            <a:r>
              <a:rPr lang="ru-RU" sz="3600" i="1" dirty="0" err="1"/>
              <a:t>це</a:t>
            </a:r>
            <a:r>
              <a:rPr lang="ru-RU" sz="3600" i="1" dirty="0"/>
              <a:t> </a:t>
            </a:r>
            <a:r>
              <a:rPr lang="ru-RU" sz="3600" i="1" dirty="0" err="1"/>
              <a:t>випадкова</a:t>
            </a:r>
            <a:r>
              <a:rPr lang="ru-RU" sz="3600" i="1" dirty="0"/>
              <a:t> і </a:t>
            </a:r>
            <a:r>
              <a:rPr lang="ru-RU" sz="3600" i="1" dirty="0" err="1" smtClean="0"/>
              <a:t>неспрямована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зміна</a:t>
            </a:r>
            <a:r>
              <a:rPr lang="ru-RU" sz="3600" i="1" dirty="0" smtClean="0"/>
              <a:t> </a:t>
            </a:r>
            <a:r>
              <a:rPr lang="ru-RU" sz="3600" i="1" dirty="0"/>
              <a:t>частот </a:t>
            </a:r>
            <a:r>
              <a:rPr lang="ru-RU" sz="3600" i="1" dirty="0" err="1"/>
              <a:t>зустрічальності</a:t>
            </a:r>
            <a:r>
              <a:rPr lang="ru-RU" sz="3600" i="1" dirty="0"/>
              <a:t> </a:t>
            </a:r>
            <a:r>
              <a:rPr lang="ru-RU" sz="3600" i="1" dirty="0" err="1"/>
              <a:t>алелів</a:t>
            </a:r>
            <a:r>
              <a:rPr lang="ru-RU" sz="3600" i="1" dirty="0"/>
              <a:t> у </a:t>
            </a:r>
            <a:r>
              <a:rPr lang="ru-RU" sz="3600" i="1" dirty="0" err="1"/>
              <a:t>популяції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74880"/>
            <a:ext cx="3395464" cy="35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/>
              <a:t>Рушійні</a:t>
            </a:r>
            <a:r>
              <a:rPr lang="ru-RU" sz="4800" b="1" dirty="0"/>
              <a:t> </a:t>
            </a:r>
            <a:r>
              <a:rPr lang="ru-RU" sz="4800" b="1" dirty="0" err="1"/>
              <a:t>чинники</a:t>
            </a:r>
            <a:r>
              <a:rPr lang="ru-RU" sz="4800" b="1" dirty="0"/>
              <a:t> </a:t>
            </a:r>
            <a:r>
              <a:rPr lang="ru-RU" sz="4800" b="1" dirty="0" err="1"/>
              <a:t>еволюції</a:t>
            </a:r>
            <a:r>
              <a:rPr lang="ru-RU" sz="4800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216" y="1556792"/>
            <a:ext cx="6733256" cy="331236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– </a:t>
            </a:r>
            <a:r>
              <a:rPr lang="ru-RU" sz="3600" i="1" dirty="0" err="1"/>
              <a:t>чинники</a:t>
            </a:r>
            <a:r>
              <a:rPr lang="ru-RU" sz="3600" i="1" dirty="0"/>
              <a:t>, </a:t>
            </a:r>
            <a:r>
              <a:rPr lang="ru-RU" sz="3600" i="1" dirty="0" err="1"/>
              <a:t>які</a:t>
            </a:r>
            <a:r>
              <a:rPr lang="ru-RU" sz="3600" i="1" dirty="0"/>
              <a:t> </a:t>
            </a:r>
            <a:r>
              <a:rPr lang="ru-RU" sz="3600" i="1" dirty="0" err="1"/>
              <a:t>спрямовують</a:t>
            </a:r>
            <a:r>
              <a:rPr lang="ru-RU" sz="3600" i="1" dirty="0"/>
              <a:t> </a:t>
            </a:r>
            <a:r>
              <a:rPr lang="ru-RU" sz="3600" i="1" dirty="0" err="1"/>
              <a:t>різні</a:t>
            </a:r>
            <a:r>
              <a:rPr lang="ru-RU" sz="3600" i="1" dirty="0"/>
              <a:t> </a:t>
            </a:r>
            <a:r>
              <a:rPr lang="ru-RU" sz="3600" i="1" dirty="0" err="1" smtClean="0"/>
              <a:t>елементарні</a:t>
            </a:r>
            <a:r>
              <a:rPr lang="ru-RU" sz="3600" i="1" dirty="0" smtClean="0"/>
              <a:t> </a:t>
            </a:r>
            <a:r>
              <a:rPr lang="ru-RU" sz="3600" i="1" dirty="0" err="1"/>
              <a:t>зміни</a:t>
            </a:r>
            <a:r>
              <a:rPr lang="ru-RU" sz="3600" i="1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</a:t>
            </a:r>
            <a:r>
              <a:rPr lang="ru-RU" sz="3600" i="1" dirty="0" err="1"/>
              <a:t>виникли</a:t>
            </a:r>
            <a:r>
              <a:rPr lang="ru-RU" sz="3600" i="1" dirty="0"/>
              <a:t> </a:t>
            </a:r>
            <a:r>
              <a:rPr lang="ru-RU" sz="3600" i="1" dirty="0" err="1"/>
              <a:t>внаслідок</a:t>
            </a:r>
            <a:r>
              <a:rPr lang="ru-RU" sz="3600" i="1" dirty="0"/>
              <a:t> </a:t>
            </a:r>
            <a:r>
              <a:rPr lang="ru-RU" sz="3600" i="1" dirty="0" err="1"/>
              <a:t>мутацій</a:t>
            </a:r>
            <a:r>
              <a:rPr lang="ru-RU" sz="3600" i="1" dirty="0"/>
              <a:t>, у </a:t>
            </a:r>
            <a:r>
              <a:rPr lang="ru-RU" sz="3600" i="1" dirty="0" err="1"/>
              <a:t>бік</a:t>
            </a:r>
            <a:r>
              <a:rPr lang="ru-RU" sz="3600" i="1" dirty="0"/>
              <a:t> </a:t>
            </a:r>
            <a:r>
              <a:rPr lang="ru-RU" sz="3600" i="1" dirty="0" err="1" smtClean="0"/>
              <a:t>формування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пристосувань</a:t>
            </a:r>
            <a:r>
              <a:rPr lang="ru-RU" sz="3600" i="1" dirty="0" smtClean="0"/>
              <a:t> </a:t>
            </a:r>
            <a:r>
              <a:rPr lang="ru-RU" sz="3600" i="1" dirty="0" err="1"/>
              <a:t>організмів</a:t>
            </a:r>
            <a:r>
              <a:rPr lang="ru-RU" sz="3600" i="1" dirty="0"/>
              <a:t> до </a:t>
            </a:r>
            <a:r>
              <a:rPr lang="ru-RU" sz="3600" i="1" dirty="0" err="1"/>
              <a:t>змін</a:t>
            </a:r>
            <a:r>
              <a:rPr lang="ru-RU" sz="3600" i="1" dirty="0"/>
              <a:t> умов </a:t>
            </a:r>
            <a:r>
              <a:rPr lang="ru-RU" sz="3600" i="1" dirty="0" err="1"/>
              <a:t>довкілля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4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Природний</a:t>
            </a:r>
            <a:r>
              <a:rPr lang="ru-RU" b="1" dirty="0"/>
              <a:t> </a:t>
            </a:r>
            <a:r>
              <a:rPr lang="ru-RU" b="1" dirty="0" err="1"/>
              <a:t>добір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338437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– </a:t>
            </a:r>
            <a:r>
              <a:rPr lang="ru-RU" sz="3600" i="1" dirty="0" err="1"/>
              <a:t>процес</a:t>
            </a:r>
            <a:r>
              <a:rPr lang="ru-RU" sz="3600" i="1" dirty="0"/>
              <a:t>, </a:t>
            </a:r>
            <a:r>
              <a:rPr lang="ru-RU" sz="3600" i="1" dirty="0" err="1"/>
              <a:t>унаслідок</a:t>
            </a:r>
            <a:r>
              <a:rPr lang="ru-RU" sz="3600" i="1" dirty="0"/>
              <a:t> </a:t>
            </a:r>
            <a:r>
              <a:rPr lang="ru-RU" sz="3600" i="1" dirty="0" err="1"/>
              <a:t>якого</a:t>
            </a:r>
            <a:r>
              <a:rPr lang="ru-RU" sz="3600" i="1" dirty="0"/>
              <a:t> </a:t>
            </a:r>
            <a:r>
              <a:rPr lang="ru-RU" sz="3600" i="1" dirty="0" err="1" smtClean="0"/>
              <a:t>виживають</a:t>
            </a:r>
            <a:r>
              <a:rPr lang="ru-RU" sz="3600" i="1" dirty="0" smtClean="0"/>
              <a:t> </a:t>
            </a:r>
            <a:r>
              <a:rPr lang="ru-RU" sz="3600" i="1" dirty="0"/>
              <a:t>і </a:t>
            </a:r>
            <a:r>
              <a:rPr lang="ru-RU" sz="3600" i="1" dirty="0" err="1" smtClean="0"/>
              <a:t>лишають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після</a:t>
            </a:r>
            <a:r>
              <a:rPr lang="ru-RU" sz="3600" i="1" dirty="0" smtClean="0"/>
              <a:t> </a:t>
            </a:r>
            <a:r>
              <a:rPr lang="ru-RU" sz="3600" i="1" dirty="0"/>
              <a:t>себе потомство </a:t>
            </a:r>
            <a:r>
              <a:rPr lang="ru-RU" sz="3600" i="1" dirty="0" err="1"/>
              <a:t>переважно</a:t>
            </a:r>
            <a:r>
              <a:rPr lang="ru-RU" sz="3600" i="1" dirty="0"/>
              <a:t> </a:t>
            </a:r>
            <a:r>
              <a:rPr lang="ru-RU" sz="3600" i="1" dirty="0" err="1"/>
              <a:t>особини</a:t>
            </a:r>
            <a:r>
              <a:rPr lang="ru-RU" sz="3600" i="1" dirty="0"/>
              <a:t> з </a:t>
            </a:r>
            <a:r>
              <a:rPr lang="ru-RU" sz="3600" i="1" dirty="0" err="1"/>
              <a:t>корисними</a:t>
            </a:r>
            <a:r>
              <a:rPr lang="ru-RU" sz="3600" i="1" dirty="0"/>
              <a:t> в </a:t>
            </a:r>
            <a:r>
              <a:rPr lang="ru-RU" sz="3600" i="1" dirty="0" err="1"/>
              <a:t>даних</a:t>
            </a:r>
            <a:r>
              <a:rPr lang="ru-RU" sz="3600" i="1" dirty="0"/>
              <a:t> </a:t>
            </a:r>
            <a:r>
              <a:rPr lang="ru-RU" sz="3600" i="1" dirty="0" err="1" smtClean="0"/>
              <a:t>умовах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спадковими</a:t>
            </a:r>
            <a:r>
              <a:rPr lang="ru-RU" sz="3600" i="1" dirty="0" smtClean="0"/>
              <a:t> </a:t>
            </a:r>
            <a:r>
              <a:rPr lang="ru-RU" sz="3600" i="1" dirty="0" err="1"/>
              <a:t>змінами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757600" cy="21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1f6fd5e2272439771ba8a6d1a1a7b7b5efb5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243</Words>
  <Application>Microsoft Office PowerPoint</Application>
  <PresentationFormat>Экран (4:3)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Еволюційні фактори. Механізми первинних еволюційних змін.</vt:lpstr>
      <vt:lpstr>ЕВОЛЮЦІЙНІ ЧИННИКИ (фактори)</vt:lpstr>
      <vt:lpstr>Презентация PowerPoint</vt:lpstr>
      <vt:lpstr>Елементарні чинники еволюції </vt:lpstr>
      <vt:lpstr>Ізоляція</vt:lpstr>
      <vt:lpstr>Хвилі життя, або популяційні хвилі</vt:lpstr>
      <vt:lpstr>Дрейф генів (генетичний дрейф) </vt:lpstr>
      <vt:lpstr>Рушійні чинники еволюції </vt:lpstr>
      <vt:lpstr>Природний добір </vt:lpstr>
      <vt:lpstr>Рушійний добір </vt:lpstr>
      <vt:lpstr>Презентация PowerPoint</vt:lpstr>
      <vt:lpstr>Стабілізуючий добір </vt:lpstr>
      <vt:lpstr>Розвиваючий (дизруптивний) добір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Листья под солнцем</dc:title>
  <dc:creator>obstinate</dc:creator>
  <dc:description>Шаблон презентации с сайта https://presentation-creation.ru/</dc:description>
  <cp:lastModifiedBy>user</cp:lastModifiedBy>
  <cp:revision>668</cp:revision>
  <dcterms:created xsi:type="dcterms:W3CDTF">2018-02-25T09:09:03Z</dcterms:created>
  <dcterms:modified xsi:type="dcterms:W3CDTF">2022-02-23T16:53:28Z</dcterms:modified>
</cp:coreProperties>
</file>