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7" r:id="rId9"/>
    <p:sldId id="266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63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60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608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03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7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03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18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14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60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535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34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240ABD7-B077-429C-9C47-65EE738100E3}" type="datetimeFigureOut">
              <a:rPr lang="uk-UA" smtClean="0"/>
              <a:t>25.04.2020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94DEE02-F75E-4BA1-95CA-832F85E846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8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emf"/><Relationship Id="rId7" Type="http://schemas.openxmlformats.org/officeDocument/2006/relationships/image" Target="../media/image1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820ECD-04EF-4FEE-A113-6D835FBC1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60C544-FF2C-48C2-B598-7243F7DC0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281467"/>
            <a:ext cx="2447925" cy="40942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B892A7-D4E8-4445-81CA-C13CE23F5CAC}"/>
              </a:ext>
            </a:extLst>
          </p:cNvPr>
          <p:cNvSpPr txBox="1"/>
          <p:nvPr/>
        </p:nvSpPr>
        <p:spPr>
          <a:xfrm>
            <a:off x="1847850" y="482266"/>
            <a:ext cx="6515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dirty="0"/>
          </a:p>
          <a:p>
            <a:r>
              <a:rPr lang="uk-UA" sz="2800" b="1" i="1" dirty="0">
                <a:solidFill>
                  <a:srgbClr val="0070C0"/>
                </a:solidFill>
              </a:rPr>
              <a:t>                            </a:t>
            </a:r>
            <a:r>
              <a:rPr lang="uk-UA" sz="36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Рівняння. </a:t>
            </a:r>
          </a:p>
          <a:p>
            <a:r>
              <a:rPr lang="uk-UA" sz="36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              Основні    </a:t>
            </a:r>
          </a:p>
          <a:p>
            <a:r>
              <a:rPr lang="uk-UA" sz="36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     властивості рівняння</a:t>
            </a:r>
          </a:p>
        </p:txBody>
      </p:sp>
    </p:spTree>
    <p:extLst>
      <p:ext uri="{BB962C8B-B14F-4D97-AF65-F5344CB8AC3E}">
        <p14:creationId xmlns:p14="http://schemas.microsoft.com/office/powerpoint/2010/main" val="199491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291F1C-4BC8-44D7-B148-3A6D18EF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"/>
            <a:ext cx="91440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АЛГОРИТМ розв'язування рівнянь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F1C974-1641-4939-B9A7-8DB211C2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920621"/>
            <a:ext cx="86677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uk-UA" altLang="ru-RU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Перевірити, чи не треба помножити     ( поділити) обидві частини рівняння на одне  й те саме число, що не дорівнює 0. Якщо так, виконати дію.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32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2)Перевірити, чи не можна спростити вирази в лівій та правій  частинах рівняння окремо    ( розкрити дужки, звести подібні доданки). Якщо так, спростити ці вирази.</a:t>
            </a:r>
          </a:p>
        </p:txBody>
      </p:sp>
    </p:spTree>
    <p:extLst>
      <p:ext uri="{BB962C8B-B14F-4D97-AF65-F5344CB8AC3E}">
        <p14:creationId xmlns:p14="http://schemas.microsoft.com/office/powerpoint/2010/main" val="7485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460E818-3312-4C20-8031-28B82DB34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30175"/>
            <a:ext cx="8748464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24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3)Перевірити, чи не знаходяться відомі і невідомі доданки в різних частинах рівняння. Якщо так, то перенести доданки, щоб відомі числа знаходились в одній частині рівняння, а невідомі – в іншій.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32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4) Привести рівняння до вигляду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    ах = </a:t>
            </a:r>
            <a:r>
              <a:rPr lang="en-US" altLang="ru-RU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b</a:t>
            </a:r>
            <a:r>
              <a:rPr lang="uk-UA" altLang="ru-RU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, де а і</a:t>
            </a:r>
            <a:r>
              <a:rPr lang="en-US" altLang="ru-RU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 b</a:t>
            </a:r>
            <a:r>
              <a:rPr lang="uk-UA" altLang="ru-RU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 – числа,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    а х – невідомий множник, і знайти цей невідомий множник.</a:t>
            </a:r>
          </a:p>
        </p:txBody>
      </p:sp>
    </p:spTree>
    <p:extLst>
      <p:ext uri="{BB962C8B-B14F-4D97-AF65-F5344CB8AC3E}">
        <p14:creationId xmlns:p14="http://schemas.microsoft.com/office/powerpoint/2010/main" val="423466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C7DD9E-7BF2-4A2F-8F7E-49507714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611699"/>
            <a:ext cx="3267075" cy="209821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8C174-02ED-41D5-A934-514D0498E7C1}"/>
              </a:ext>
            </a:extLst>
          </p:cNvPr>
          <p:cNvSpPr/>
          <p:nvPr/>
        </p:nvSpPr>
        <p:spPr>
          <a:xfrm>
            <a:off x="2031706" y="3224762"/>
            <a:ext cx="4623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Бажаю успіху!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43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60313-5176-420D-A907-DE39BFBD270C}"/>
              </a:ext>
            </a:extLst>
          </p:cNvPr>
          <p:cNvSpPr/>
          <p:nvPr/>
        </p:nvSpPr>
        <p:spPr>
          <a:xfrm>
            <a:off x="2602608" y="129605"/>
            <a:ext cx="409118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Закінчити речення:</a:t>
            </a:r>
          </a:p>
        </p:txBody>
      </p:sp>
      <p:sp>
        <p:nvSpPr>
          <p:cNvPr id="5" name="WordArt 9">
            <a:extLst>
              <a:ext uri="{FF2B5EF4-FFF2-40B4-BE49-F238E27FC236}">
                <a16:creationId xmlns:a16="http://schemas.microsoft.com/office/drawing/2014/main" id="{59A4093C-6869-48A3-AF9F-5657AE61FE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424815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32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1.Рівняння - це...</a:t>
            </a:r>
            <a:endParaRPr lang="uk-UA" sz="3200" b="1" kern="10" dirty="0">
              <a:ln w="12700" algn="ctr">
                <a:solidFill>
                  <a:srgbClr val="0000FF"/>
                </a:solidFill>
                <a:round/>
                <a:headEnd/>
                <a:tailEnd/>
              </a:ln>
              <a:solidFill>
                <a:srgbClr val="0033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WordArt 6">
            <a:extLst>
              <a:ext uri="{FF2B5EF4-FFF2-40B4-BE49-F238E27FC236}">
                <a16:creationId xmlns:a16="http://schemas.microsoft.com/office/drawing/2014/main" id="{D4CF8147-9FD1-4C3B-AC70-9CD08F22FA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2602674"/>
            <a:ext cx="74295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2. Коренем або розв'язком рівняння називається...</a:t>
            </a:r>
            <a:endParaRPr lang="uk-UA" sz="24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WordArt 11">
            <a:extLst>
              <a:ext uri="{FF2B5EF4-FFF2-40B4-BE49-F238E27FC236}">
                <a16:creationId xmlns:a16="http://schemas.microsoft.com/office/drawing/2014/main" id="{C8F2C76D-A349-4F18-BCDC-28E2D239AC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049" y="4856882"/>
            <a:ext cx="5419725" cy="558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3. Розв'язати рівняння означає...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63F852-452D-4B38-B841-C8D1D1B9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9" y="1335957"/>
            <a:ext cx="7487101" cy="12380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2DA799-69AF-4F60-8A36-314C654FE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3" y="3300524"/>
            <a:ext cx="7465951" cy="14285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BFB4F-664E-4D6E-B00B-416E6B8DB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3" y="5415545"/>
            <a:ext cx="7529401" cy="12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8C4C1D-5D7B-4852-8B9D-8A2D2F9C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99" y="528431"/>
            <a:ext cx="7846651" cy="52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6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F92FC4-69E5-4D4A-8C2B-3662DCAF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5" y="168531"/>
            <a:ext cx="5659125" cy="3134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365F14-B211-4DA3-B87A-CE58B346D234}"/>
              </a:ext>
            </a:extLst>
          </p:cNvPr>
          <p:cNvSpPr txBox="1"/>
          <p:nvPr/>
        </p:nvSpPr>
        <p:spPr>
          <a:xfrm>
            <a:off x="5848350" y="495300"/>
            <a:ext cx="21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Розв</a:t>
            </a:r>
            <a:r>
              <a:rPr lang="en-US" dirty="0"/>
              <a:t>’</a:t>
            </a:r>
            <a:r>
              <a:rPr lang="uk-UA" dirty="0"/>
              <a:t>яжіть рівняння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475804-2370-4E0F-A46E-24B8E415FC7F}"/>
                  </a:ext>
                </a:extLst>
              </p:cNvPr>
              <p:cNvSpPr txBox="1"/>
              <p:nvPr/>
            </p:nvSpPr>
            <p:spPr>
              <a:xfrm>
                <a:off x="6115050" y="962025"/>
                <a:ext cx="1399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uk-UA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х−</m:t>
                    </m:r>
                    <m:r>
                      <a:rPr lang="uk-UA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uk-UA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endPara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475804-2370-4E0F-A46E-24B8E415F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962025"/>
                <a:ext cx="1399742" cy="369332"/>
              </a:xfrm>
              <a:prstGeom prst="rect">
                <a:avLst/>
              </a:prstGeom>
              <a:blipFill>
                <a:blip r:embed="rId3"/>
                <a:stretch>
                  <a:fillRect l="-3913" t="-10000" r="-870" b="-3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2F7D6C2-A566-484F-8105-3405A79BBE56}"/>
              </a:ext>
            </a:extLst>
          </p:cNvPr>
          <p:cNvSpPr txBox="1"/>
          <p:nvPr/>
        </p:nvSpPr>
        <p:spPr>
          <a:xfrm>
            <a:off x="6355764" y="1428750"/>
            <a:ext cx="139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5x= 17+3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5х=20 ;</a:t>
            </a: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20:5;</a:t>
            </a: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х= 4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A8A8F-644D-429E-AA18-55ED53944543}"/>
              </a:ext>
            </a:extLst>
          </p:cNvPr>
          <p:cNvSpPr/>
          <p:nvPr/>
        </p:nvSpPr>
        <p:spPr>
          <a:xfrm>
            <a:off x="621195" y="3878373"/>
            <a:ext cx="1883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 -3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</a:t>
            </a: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=17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</a:t>
            </a:r>
          </a:p>
          <a:p>
            <a:pPr lvl="0"/>
            <a:endParaRPr 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25;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5х=25-5;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5х=20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20:5;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х= 4</a:t>
            </a:r>
            <a:endParaRPr lang="uk-UA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598C6-43F4-4A64-AAD3-7663F25AB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849" y="3362748"/>
            <a:ext cx="1469263" cy="5243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DD6272-17FD-4972-910A-4A01B5BC5926}"/>
              </a:ext>
            </a:extLst>
          </p:cNvPr>
          <p:cNvSpPr/>
          <p:nvPr/>
        </p:nvSpPr>
        <p:spPr>
          <a:xfrm>
            <a:off x="6298437" y="3869697"/>
            <a:ext cx="17080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 -3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=17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</a:p>
          <a:p>
            <a:pPr lvl="0"/>
            <a:endParaRPr 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11;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5х=11+9;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5х=20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20:5;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х= 4</a:t>
            </a:r>
            <a:endParaRPr lang="uk-UA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F0EF3A-BAA8-4B0A-9D73-9FBD18C17227}"/>
              </a:ext>
            </a:extLst>
          </p:cNvPr>
          <p:cNvSpPr txBox="1"/>
          <p:nvPr/>
        </p:nvSpPr>
        <p:spPr>
          <a:xfrm>
            <a:off x="3260267" y="3946738"/>
            <a:ext cx="159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5х-3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=17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5х=20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20:5;</a:t>
            </a:r>
          </a:p>
          <a:p>
            <a:pPr lvl="0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х= 4</a:t>
            </a:r>
            <a:endParaRPr lang="uk-UA" sz="2000" dirty="0">
              <a:solidFill>
                <a:srgbClr val="000000"/>
              </a:solidFill>
            </a:endParaRPr>
          </a:p>
          <a:p>
            <a:endParaRPr lang="uk-UA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FDF5D8-CC5B-4A4F-88D4-43F76926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0" y="180654"/>
            <a:ext cx="7688026" cy="177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E29436-E94D-4181-B17C-BFD459D9EB8C}"/>
              </a:ext>
            </a:extLst>
          </p:cNvPr>
          <p:cNvSpPr txBox="1"/>
          <p:nvPr/>
        </p:nvSpPr>
        <p:spPr>
          <a:xfrm>
            <a:off x="518437" y="1898540"/>
            <a:ext cx="231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u="sng" dirty="0"/>
              <a:t>Розв</a:t>
            </a:r>
            <a:r>
              <a:rPr lang="en-US" b="1" i="1" u="sng" dirty="0"/>
              <a:t>’</a:t>
            </a:r>
            <a:r>
              <a:rPr lang="uk-UA" b="1" i="1" u="sng" dirty="0"/>
              <a:t>яжіть рівняння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6DE95-A040-4BE8-B138-B334EE3B58F0}"/>
              </a:ext>
            </a:extLst>
          </p:cNvPr>
          <p:cNvSpPr txBox="1"/>
          <p:nvPr/>
        </p:nvSpPr>
        <p:spPr>
          <a:xfrm>
            <a:off x="765975" y="2361647"/>
            <a:ext cx="21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7х+32=12х+25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671C58-22A1-4D10-B9FD-CD67CDA5FEA2}"/>
                  </a:ext>
                </a:extLst>
              </p:cNvPr>
              <p:cNvSpPr txBox="1"/>
              <p:nvPr/>
            </p:nvSpPr>
            <p:spPr>
              <a:xfrm>
                <a:off x="765975" y="2917087"/>
                <a:ext cx="2199294" cy="226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7х</a:t>
                </a:r>
                <a:r>
                  <a:rPr lang="uk-UA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-12х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=25</a:t>
                </a:r>
                <a:r>
                  <a:rPr lang="uk-UA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-32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-5х=-7;</a:t>
                </a: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х= (-7): (-5);</a:t>
                </a:r>
              </a:p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uk-UA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uk-UA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uk-UA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uk-UA" sz="24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uk-U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671C58-22A1-4D10-B9FD-CD67CDA5F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75" y="2917087"/>
                <a:ext cx="2199294" cy="2263825"/>
              </a:xfrm>
              <a:prstGeom prst="rect">
                <a:avLst/>
              </a:prstGeom>
              <a:blipFill>
                <a:blip r:embed="rId3"/>
                <a:stretch>
                  <a:fillRect l="-4444" t="-2156" r="-27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F6A978-6E69-4EF9-B902-A41D5C338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463" y="1928487"/>
            <a:ext cx="1742020" cy="3693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77E117-E4D6-4170-BE99-F40E3F7E6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538" y="1928488"/>
            <a:ext cx="1771611" cy="36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1AB59C-1C60-48D2-AA0C-8F6645F98E22}"/>
              </a:ext>
            </a:extLst>
          </p:cNvPr>
          <p:cNvSpPr txBox="1"/>
          <p:nvPr/>
        </p:nvSpPr>
        <p:spPr>
          <a:xfrm>
            <a:off x="3351196" y="2423202"/>
            <a:ext cx="15247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9х=2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+16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9х=18;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 18:9;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х=2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:2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9C118-AF78-470A-878D-B27A049C438F}"/>
              </a:ext>
            </a:extLst>
          </p:cNvPr>
          <p:cNvSpPr txBox="1"/>
          <p:nvPr/>
        </p:nvSpPr>
        <p:spPr>
          <a:xfrm>
            <a:off x="5848730" y="2453980"/>
            <a:ext cx="15247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6х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=32;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8х=32;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х=32:8;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х=4</a:t>
            </a: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:4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141E6F-1E96-4143-9147-11004BF45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9" y="275736"/>
            <a:ext cx="2458329" cy="4769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500802-552D-4114-BAB0-70C7407B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986" y="234619"/>
            <a:ext cx="2550577" cy="5080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F62923-F557-40F9-828D-8EDD2B376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53" y="3692006"/>
            <a:ext cx="2590641" cy="3341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B76B69-FE51-4B6E-BB58-F93121E6A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986" y="3664758"/>
            <a:ext cx="2959087" cy="334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0C0679-CC20-431D-B41E-1E194D76F304}"/>
              </a:ext>
            </a:extLst>
          </p:cNvPr>
          <p:cNvSpPr txBox="1"/>
          <p:nvPr/>
        </p:nvSpPr>
        <p:spPr>
          <a:xfrm>
            <a:off x="566818" y="887197"/>
            <a:ext cx="1609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2х-6=4х;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-2х=6;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х=6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(-2);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х=-3</a:t>
            </a: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:-3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66455-ACBB-4803-90D7-FB55E6F593A5}"/>
              </a:ext>
            </a:extLst>
          </p:cNvPr>
          <p:cNvSpPr txBox="1"/>
          <p:nvPr/>
        </p:nvSpPr>
        <p:spPr>
          <a:xfrm>
            <a:off x="4943498" y="790439"/>
            <a:ext cx="15247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-4х+3= -х;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-4х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-3х= -3;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х=-3: (-3);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х=1</a:t>
            </a: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1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029666-D588-4723-862E-9757EC1DE980}"/>
                  </a:ext>
                </a:extLst>
              </p:cNvPr>
              <p:cNvSpPr txBox="1"/>
              <p:nvPr/>
            </p:nvSpPr>
            <p:spPr>
              <a:xfrm>
                <a:off x="6867328" y="905951"/>
                <a:ext cx="1905393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-4х+3= -х;</a:t>
                </a:r>
              </a:p>
              <a:p>
                <a:pPr lvl="0"/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-4х</a:t>
                </a:r>
                <a:r>
                  <a:rPr lang="uk-UA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+х</a:t>
                </a:r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uk-UA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/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-3х= -3    </a:t>
                </a:r>
                <a14:m>
                  <m:oMath xmlns:m="http://schemas.openxmlformats.org/officeDocument/2006/math">
                    <m:r>
                      <a:rPr lang="uk-UA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  <m:r>
                      <a:rPr lang="uk-UA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(−3)</m:t>
                    </m:r>
                  </m:oMath>
                </a14:m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х=1</a:t>
                </a:r>
              </a:p>
              <a:p>
                <a:pPr lvl="0"/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1</a:t>
                </a:r>
                <a:endParaRPr lang="uk-U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029666-D588-4723-862E-9757EC1DE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328" y="905951"/>
                <a:ext cx="1905393" cy="1631216"/>
              </a:xfrm>
              <a:prstGeom prst="rect">
                <a:avLst/>
              </a:prstGeom>
              <a:blipFill>
                <a:blip r:embed="rId6"/>
                <a:stretch>
                  <a:fillRect l="-3526" t="-2247" b="-561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C9D3FB1-2C84-4148-BF80-966EB65E7EAB}"/>
              </a:ext>
            </a:extLst>
          </p:cNvPr>
          <p:cNvCxnSpPr/>
          <p:nvPr/>
        </p:nvCxnSpPr>
        <p:spPr>
          <a:xfrm>
            <a:off x="7820024" y="1553284"/>
            <a:ext cx="0" cy="334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A98F35-A5F5-48A4-B019-485A857A5540}"/>
                  </a:ext>
                </a:extLst>
              </p:cNvPr>
              <p:cNvSpPr txBox="1"/>
              <p:nvPr/>
            </p:nvSpPr>
            <p:spPr>
              <a:xfrm>
                <a:off x="2543175" y="905951"/>
                <a:ext cx="1496628" cy="1508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2х-6=4х;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</a:t>
                </a:r>
                <a:r>
                  <a:rPr lang="uk-UA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-4х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-2х=6 </a:t>
                </a:r>
                <a14:m>
                  <m:oMath xmlns:m="http://schemas.openxmlformats.org/officeDocument/2006/math">
                    <m:r>
                      <a:rPr lang="uk-UA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÷(−</m:t>
                    </m:r>
                    <m:r>
                      <a:rPr lang="uk-UA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uk-UA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х=-3</a:t>
                </a:r>
              </a:p>
              <a:p>
                <a:r>
                  <a:rPr lang="uk-UA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 :-3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A98F35-A5F5-48A4-B019-485A857A5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905951"/>
                <a:ext cx="1496628" cy="1508105"/>
              </a:xfrm>
              <a:prstGeom prst="rect">
                <a:avLst/>
              </a:prstGeom>
              <a:blipFill>
                <a:blip r:embed="rId7"/>
                <a:stretch>
                  <a:fillRect l="-3252" t="-2429" b="-566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A3AA55F-4AF2-4041-A6F5-F547E86430F2}"/>
              </a:ext>
            </a:extLst>
          </p:cNvPr>
          <p:cNvCxnSpPr>
            <a:cxnSpLocks/>
          </p:cNvCxnSpPr>
          <p:nvPr/>
        </p:nvCxnSpPr>
        <p:spPr>
          <a:xfrm>
            <a:off x="3218020" y="1501005"/>
            <a:ext cx="0" cy="351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D7A3CE-EFC1-409F-8891-438E5F312E03}"/>
              </a:ext>
            </a:extLst>
          </p:cNvPr>
          <p:cNvSpPr txBox="1"/>
          <p:nvPr/>
        </p:nvSpPr>
        <p:spPr>
          <a:xfrm>
            <a:off x="566818" y="4026133"/>
            <a:ext cx="16097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-4х-20=-16;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-4х=-16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+20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-4х=4;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х=4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:(-4);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х=-1</a:t>
            </a: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-1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A11870-5A1A-47B3-A803-C446DCAD0F10}"/>
                  </a:ext>
                </a:extLst>
              </p:cNvPr>
              <p:cNvSpPr txBox="1"/>
              <p:nvPr/>
            </p:nvSpPr>
            <p:spPr>
              <a:xfrm>
                <a:off x="2411729" y="4076342"/>
                <a:ext cx="162807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-4х-20=-16;</a:t>
                </a:r>
              </a:p>
              <a:p>
                <a:pPr lvl="0"/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-4х=-16</a:t>
                </a:r>
                <a:r>
                  <a:rPr lang="uk-UA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+20</a:t>
                </a:r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/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-4х=4   </a:t>
                </a:r>
                <a14:m>
                  <m:oMath xmlns:m="http://schemas.openxmlformats.org/officeDocument/2006/math">
                    <m:r>
                      <a:rPr lang="uk-UA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÷(−</m:t>
                    </m:r>
                    <m:r>
                      <a:rPr lang="uk-UA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uk-UA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uk-UA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х=-1</a:t>
                </a:r>
              </a:p>
              <a:p>
                <a:pPr lvl="0"/>
                <a:r>
                  <a:rPr lang="uk-UA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-1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A11870-5A1A-47B3-A803-C446DCAD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29" y="4076342"/>
                <a:ext cx="1628074" cy="1631216"/>
              </a:xfrm>
              <a:prstGeom prst="rect">
                <a:avLst/>
              </a:prstGeom>
              <a:blipFill>
                <a:blip r:embed="rId8"/>
                <a:stretch>
                  <a:fillRect l="-4120" t="-2247" r="-1873" b="-59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D101A63-2DEA-4D0E-A2E9-42B70E7D26FC}"/>
              </a:ext>
            </a:extLst>
          </p:cNvPr>
          <p:cNvCxnSpPr>
            <a:cxnSpLocks/>
          </p:cNvCxnSpPr>
          <p:nvPr/>
        </p:nvCxnSpPr>
        <p:spPr>
          <a:xfrm>
            <a:off x="3198059" y="4632918"/>
            <a:ext cx="0" cy="386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D9C626D-169F-41BB-98D4-B0054A121E1A}"/>
              </a:ext>
            </a:extLst>
          </p:cNvPr>
          <p:cNvSpPr txBox="1"/>
          <p:nvPr/>
        </p:nvSpPr>
        <p:spPr>
          <a:xfrm>
            <a:off x="5391150" y="4128570"/>
            <a:ext cx="16802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3х+21=2х-16;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3х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=-16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х=-37.</a:t>
            </a: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Відповідь:-37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7" grpId="0"/>
      <p:bldP spid="20" grpId="0"/>
      <p:bldP spid="21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1B3124-E1E5-449C-AD59-4F495726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41" y="692783"/>
            <a:ext cx="6337448" cy="3512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13ADB7-98C4-4CE8-85EF-FA3B9ECBAE8D}"/>
              </a:ext>
            </a:extLst>
          </p:cNvPr>
          <p:cNvSpPr txBox="1"/>
          <p:nvPr/>
        </p:nvSpPr>
        <p:spPr>
          <a:xfrm>
            <a:off x="3358162" y="4143375"/>
            <a:ext cx="223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Розв</a:t>
            </a:r>
            <a:r>
              <a:rPr lang="en-US" b="1" dirty="0"/>
              <a:t>’</a:t>
            </a:r>
            <a:r>
              <a:rPr lang="uk-UA" b="1" dirty="0"/>
              <a:t>яжіть рівняння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F0632-5079-407D-B3EB-C14EB2F25CFC}"/>
              </a:ext>
            </a:extLst>
          </p:cNvPr>
          <p:cNvSpPr txBox="1"/>
          <p:nvPr/>
        </p:nvSpPr>
        <p:spPr>
          <a:xfrm>
            <a:off x="2177062" y="4848964"/>
            <a:ext cx="118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 8:2 ;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х=4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373EFC-6BD8-4A81-9B6B-3E9EAE6EC824}"/>
              </a:ext>
            </a:extLst>
          </p:cNvPr>
          <p:cNvSpPr/>
          <p:nvPr/>
        </p:nvSpPr>
        <p:spPr>
          <a:xfrm>
            <a:off x="3946895" y="4448854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2х=8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A3236B-9883-4B10-A4B1-BD2816A38126}"/>
                  </a:ext>
                </a:extLst>
              </p:cNvPr>
              <p:cNvSpPr txBox="1"/>
              <p:nvPr/>
            </p:nvSpPr>
            <p:spPr>
              <a:xfrm>
                <a:off x="5785840" y="4648909"/>
                <a:ext cx="134657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 </a:t>
                </a:r>
                <a14:m>
                  <m:oMath xmlns:m="http://schemas.openxmlformats.org/officeDocument/2006/math">
                    <m:r>
                      <a:rPr lang="uk-UA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uk-UA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uk-UA" sz="20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uk-UA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8х= 32 ;</a:t>
                </a:r>
              </a:p>
              <a:p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х= 32 : 8</a:t>
                </a:r>
              </a:p>
              <a:p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х=4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A3236B-9883-4B10-A4B1-BD2816A38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840" y="4648909"/>
                <a:ext cx="1346570" cy="1323439"/>
              </a:xfrm>
              <a:prstGeom prst="rect">
                <a:avLst/>
              </a:prstGeom>
              <a:blipFill>
                <a:blip r:embed="rId3"/>
                <a:stretch>
                  <a:fillRect l="-4525" t="-3226" b="-73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1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BBCC18-F7BB-482B-8BE0-2AEABA203384}"/>
                  </a:ext>
                </a:extLst>
              </p:cNvPr>
              <p:cNvSpPr txBox="1"/>
              <p:nvPr/>
            </p:nvSpPr>
            <p:spPr>
              <a:xfrm>
                <a:off x="927406" y="1656245"/>
                <a:ext cx="2103178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f>
                        <m:fPr>
                          <m:ctrlPr>
                            <a:rPr lang="uk-UA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х+</m:t>
                      </m:r>
                      <m:f>
                        <m:fPr>
                          <m:ctrlP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BBCC18-F7BB-482B-8BE0-2AEABA203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06" y="1656245"/>
                <a:ext cx="2103178" cy="793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BE6FD-7704-4D7A-8BF1-C9E056021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438" y="1766542"/>
            <a:ext cx="2505673" cy="6462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38326-E465-4D14-BD3E-6CD369251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12" y="471950"/>
            <a:ext cx="7610776" cy="120525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4CC9FA4-611A-4BEC-A913-70FD08862B39}"/>
              </a:ext>
            </a:extLst>
          </p:cNvPr>
          <p:cNvCxnSpPr>
            <a:cxnSpLocks/>
          </p:cNvCxnSpPr>
          <p:nvPr/>
        </p:nvCxnSpPr>
        <p:spPr>
          <a:xfrm>
            <a:off x="3013168" y="2735952"/>
            <a:ext cx="0" cy="3773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8EBD70-B1B3-4D35-9E40-3D1C7D3D2354}"/>
                  </a:ext>
                </a:extLst>
              </p:cNvPr>
              <p:cNvSpPr txBox="1"/>
              <p:nvPr/>
            </p:nvSpPr>
            <p:spPr>
              <a:xfrm>
                <a:off x="440708" y="2672113"/>
                <a:ext cx="1262782" cy="25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1400" b="0" i="1" smtClean="0">
                          <a:latin typeface="Cambria Math" panose="02040503050406030204" pitchFamily="18" charset="0"/>
                        </a:rPr>
                        <m:t>х+</m:t>
                      </m:r>
                      <m:f>
                        <m:fPr>
                          <m:ctrlPr>
                            <a:rPr lang="uk-UA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uk-UA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uk-UA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1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uk-UA" sz="1400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х</m:t>
                    </m:r>
                  </m:oMath>
                </a14:m>
                <a:r>
                  <a:rPr lang="uk-UA" dirty="0"/>
                  <a:t>=</a:t>
                </a:r>
                <a:r>
                  <a:rPr lang="uk-U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dirty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uk-U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dirty="0"/>
                  <a:t>;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х</m:t>
                    </m:r>
                  </m:oMath>
                </a14:m>
                <a:r>
                  <a:rPr lang="uk-UA" dirty="0"/>
                  <a:t>=-</a:t>
                </a:r>
                <a:r>
                  <a:rPr lang="uk-U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dirty="0"/>
                  <a:t>;</a:t>
                </a:r>
              </a:p>
              <a:p>
                <a:r>
                  <a:rPr lang="uk-UA" dirty="0"/>
                  <a:t>х= (</a:t>
                </a:r>
                <a:r>
                  <a:rPr lang="uk-UA" dirty="0">
                    <a:solidFill>
                      <a:srgbClr val="00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dirty="0"/>
                  <a:t>):</a:t>
                </a:r>
                <a:r>
                  <a:rPr lang="uk-U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dirty="0"/>
                  <a:t>;</a:t>
                </a:r>
              </a:p>
              <a:p>
                <a:r>
                  <a:rPr lang="uk-UA" dirty="0"/>
                  <a:t>х=</a:t>
                </a:r>
                <a:r>
                  <a:rPr lang="uk-UA" dirty="0">
                    <a:solidFill>
                      <a:srgbClr val="00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uk-U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uk-U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dirty="0"/>
                  <a:t>;</a:t>
                </a:r>
              </a:p>
              <a:p>
                <a:r>
                  <a:rPr lang="uk-UA" dirty="0"/>
                  <a:t>х=-1</a:t>
                </a:r>
              </a:p>
              <a:p>
                <a:r>
                  <a:rPr lang="uk-UA" dirty="0"/>
                  <a:t>Відповідь: -1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8EBD70-B1B3-4D35-9E40-3D1C7D3D2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08" y="2672113"/>
                <a:ext cx="1262782" cy="2539478"/>
              </a:xfrm>
              <a:prstGeom prst="rect">
                <a:avLst/>
              </a:prstGeom>
              <a:blipFill>
                <a:blip r:embed="rId5"/>
                <a:stretch>
                  <a:fillRect l="-11111" r="-11111" b="-479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79963C-075A-4B9A-A0CA-371CCD878D3C}"/>
                  </a:ext>
                </a:extLst>
              </p:cNvPr>
              <p:cNvSpPr txBox="1"/>
              <p:nvPr/>
            </p:nvSpPr>
            <p:spPr>
              <a:xfrm>
                <a:off x="1972478" y="2672113"/>
                <a:ext cx="1532722" cy="1892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х+</m:t>
                    </m:r>
                    <m:f>
                      <m:fPr>
                        <m:ctrlPr>
                          <a:rPr lang="uk-U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uk-U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uk-U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uk-UA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uk-UA" sz="1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</m:t>
                    </m:r>
                    <m:r>
                      <a:rPr lang="uk-UA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х+</m:t>
                    </m:r>
                    <m:f>
                      <m:fPr>
                        <m:ctrlP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</m:t>
                    </m:r>
                    <m:r>
                      <a:rPr lang="uk-UA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</m:t>
                    </m:r>
                  </m:oMath>
                </a14:m>
                <a:endParaRPr lang="uk-UA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uk-U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2х+7=5;</a:t>
                </a:r>
              </a:p>
              <a:p>
                <a:r>
                  <a:rPr lang="uk-U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2х= 5-7;</a:t>
                </a:r>
              </a:p>
              <a:p>
                <a:r>
                  <a:rPr lang="uk-U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2х=-2;</a:t>
                </a:r>
              </a:p>
              <a:p>
                <a:r>
                  <a:rPr lang="uk-U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х=-1</a:t>
                </a: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79963C-075A-4B9A-A0CA-371CCD878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478" y="2672113"/>
                <a:ext cx="1532722" cy="1892890"/>
              </a:xfrm>
              <a:prstGeom prst="rect">
                <a:avLst/>
              </a:prstGeom>
              <a:blipFill>
                <a:blip r:embed="rId6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90F7CE-8D5E-4B89-BE0D-DB78868C9E1E}"/>
                  </a:ext>
                </a:extLst>
              </p:cNvPr>
              <p:cNvSpPr txBox="1"/>
              <p:nvPr/>
            </p:nvSpPr>
            <p:spPr>
              <a:xfrm>
                <a:off x="7653636" y="1806701"/>
                <a:ext cx="732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dirty="0"/>
                  <a:t>  </a:t>
                </a:r>
                <a14:m>
                  <m:oMath xmlns:m="http://schemas.openxmlformats.org/officeDocument/2006/math">
                    <m:r>
                      <a:rPr lang="uk-U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90F7CE-8D5E-4B89-BE0D-DB78868C9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36" y="1806701"/>
                <a:ext cx="73289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2D3A27A-6C6C-4360-A26C-D3D0E880784A}"/>
              </a:ext>
            </a:extLst>
          </p:cNvPr>
          <p:cNvCxnSpPr>
            <a:cxnSpLocks/>
          </p:cNvCxnSpPr>
          <p:nvPr/>
        </p:nvCxnSpPr>
        <p:spPr>
          <a:xfrm>
            <a:off x="7820058" y="1806701"/>
            <a:ext cx="0" cy="336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AF9D60-EF02-43D5-833C-8D11477229A4}"/>
              </a:ext>
            </a:extLst>
          </p:cNvPr>
          <p:cNvSpPr txBox="1"/>
          <p:nvPr/>
        </p:nvSpPr>
        <p:spPr>
          <a:xfrm>
            <a:off x="5426889" y="2449924"/>
            <a:ext cx="16097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3х-2=4х+1;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3х-4х=1+2;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-х=3;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х=-3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-3</a:t>
            </a:r>
          </a:p>
        </p:txBody>
      </p:sp>
    </p:spTree>
    <p:extLst>
      <p:ext uri="{BB962C8B-B14F-4D97-AF65-F5344CB8AC3E}">
        <p14:creationId xmlns:p14="http://schemas.microsoft.com/office/powerpoint/2010/main" val="38927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568D82-738A-46F7-9086-138A347B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82" y="2322057"/>
            <a:ext cx="5905848" cy="42882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89AF12-995A-4323-BF83-749DFE2C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35" y="1538592"/>
            <a:ext cx="3056306" cy="7892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A8FEB-8245-40B7-BB25-A05847BBF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58" y="247650"/>
            <a:ext cx="7081660" cy="12967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D171A3-9A52-4B74-8A4B-B954629D9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" y="2934143"/>
            <a:ext cx="2200847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798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276</TotalTime>
  <Words>641</Words>
  <Application>Microsoft Office PowerPoint</Application>
  <PresentationFormat>Экран (4:3)</PresentationFormat>
  <Paragraphs>125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 Black</vt:lpstr>
      <vt:lpstr>Bookman Old Style</vt:lpstr>
      <vt:lpstr>Cambria Math</vt:lpstr>
      <vt:lpstr>Corbel</vt:lpstr>
      <vt:lpstr>Georgia</vt:lpstr>
      <vt:lpstr>Monotype Corsiva</vt:lpstr>
      <vt:lpstr>Times New Roman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2020-04-08T16:10:04Z</dcterms:created>
  <dcterms:modified xsi:type="dcterms:W3CDTF">2020-04-25T05:43:27Z</dcterms:modified>
</cp:coreProperties>
</file>