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1885" r:id="rId3"/>
    <p:sldId id="1876" r:id="rId4"/>
    <p:sldId id="1880" r:id="rId5"/>
    <p:sldId id="1891" r:id="rId6"/>
    <p:sldId id="286" r:id="rId7"/>
    <p:sldId id="1887" r:id="rId8"/>
    <p:sldId id="1897" r:id="rId9"/>
    <p:sldId id="1899" r:id="rId10"/>
    <p:sldId id="1900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51D1FF"/>
    <a:srgbClr val="29F729"/>
    <a:srgbClr val="C7CA63"/>
    <a:srgbClr val="FDFDFD"/>
    <a:srgbClr val="76BA15"/>
    <a:srgbClr val="B4EA4E"/>
    <a:srgbClr val="B363EA"/>
    <a:srgbClr val="BAE533"/>
    <a:srgbClr val="F9F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8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t>30 березня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55409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№25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4DECFB-A962-4566-9CF8-1E2DA91E71FB}"/>
              </a:ext>
            </a:extLst>
          </p:cNvPr>
          <p:cNvSpPr txBox="1"/>
          <p:nvPr/>
        </p:nvSpPr>
        <p:spPr>
          <a:xfrm>
            <a:off x="2966249" y="4941799"/>
            <a:ext cx="8476771" cy="148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E1E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Проєктна діяльність.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E1E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Обмін складеними </a:t>
            </a:r>
            <a:r>
              <a:rPr lang="uk-UA" sz="4000" b="1" dirty="0" err="1">
                <a:solidFill>
                  <a:srgbClr val="0E1E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проєктами</a:t>
            </a:r>
            <a:endParaRPr lang="uk-UA" sz="4000" b="1" dirty="0">
              <a:solidFill>
                <a:srgbClr val="2F3242"/>
              </a:solidFill>
            </a:endParaRPr>
          </a:p>
        </p:txBody>
      </p:sp>
      <p:pic>
        <p:nvPicPr>
          <p:cNvPr id="1026" name="Picture 2" descr="Проекти Скретч - Шкільна інформатика онлайн">
            <a:extLst>
              <a:ext uri="{FF2B5EF4-FFF2-40B4-BE49-F238E27FC236}">
                <a16:creationId xmlns:a16="http://schemas.microsoft.com/office/drawing/2014/main" id="{36CDCBF3-DCE4-4E6E-8827-1665893C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4" t="16792" r="6001" b="30222"/>
          <a:stretch/>
        </p:blipFill>
        <p:spPr bwMode="auto">
          <a:xfrm>
            <a:off x="6415900" y="271081"/>
            <a:ext cx="5047531" cy="4094739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1466-ED54-4714-997B-D3F2577A2F4E}"/>
              </a:ext>
            </a:extLst>
          </p:cNvPr>
          <p:cNvSpPr txBox="1"/>
          <p:nvPr/>
        </p:nvSpPr>
        <p:spPr>
          <a:xfrm>
            <a:off x="308335" y="1298780"/>
            <a:ext cx="11605497" cy="78319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посібник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настанови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проєктів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проєктів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початківців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FC58C1A-1A33-4001-AF80-3E01B5077441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обмінюються складеними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проєктами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38AA54-6097-4728-AEF4-338D0291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86" y="2606719"/>
            <a:ext cx="6509829" cy="3798519"/>
          </a:xfrm>
          <a:prstGeom prst="rect">
            <a:avLst/>
          </a:prstGeom>
          <a:ln>
            <a:solidFill>
              <a:srgbClr val="2F3242"/>
            </a:solidFill>
          </a:ln>
        </p:spPr>
      </p:pic>
    </p:spTree>
    <p:extLst>
      <p:ext uri="{BB962C8B-B14F-4D97-AF65-F5344CB8AC3E}">
        <p14:creationId xmlns:p14="http://schemas.microsoft.com/office/powerpoint/2010/main" val="36978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539EA0F-F1A1-48E3-9066-E9E67BA26CAD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До нових зустрічей!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Бульбашка прямої мови: прямокутна з округленими кутами 10">
            <a:extLst>
              <a:ext uri="{FF2B5EF4-FFF2-40B4-BE49-F238E27FC236}">
                <a16:creationId xmlns:a16="http://schemas.microsoft.com/office/drawing/2014/main" id="{170D910A-F89A-4E93-B678-81CAD961BF4C}"/>
              </a:ext>
            </a:extLst>
          </p:cNvPr>
          <p:cNvSpPr/>
          <p:nvPr/>
        </p:nvSpPr>
        <p:spPr>
          <a:xfrm>
            <a:off x="332676" y="1409206"/>
            <a:ext cx="5669229" cy="5246799"/>
          </a:xfrm>
          <a:prstGeom prst="wedgeRoundRectCallout">
            <a:avLst>
              <a:gd name="adj1" fmla="val 59846"/>
              <a:gd name="adj2" fmla="val -20219"/>
              <a:gd name="adj3" fmla="val 16667"/>
            </a:avLst>
          </a:prstGeom>
          <a:solidFill>
            <a:srgbClr val="F9F95D"/>
          </a:solidFill>
          <a:ln w="76200">
            <a:solidFill>
              <a:srgbClr val="76B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Чудово провели час. Приходь ще!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5609E-29D7-47B0-8959-AC236B62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4" y="886897"/>
            <a:ext cx="6314870" cy="6087817"/>
          </a:xfrm>
          <a:prstGeom prst="rect">
            <a:avLst/>
          </a:prstGeom>
        </p:spPr>
      </p:pic>
      <p:sp>
        <p:nvSpPr>
          <p:cNvPr id="13" name="Дата 1">
            <a:extLst>
              <a:ext uri="{FF2B5EF4-FFF2-40B4-BE49-F238E27FC236}">
                <a16:creationId xmlns:a16="http://schemas.microsoft.com/office/drawing/2014/main" id="{9F9F3339-15E9-4100-BCF5-82790D169C6B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AB500-27CD-4F08-A9A1-1B0526F08E6B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>
            <a:extLst>
              <a:ext uri="{FF2B5EF4-FFF2-40B4-BE49-F238E27FC236}">
                <a16:creationId xmlns:a16="http://schemas.microsoft.com/office/drawing/2014/main" id="{5AE5222A-D41D-45D0-B5E8-CBA9CE3FE6A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58D46-37AB-4B28-8895-4912C78EDC4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F3E3E9-1D9F-4493-A4BB-9BBE5E8709F1}"/>
              </a:ext>
            </a:extLst>
          </p:cNvPr>
          <p:cNvSpPr/>
          <p:nvPr/>
        </p:nvSpPr>
        <p:spPr>
          <a:xfrm>
            <a:off x="307626" y="1308521"/>
            <a:ext cx="11576747" cy="1464231"/>
          </a:xfrm>
          <a:prstGeom prst="roundRect">
            <a:avLst/>
          </a:prstGeom>
          <a:ln w="19050"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 з друзями вже багато разів доводилося працювати над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проєктами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інших уроках. Зображення виконавців, для яких встановлені властивості, фон сцени й алгоритм, які можна зберегти у файлі та завантажити собі на комп’ютер чи відкрити, у середовищі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Скретч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об’єднані під однією назвою —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AD6DFE0-D286-4C92-BE6D-C71F32024031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Скретч?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Намалюємо 8-ку у Scratch">
            <a:extLst>
              <a:ext uri="{FF2B5EF4-FFF2-40B4-BE49-F238E27FC236}">
                <a16:creationId xmlns:a16="http://schemas.microsoft.com/office/drawing/2014/main" id="{54029A18-2AA2-4BF3-8760-A3D18292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9" y="3056362"/>
            <a:ext cx="4523597" cy="3642530"/>
          </a:xfrm>
          <a:prstGeom prst="rect">
            <a:avLst/>
          </a:prstGeom>
          <a:noFill/>
          <a:ln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мплект інтеграційних завдань у Scratch | Стаття. Інформатика">
            <a:extLst>
              <a:ext uri="{FF2B5EF4-FFF2-40B4-BE49-F238E27FC236}">
                <a16:creationId xmlns:a16="http://schemas.microsoft.com/office/drawing/2014/main" id="{479170AE-94B3-4705-B3A9-967439D53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" b="6699"/>
          <a:stretch/>
        </p:blipFill>
        <p:spPr bwMode="auto">
          <a:xfrm>
            <a:off x="5525496" y="3136762"/>
            <a:ext cx="6183095" cy="3423836"/>
          </a:xfrm>
          <a:prstGeom prst="rect">
            <a:avLst/>
          </a:prstGeom>
          <a:noFill/>
          <a:ln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>
            <a:extLst>
              <a:ext uri="{FF2B5EF4-FFF2-40B4-BE49-F238E27FC236}">
                <a16:creationId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5397622" y="2305288"/>
            <a:ext cx="6285391" cy="24857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виріб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плануєш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готуєш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з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дизайну, та файл 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AE36D56-DDFA-4B93-8454-9EA99809493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Скретч?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12BE9-8D71-429F-A9D1-C553F71C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3" y="1827155"/>
            <a:ext cx="4155713" cy="44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F334B-642B-4F82-9BBC-EBD19720CF0E}"/>
              </a:ext>
            </a:extLst>
          </p:cNvPr>
          <p:cNvSpPr txBox="1"/>
          <p:nvPr/>
        </p:nvSpPr>
        <p:spPr>
          <a:xfrm>
            <a:off x="177840" y="1343524"/>
            <a:ext cx="11827851" cy="78319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середовищі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Скретч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можна розв’язувати різноманітні задачі, створювати цікаві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історії, мультфільми, ігри та навіть навчальні програми.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3B24E40-E079-4475-826D-3F8466AC363E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Скретч?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Проект Scratch гра &quot;Банани&quot;">
            <a:extLst>
              <a:ext uri="{FF2B5EF4-FFF2-40B4-BE49-F238E27FC236}">
                <a16:creationId xmlns:a16="http://schemas.microsoft.com/office/drawing/2014/main" id="{51D28EA8-B2F8-4F56-B538-B1170234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3" y="2525730"/>
            <a:ext cx="5581650" cy="3933825"/>
          </a:xfrm>
          <a:prstGeom prst="rect">
            <a:avLst/>
          </a:prstGeom>
          <a:noFill/>
          <a:ln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91049E-6137-427C-AEAB-510B9627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72" y="2475504"/>
            <a:ext cx="5418735" cy="3996317"/>
          </a:xfrm>
          <a:prstGeom prst="rect">
            <a:avLst/>
          </a:prstGeom>
          <a:ln>
            <a:solidFill>
              <a:srgbClr val="2F3242"/>
            </a:solidFill>
          </a:ln>
        </p:spPr>
      </p:pic>
    </p:spTree>
    <p:extLst>
      <p:ext uri="{BB962C8B-B14F-4D97-AF65-F5344CB8AC3E}">
        <p14:creationId xmlns:p14="http://schemas.microsoft.com/office/powerpoint/2010/main" val="22590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>
            <a:extLst>
              <a:ext uri="{FF2B5EF4-FFF2-40B4-BE49-F238E27FC236}">
                <a16:creationId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A86DF27-4AD7-47C2-9DC3-D242F1435C8A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Створюючи власний проєкт, використовуй план: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0FD2981-239C-43AA-BDD3-7C1DA5F65128}"/>
              </a:ext>
            </a:extLst>
          </p:cNvPr>
          <p:cNvSpPr/>
          <p:nvPr/>
        </p:nvSpPr>
        <p:spPr>
          <a:xfrm>
            <a:off x="470518" y="1262331"/>
            <a:ext cx="11489184" cy="5931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1. Придумай ідею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r>
              <a:rPr lang="uk-UA" dirty="0">
                <a:solidFill>
                  <a:schemeClr val="tx1"/>
                </a:solidFill>
              </a:rPr>
              <a:t>. За потреби обговори її з друзями, вчителем, батьками. Якщо необхідно, використай навчальний матеріал уроків. </a:t>
            </a:r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D2A887A-B1E2-4E8C-AE55-06FBBB546125}"/>
              </a:ext>
            </a:extLst>
          </p:cNvPr>
          <p:cNvSpPr/>
          <p:nvPr/>
        </p:nvSpPr>
        <p:spPr>
          <a:xfrm>
            <a:off x="470518" y="2196792"/>
            <a:ext cx="11489184" cy="593102"/>
          </a:xfrm>
          <a:prstGeom prst="rect">
            <a:avLst/>
          </a:prstGeom>
          <a:solidFill>
            <a:srgbClr val="29F7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2. Передбач результат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r>
              <a:rPr lang="uk-UA" dirty="0">
                <a:solidFill>
                  <a:schemeClr val="tx1"/>
                </a:solidFill>
              </a:rPr>
              <a:t> — які події мають відбуватися на сцені.</a:t>
            </a:r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8E1C863-B30C-40B0-A472-427B837E02DC}"/>
              </a:ext>
            </a:extLst>
          </p:cNvPr>
          <p:cNvSpPr/>
          <p:nvPr/>
        </p:nvSpPr>
        <p:spPr>
          <a:xfrm>
            <a:off x="470518" y="3131253"/>
            <a:ext cx="11489184" cy="5931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3. Сплануй хід виконання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r>
              <a:rPr lang="uk-UA" dirty="0">
                <a:solidFill>
                  <a:schemeClr val="tx1"/>
                </a:solidFill>
              </a:rPr>
              <a:t>: придумай виконавців і їхні образи, поміркуй про фон сцени, визнач послідовність зміни подій на сцені. </a:t>
            </a:r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1389D4A-8DB2-49E7-9183-5C6A73FF9D47}"/>
              </a:ext>
            </a:extLst>
          </p:cNvPr>
          <p:cNvSpPr/>
          <p:nvPr/>
        </p:nvSpPr>
        <p:spPr>
          <a:xfrm>
            <a:off x="470518" y="4065714"/>
            <a:ext cx="11489184" cy="151088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4. Реалізуй сплановане в середовищі </a:t>
            </a:r>
            <a:r>
              <a:rPr lang="uk-UA" dirty="0" err="1">
                <a:solidFill>
                  <a:schemeClr val="tx1"/>
                </a:solidFill>
              </a:rPr>
              <a:t>Скретч</a:t>
            </a:r>
            <a:r>
              <a:rPr lang="uk-UA" dirty="0">
                <a:solidFill>
                  <a:schemeClr val="tx1"/>
                </a:solidFill>
              </a:rPr>
              <a:t>. Пам’ятай, що для того, щоб на сцені відбулася деяка подія, можна використати різні команди. Проєкт буде цікавим для інших користувачів, якщо в ньому використано щонайменше команд. Якщо проєкт буде виконуватись групою, то потурбуйтесь, щоб правильно розподілити завдання в групі. Добре, коли після спільного обговорення і планування кожен складе алгоритм для окремого виконавця, а тоді хтось об’єднає всі алгоритми виконавців в одному файлі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r>
              <a:rPr lang="uk-UA" dirty="0">
                <a:solidFill>
                  <a:schemeClr val="tx1"/>
                </a:solidFill>
              </a:rPr>
              <a:t>. 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9667BB41-56CB-45E2-AFDB-37900A454E30}"/>
              </a:ext>
            </a:extLst>
          </p:cNvPr>
          <p:cNvSpPr/>
          <p:nvPr/>
        </p:nvSpPr>
        <p:spPr>
          <a:xfrm>
            <a:off x="470518" y="5917963"/>
            <a:ext cx="11489184" cy="6385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 5. Збережи проєкт і </a:t>
            </a:r>
            <a:r>
              <a:rPr lang="uk-UA" dirty="0" err="1">
                <a:solidFill>
                  <a:schemeClr val="tx1"/>
                </a:solidFill>
              </a:rPr>
              <a:t>перевір</a:t>
            </a:r>
            <a:r>
              <a:rPr lang="uk-UA" dirty="0">
                <a:solidFill>
                  <a:schemeClr val="tx1"/>
                </a:solidFill>
              </a:rPr>
              <a:t> відповідність його результату попередньому задуму.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0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77361-B73D-44F3-97FE-0BDA1FCC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393434" y="1552493"/>
            <a:ext cx="3498380" cy="4897043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1466-ED54-4714-997B-D3F2577A2F4E}"/>
              </a:ext>
            </a:extLst>
          </p:cNvPr>
          <p:cNvSpPr txBox="1"/>
          <p:nvPr/>
        </p:nvSpPr>
        <p:spPr>
          <a:xfrm>
            <a:off x="4363883" y="1170753"/>
            <a:ext cx="6946268" cy="2207240"/>
          </a:xfrm>
          <a:prstGeom prst="wedgeEllipseCallout">
            <a:avLst>
              <a:gd name="adj1" fmla="val -75679"/>
              <a:gd name="adj2" fmla="val 43897"/>
            </a:avLst>
          </a:prstGeom>
          <a:solidFill>
            <a:srgbClr val="91C3B9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Як </a:t>
            </a:r>
            <a:r>
              <a:rPr lang="ru-RU" sz="2400" dirty="0" err="1">
                <a:solidFill>
                  <a:srgbClr val="002060"/>
                </a:solidFill>
              </a:rPr>
              <a:t>відрізняється</a:t>
            </a:r>
            <a:r>
              <a:rPr lang="ru-RU" sz="2400" dirty="0">
                <a:solidFill>
                  <a:srgbClr val="002060"/>
                </a:solidFill>
              </a:rPr>
              <a:t> план </a:t>
            </a:r>
            <a:r>
              <a:rPr lang="ru-RU" sz="2400" dirty="0" err="1">
                <a:solidFill>
                  <a:srgbClr val="002060"/>
                </a:solidFill>
              </a:rPr>
              <a:t>підготовки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проєкту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його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створювати</a:t>
            </a:r>
            <a:r>
              <a:rPr lang="ru-RU" sz="2400" dirty="0">
                <a:solidFill>
                  <a:srgbClr val="002060"/>
                </a:solidFill>
              </a:rPr>
              <a:t> одному,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плану </a:t>
            </a:r>
            <a:r>
              <a:rPr lang="ru-RU" sz="2400" dirty="0" err="1">
                <a:solidFill>
                  <a:srgbClr val="002060"/>
                </a:solidFill>
              </a:rPr>
              <a:t>проєкту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буде </a:t>
            </a:r>
            <a:r>
              <a:rPr lang="ru-RU" sz="2400" dirty="0" err="1">
                <a:solidFill>
                  <a:srgbClr val="002060"/>
                </a:solidFill>
              </a:rPr>
              <a:t>реалізований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групі</a:t>
            </a:r>
            <a:r>
              <a:rPr lang="ru-RU" sz="2400" dirty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168F502-D9E3-4001-AD71-A9C83D926AA3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Скретч?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1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1466-ED54-4714-997B-D3F2577A2F4E}"/>
              </a:ext>
            </a:extLst>
          </p:cNvPr>
          <p:cNvSpPr txBox="1"/>
          <p:nvPr/>
        </p:nvSpPr>
        <p:spPr>
          <a:xfrm>
            <a:off x="308335" y="1298780"/>
            <a:ext cx="11605497" cy="112371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Скретч,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посиланням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доводилося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меню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того,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перейти в редактор Скретч онлайн.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FC58C1A-1A33-4001-AF80-3E01B5077441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обмінюються складеними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проєктами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BABC27-4658-4814-8DD4-4FC58E4F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82" y="3757474"/>
            <a:ext cx="9622836" cy="1006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9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1466-ED54-4714-997B-D3F2577A2F4E}"/>
              </a:ext>
            </a:extLst>
          </p:cNvPr>
          <p:cNvSpPr txBox="1"/>
          <p:nvPr/>
        </p:nvSpPr>
        <p:spPr>
          <a:xfrm>
            <a:off x="308335" y="1298780"/>
            <a:ext cx="11605497" cy="442674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обрати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перейти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проєктів,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створила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FC58C1A-1A33-4001-AF80-3E01B5077441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обмінюються складеними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проєктами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F9C8F-7F6F-4537-98B0-6FA0039D0355}"/>
              </a:ext>
            </a:extLst>
          </p:cNvPr>
          <p:cNvSpPr txBox="1"/>
          <p:nvPr/>
        </p:nvSpPr>
        <p:spPr>
          <a:xfrm>
            <a:off x="6773662" y="5306853"/>
            <a:ext cx="5267542" cy="646331"/>
          </a:xfrm>
          <a:prstGeom prst="rect">
            <a:avLst/>
          </a:prstGeom>
          <a:noFill/>
          <a:ln w="38100">
            <a:solidFill>
              <a:srgbClr val="51D1FF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проєктів </a:t>
            </a:r>
            <a:r>
              <a:rPr lang="ru-RU" dirty="0" err="1"/>
              <a:t>подані</a:t>
            </a:r>
            <a:r>
              <a:rPr lang="ru-RU" dirty="0"/>
              <a:t> на </a:t>
            </a:r>
            <a:r>
              <a:rPr lang="ru-RU" dirty="0" err="1"/>
              <a:t>сторінці</a:t>
            </a:r>
            <a:r>
              <a:rPr lang="ru-RU" dirty="0"/>
              <a:t> </a:t>
            </a:r>
            <a:r>
              <a:rPr lang="ru-RU" b="1" dirty="0" err="1"/>
              <a:t>Вивчати</a:t>
            </a:r>
            <a:r>
              <a:rPr lang="ru-RU" dirty="0"/>
              <a:t> сайту Скретч? </a:t>
            </a:r>
            <a:r>
              <a:rPr lang="ru-RU" dirty="0" err="1"/>
              <a:t>Перевір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сайту.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7C4699-BC2C-474F-85F3-47498FEF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82" y="1935420"/>
            <a:ext cx="9622836" cy="1006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5D6A6A-B6F4-4110-A252-65A6E70F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67" y="3185392"/>
            <a:ext cx="6094520" cy="3051835"/>
          </a:xfrm>
          <a:prstGeom prst="rect">
            <a:avLst/>
          </a:prstGeom>
          <a:ln>
            <a:solidFill>
              <a:srgbClr val="2F3242"/>
            </a:solidFill>
          </a:ln>
        </p:spPr>
      </p:pic>
    </p:spTree>
    <p:extLst>
      <p:ext uri="{BB962C8B-B14F-4D97-AF65-F5344CB8AC3E}">
        <p14:creationId xmlns:p14="http://schemas.microsoft.com/office/powerpoint/2010/main" val="27549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30.03.2022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1466-ED54-4714-997B-D3F2577A2F4E}"/>
              </a:ext>
            </a:extLst>
          </p:cNvPr>
          <p:cNvSpPr txBox="1"/>
          <p:nvPr/>
        </p:nvSpPr>
        <p:spPr>
          <a:xfrm>
            <a:off x="293251" y="1220769"/>
            <a:ext cx="11605497" cy="180474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приєднатись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переглянути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проєкт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обрати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списку та перейти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само, як і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Скретч. 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переглянути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натиснути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кнопку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Переглянути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FC58C1A-1A33-4001-AF80-3E01B5077441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обмінюються складеними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проєктами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9BD07C-73A2-424E-9234-70375495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52" y="3162886"/>
            <a:ext cx="6993897" cy="3536006"/>
          </a:xfrm>
          <a:prstGeom prst="rect">
            <a:avLst/>
          </a:prstGeom>
          <a:ln>
            <a:solidFill>
              <a:srgbClr val="2F3242"/>
            </a:solidFill>
          </a:ln>
        </p:spPr>
      </p:pic>
    </p:spTree>
    <p:extLst>
      <p:ext uri="{BB962C8B-B14F-4D97-AF65-F5344CB8AC3E}">
        <p14:creationId xmlns:p14="http://schemas.microsoft.com/office/powerpoint/2010/main" val="1990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3273</TotalTime>
  <Words>538</Words>
  <Application>Microsoft Office PowerPoint</Application>
  <PresentationFormat>Широкоэкранный</PresentationFormat>
  <Paragraphs>54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Admin</cp:lastModifiedBy>
  <cp:revision>369</cp:revision>
  <dcterms:created xsi:type="dcterms:W3CDTF">2015-10-20T21:14:13Z</dcterms:created>
  <dcterms:modified xsi:type="dcterms:W3CDTF">2022-03-30T07:24:16Z</dcterms:modified>
</cp:coreProperties>
</file>