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9" r:id="rId5"/>
    <p:sldId id="270" r:id="rId6"/>
    <p:sldId id="268" r:id="rId7"/>
    <p:sldId id="267" r:id="rId8"/>
    <p:sldId id="274" r:id="rId9"/>
    <p:sldId id="275" r:id="rId10"/>
    <p:sldId id="276" r:id="rId11"/>
    <p:sldId id="273" r:id="rId12"/>
    <p:sldId id="278" r:id="rId13"/>
    <p:sldId id="279" r:id="rId14"/>
    <p:sldId id="280" r:id="rId15"/>
    <p:sldId id="277" r:id="rId16"/>
    <p:sldId id="281" r:id="rId17"/>
    <p:sldId id="282" r:id="rId18"/>
    <p:sldId id="283" r:id="rId19"/>
    <p:sldId id="284" r:id="rId20"/>
    <p:sldId id="265" r:id="rId21"/>
    <p:sldId id="266" r:id="rId22"/>
    <p:sldId id="264" r:id="rId23"/>
    <p:sldId id="263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78D"/>
    <a:srgbClr val="E95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126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5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0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0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6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7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7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2915-3489-4FCC-B4BC-624467DF618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B9DB-39D2-47B9-A327-C30DCC04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6834" y="574765"/>
            <a:ext cx="10724606" cy="44021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  <a:r>
              <a:rPr lang="uk-UA" sz="7200" i="1" dirty="0" smtClean="0">
                <a:solidFill>
                  <a:schemeClr val="tx1"/>
                </a:solidFill>
              </a:rPr>
              <a:t>зв'язування практично зорієнтованих задач</a:t>
            </a:r>
            <a:endParaRPr lang="ru-RU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5" y="1746607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89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</p:txBody>
      </p:sp>
    </p:spTree>
    <p:extLst>
      <p:ext uri="{BB962C8B-B14F-4D97-AF65-F5344CB8AC3E}">
        <p14:creationId xmlns:p14="http://schemas.microsoft.com/office/powerpoint/2010/main" val="33575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</p:txBody>
      </p:sp>
    </p:spTree>
    <p:extLst>
      <p:ext uri="{BB962C8B-B14F-4D97-AF65-F5344CB8AC3E}">
        <p14:creationId xmlns:p14="http://schemas.microsoft.com/office/powerpoint/2010/main" val="22170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</p:txBody>
      </p:sp>
    </p:spTree>
    <p:extLst>
      <p:ext uri="{BB962C8B-B14F-4D97-AF65-F5344CB8AC3E}">
        <p14:creationId xmlns:p14="http://schemas.microsoft.com/office/powerpoint/2010/main" val="24467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  <a:p>
            <a:r>
              <a:rPr lang="uk-UA" sz="3600" dirty="0" smtClean="0"/>
              <a:t>84-80=4</a:t>
            </a:r>
          </a:p>
          <a:p>
            <a:r>
              <a:rPr lang="uk-UA" sz="3600" dirty="0" smtClean="0"/>
              <a:t>        4=4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81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  <a:p>
            <a:r>
              <a:rPr lang="uk-UA" sz="3600" dirty="0" smtClean="0"/>
              <a:t>84-80=4</a:t>
            </a:r>
          </a:p>
          <a:p>
            <a:r>
              <a:rPr lang="uk-UA" sz="3600" dirty="0" smtClean="0"/>
              <a:t>        4=4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4023" y="1828800"/>
            <a:ext cx="2978331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80-Х=4</a:t>
            </a:r>
          </a:p>
        </p:txBody>
      </p:sp>
    </p:spTree>
    <p:extLst>
      <p:ext uri="{BB962C8B-B14F-4D97-AF65-F5344CB8AC3E}">
        <p14:creationId xmlns:p14="http://schemas.microsoft.com/office/powerpoint/2010/main" val="38350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  <a:p>
            <a:r>
              <a:rPr lang="uk-UA" sz="3600" dirty="0" smtClean="0"/>
              <a:t>84-80=4</a:t>
            </a:r>
          </a:p>
          <a:p>
            <a:r>
              <a:rPr lang="uk-UA" sz="3600" dirty="0" smtClean="0"/>
              <a:t>        4=4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4023" y="1828800"/>
            <a:ext cx="2978331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80-Х=4</a:t>
            </a:r>
          </a:p>
        </p:txBody>
      </p:sp>
    </p:spTree>
    <p:extLst>
      <p:ext uri="{BB962C8B-B14F-4D97-AF65-F5344CB8AC3E}">
        <p14:creationId xmlns:p14="http://schemas.microsoft.com/office/powerpoint/2010/main" val="2968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6619" y="1726058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  <a:p>
            <a:r>
              <a:rPr lang="uk-UA" sz="3600" dirty="0" smtClean="0"/>
              <a:t>84-80=4</a:t>
            </a:r>
          </a:p>
          <a:p>
            <a:r>
              <a:rPr lang="uk-UA" sz="3600" dirty="0" smtClean="0"/>
              <a:t>        4=4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4023" y="1828800"/>
            <a:ext cx="2978331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80-Х=4</a:t>
            </a:r>
          </a:p>
          <a:p>
            <a:r>
              <a:rPr lang="uk-UA" sz="3600" dirty="0" smtClean="0"/>
              <a:t>Х=80-4</a:t>
            </a:r>
          </a:p>
        </p:txBody>
      </p:sp>
    </p:spTree>
    <p:extLst>
      <p:ext uri="{BB962C8B-B14F-4D97-AF65-F5344CB8AC3E}">
        <p14:creationId xmlns:p14="http://schemas.microsoft.com/office/powerpoint/2010/main" val="34627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  <a:p>
            <a:r>
              <a:rPr lang="uk-UA" sz="3600" dirty="0" smtClean="0"/>
              <a:t>84-80=4</a:t>
            </a:r>
          </a:p>
          <a:p>
            <a:r>
              <a:rPr lang="uk-UA" sz="3600" dirty="0" smtClean="0"/>
              <a:t>        4=4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4023" y="1828800"/>
            <a:ext cx="2978331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80-Х=4</a:t>
            </a:r>
          </a:p>
          <a:p>
            <a:r>
              <a:rPr lang="uk-UA" sz="3600" dirty="0" smtClean="0"/>
              <a:t>Х=80-4</a:t>
            </a:r>
          </a:p>
          <a:p>
            <a:r>
              <a:rPr lang="uk-UA" sz="3600" u="sng" dirty="0" smtClean="0"/>
              <a:t>Х=76</a:t>
            </a:r>
          </a:p>
        </p:txBody>
      </p:sp>
    </p:spTree>
    <p:extLst>
      <p:ext uri="{BB962C8B-B14F-4D97-AF65-F5344CB8AC3E}">
        <p14:creationId xmlns:p14="http://schemas.microsoft.com/office/powerpoint/2010/main" val="34493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dirty="0"/>
              <a:t>x = 320</a:t>
            </a:r>
            <a:br>
              <a:rPr lang="en-US" sz="3600" dirty="0"/>
            </a:br>
            <a:r>
              <a:rPr lang="en-US" sz="3600" dirty="0"/>
              <a:t>320 : 80 = 4</a:t>
            </a:r>
            <a:br>
              <a:rPr lang="en-US" sz="3600" dirty="0"/>
            </a:br>
            <a:r>
              <a:rPr lang="en-US" sz="3600" dirty="0"/>
              <a:t>4 = 4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2183" y="1828800"/>
            <a:ext cx="2730137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Х-80=4</a:t>
            </a:r>
          </a:p>
          <a:p>
            <a:r>
              <a:rPr lang="uk-UA" sz="3600" dirty="0" smtClean="0"/>
              <a:t>Х=80+4</a:t>
            </a:r>
          </a:p>
          <a:p>
            <a:r>
              <a:rPr lang="uk-UA" sz="3600" u="sng" dirty="0" smtClean="0"/>
              <a:t>Х=84</a:t>
            </a:r>
          </a:p>
          <a:p>
            <a:r>
              <a:rPr lang="uk-UA" sz="3600" dirty="0" smtClean="0"/>
              <a:t>84-80=4</a:t>
            </a:r>
          </a:p>
          <a:p>
            <a:r>
              <a:rPr lang="uk-UA" sz="3600" dirty="0" smtClean="0"/>
              <a:t>        4=4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4023" y="1828800"/>
            <a:ext cx="2978331" cy="3892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80-Х=4</a:t>
            </a:r>
          </a:p>
          <a:p>
            <a:r>
              <a:rPr lang="uk-UA" sz="3600" dirty="0" smtClean="0"/>
              <a:t>Х=80-4</a:t>
            </a:r>
          </a:p>
          <a:p>
            <a:r>
              <a:rPr lang="uk-UA" sz="3600" u="sng" dirty="0" smtClean="0"/>
              <a:t>Х=76</a:t>
            </a:r>
          </a:p>
          <a:p>
            <a:r>
              <a:rPr lang="uk-UA" sz="3600" dirty="0" smtClean="0"/>
              <a:t>80-76=4</a:t>
            </a:r>
          </a:p>
          <a:p>
            <a:r>
              <a:rPr lang="uk-UA" sz="3600" dirty="0"/>
              <a:t> </a:t>
            </a:r>
            <a:r>
              <a:rPr lang="uk-UA" sz="3600" dirty="0" smtClean="0"/>
              <a:t>       4=4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4772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282"/>
            <a:ext cx="1219199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49978" y="222069"/>
            <a:ext cx="8987245" cy="60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Усні обчислення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65760" y="1201783"/>
            <a:ext cx="419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1.Гра ,,Мовчанка,,.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 rot="20172055">
            <a:off x="2718607" y="2176039"/>
            <a:ext cx="1379712" cy="90569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900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20610" y="1582470"/>
            <a:ext cx="900748" cy="127829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300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798566">
            <a:off x="1133003" y="1968293"/>
            <a:ext cx="1417322" cy="94010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210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1174993">
            <a:off x="907737" y="2869871"/>
            <a:ext cx="1461462" cy="90983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180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282432">
            <a:off x="2695208" y="2937319"/>
            <a:ext cx="1462210" cy="96079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270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8090819">
            <a:off x="1453739" y="3505620"/>
            <a:ext cx="1310756" cy="8583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210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4397888">
            <a:off x="2176940" y="3484487"/>
            <a:ext cx="1422860" cy="914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150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59680" y="2492265"/>
            <a:ext cx="1190558" cy="115368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3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931358">
            <a:off x="7574080" y="1441273"/>
            <a:ext cx="914400" cy="1399110"/>
          </a:xfrm>
          <a:prstGeom prst="ellipse">
            <a:avLst/>
          </a:prstGeom>
          <a:solidFill>
            <a:srgbClr val="E95DCE"/>
          </a:solidFill>
          <a:ln w="28575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8530458">
            <a:off x="8242191" y="2018174"/>
            <a:ext cx="1348557" cy="914400"/>
          </a:xfrm>
          <a:prstGeom prst="ellipse">
            <a:avLst/>
          </a:prstGeom>
          <a:solidFill>
            <a:srgbClr val="E95DCE"/>
          </a:solidFill>
          <a:ln w="38100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771256">
            <a:off x="6647352" y="2277844"/>
            <a:ext cx="1384663" cy="901027"/>
          </a:xfrm>
          <a:prstGeom prst="ellipse">
            <a:avLst/>
          </a:prstGeom>
          <a:solidFill>
            <a:srgbClr val="E95DCE"/>
          </a:solidFill>
          <a:ln w="28575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9679337">
            <a:off x="6664270" y="3110929"/>
            <a:ext cx="1384663" cy="901027"/>
          </a:xfrm>
          <a:prstGeom prst="ellipse">
            <a:avLst/>
          </a:prstGeom>
          <a:solidFill>
            <a:srgbClr val="E95DCE"/>
          </a:solidFill>
          <a:ln w="28575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7154956">
            <a:off x="7299239" y="3593187"/>
            <a:ext cx="1384663" cy="901027"/>
          </a:xfrm>
          <a:prstGeom prst="ellipse">
            <a:avLst/>
          </a:prstGeom>
          <a:solidFill>
            <a:srgbClr val="E95DCE"/>
          </a:solidFill>
          <a:ln w="38100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70535">
            <a:off x="8627619" y="2825807"/>
            <a:ext cx="1384663" cy="901027"/>
          </a:xfrm>
          <a:prstGeom prst="ellipse">
            <a:avLst/>
          </a:prstGeom>
          <a:solidFill>
            <a:srgbClr val="E95DCE"/>
          </a:solidFill>
          <a:ln w="28575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3152710">
            <a:off x="8048750" y="3495855"/>
            <a:ext cx="1384663" cy="901027"/>
          </a:xfrm>
          <a:prstGeom prst="ellipse">
            <a:avLst/>
          </a:prstGeom>
          <a:solidFill>
            <a:srgbClr val="E95DCE"/>
          </a:solidFill>
          <a:ln w="28575">
            <a:solidFill>
              <a:srgbClr val="A91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01595" y="2631818"/>
            <a:ext cx="1098656" cy="101706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4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4091" y="404949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Фізкультхвилинка</a:t>
            </a:r>
            <a:endParaRPr lang="ru-RU" sz="2800" dirty="0"/>
          </a:p>
        </p:txBody>
      </p:sp>
      <p:pic>
        <p:nvPicPr>
          <p:cNvPr id="3" name="video-8a9344a286c23c4b086951a38ca488af-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28169"/>
            <a:ext cx="11834948" cy="59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3548" y="137160"/>
            <a:ext cx="9196252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Робота в парах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280469" y="496389"/>
            <a:ext cx="1815737" cy="1267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№220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2799" y="-1280160"/>
            <a:ext cx="4855682" cy="9418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20039" y="5834646"/>
            <a:ext cx="1063784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Учні для кожного запитання складають за малюнком  вираз, записують його в зошит та обчислюють значення цього виразу.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33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794" y="548640"/>
            <a:ext cx="952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8720" y="1805166"/>
            <a:ext cx="7916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темою ми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удосконалювали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вчилися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58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8655" y="475007"/>
            <a:ext cx="6951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сподобалось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uk-UA" b="1" i="1" dirty="0" smtClean="0">
                <a:solidFill>
                  <a:schemeClr val="bg1"/>
                </a:solidFill>
              </a:rPr>
              <a:t>…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90" y="1900645"/>
            <a:ext cx="3429000" cy="3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697" cy="4695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9028" y="827314"/>
            <a:ext cx="6662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Домашнє завдання ст. 33 № 223, №</a:t>
            </a:r>
            <a:r>
              <a:rPr lang="uk-UA" sz="5400" dirty="0"/>
              <a:t> </a:t>
            </a:r>
            <a:r>
              <a:rPr lang="uk-UA" sz="5400" dirty="0" smtClean="0"/>
              <a:t>224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748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07486" y="300446"/>
            <a:ext cx="1136468" cy="1031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 219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827" y="-2322957"/>
            <a:ext cx="3570621" cy="108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49978" y="222069"/>
            <a:ext cx="8987245" cy="60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Завдання для опитування.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53142" y="1200639"/>
            <a:ext cx="7876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3200" dirty="0" smtClean="0"/>
              <a:t>Поясніть розв'язання рівняння х : 40 =8.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3142" y="2062413"/>
            <a:ext cx="1009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- Виконайте перетворення:120 хв = __год; 300с =__хв.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96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1069" y="592855"/>
            <a:ext cx="433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21</a:t>
            </a:r>
            <a:r>
              <a:rPr lang="uk-UA" sz="3600" i="1" dirty="0" smtClean="0"/>
              <a:t>   березня </a:t>
            </a:r>
          </a:p>
          <a:p>
            <a:pPr algn="ctr"/>
            <a:r>
              <a:rPr lang="uk-UA" sz="3600" i="1" dirty="0" smtClean="0"/>
              <a:t>Класна робота 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08069" y="2016707"/>
            <a:ext cx="66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Хвилинка каліграфії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" y="2844225"/>
            <a:ext cx="1046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2</a:t>
            </a:r>
            <a:r>
              <a:rPr lang="en-US" sz="3200" dirty="0" smtClean="0"/>
              <a:t>1</a:t>
            </a:r>
            <a:r>
              <a:rPr lang="uk-UA" sz="3200" dirty="0" smtClean="0"/>
              <a:t> …. Прописати до кінця рядка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66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1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17021" y="300445"/>
            <a:ext cx="8791303" cy="627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/>
              <a:t>Самостійна робота (з подальшою перевіркою.)</a:t>
            </a:r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10515600" y="44381"/>
            <a:ext cx="1489166" cy="1162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№ 218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2149" y="3102201"/>
            <a:ext cx="27478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dirty="0" smtClean="0"/>
              <a:t>4 </a:t>
            </a:r>
            <a:r>
              <a:rPr lang="uk-UA" sz="3200" dirty="0" smtClean="0">
                <a:latin typeface="Arial"/>
                <a:cs typeface="Arial"/>
              </a:rPr>
              <a:t>·</a:t>
            </a:r>
            <a:r>
              <a:rPr lang="uk-UA" sz="3200" dirty="0" smtClean="0"/>
              <a:t> 13 – 18 = 34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2148" y="3686976"/>
            <a:ext cx="263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7 </a:t>
            </a:r>
            <a:r>
              <a:rPr lang="uk-UA" sz="3200" dirty="0" smtClean="0">
                <a:latin typeface="Arial"/>
                <a:cs typeface="Arial"/>
              </a:rPr>
              <a:t>·</a:t>
            </a:r>
            <a:r>
              <a:rPr lang="uk-UA" sz="3200" dirty="0" smtClean="0"/>
              <a:t> 12- 16 = 68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2148" y="4269015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15 </a:t>
            </a:r>
            <a:r>
              <a:rPr lang="ru-RU" sz="3200" dirty="0" smtClean="0"/>
              <a:t>+ 5</a:t>
            </a:r>
            <a:r>
              <a:rPr lang="ru-RU" sz="3200" dirty="0" smtClean="0">
                <a:latin typeface="Arial"/>
                <a:cs typeface="Arial"/>
              </a:rPr>
              <a:t>·</a:t>
            </a:r>
            <a:r>
              <a:rPr lang="ru-RU" sz="3200" dirty="0" smtClean="0"/>
              <a:t> </a:t>
            </a:r>
            <a:r>
              <a:rPr lang="en-US" sz="3200" dirty="0" smtClean="0"/>
              <a:t>1</a:t>
            </a:r>
            <a:r>
              <a:rPr lang="ru-RU" sz="3200" dirty="0" smtClean="0"/>
              <a:t>5= </a:t>
            </a:r>
            <a:r>
              <a:rPr lang="en-US" sz="3200" dirty="0" smtClean="0"/>
              <a:t>90</a:t>
            </a:r>
            <a:endParaRPr lang="uk-UA" sz="3200" dirty="0" smtClean="0"/>
          </a:p>
        </p:txBody>
      </p:sp>
      <p:sp>
        <p:nvSpPr>
          <p:cNvPr id="10" name="TextBox 9"/>
          <p:cNvSpPr txBox="1"/>
          <p:nvPr/>
        </p:nvSpPr>
        <p:spPr>
          <a:xfrm flipH="1">
            <a:off x="5856515" y="3150867"/>
            <a:ext cx="444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100-6</a:t>
            </a:r>
            <a:r>
              <a:rPr lang="uk-UA" sz="3200" dirty="0" smtClean="0">
                <a:latin typeface="Arial"/>
                <a:cs typeface="Arial"/>
              </a:rPr>
              <a:t>·</a:t>
            </a:r>
            <a:r>
              <a:rPr lang="uk-UA" sz="3200" dirty="0" smtClean="0"/>
              <a:t>16= 4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6515" y="3684240"/>
            <a:ext cx="490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6</a:t>
            </a:r>
            <a:r>
              <a:rPr lang="uk-UA" sz="3200" dirty="0" smtClean="0">
                <a:latin typeface="Arial"/>
                <a:cs typeface="Arial"/>
              </a:rPr>
              <a:t>·</a:t>
            </a:r>
            <a:r>
              <a:rPr lang="uk-UA" sz="3200" dirty="0" smtClean="0"/>
              <a:t>120:10= 72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6515" y="4166274"/>
            <a:ext cx="540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6</a:t>
            </a:r>
            <a:r>
              <a:rPr lang="uk-UA" sz="3200" dirty="0" smtClean="0">
                <a:latin typeface="Arial"/>
                <a:cs typeface="Arial"/>
              </a:rPr>
              <a:t>·</a:t>
            </a:r>
            <a:r>
              <a:rPr lang="uk-UA" sz="3200" dirty="0" smtClean="0"/>
              <a:t>150:100= 9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8" y="1178242"/>
            <a:ext cx="11531743" cy="15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/>
              <a:t>Х : 80 =4</a:t>
            </a:r>
          </a:p>
          <a:p>
            <a:r>
              <a:rPr lang="uk-UA" sz="3600" dirty="0" smtClean="0"/>
              <a:t>Х=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26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6" y="1828800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28064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54481" y="235130"/>
            <a:ext cx="8229600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Розв‘яжіть  рівняння </a:t>
            </a:r>
            <a:endParaRPr lang="ru-RU" sz="6000" dirty="0"/>
          </a:p>
        </p:txBody>
      </p:sp>
      <p:sp>
        <p:nvSpPr>
          <p:cNvPr id="3" name="Овал 2"/>
          <p:cNvSpPr/>
          <p:nvPr/>
        </p:nvSpPr>
        <p:spPr>
          <a:xfrm>
            <a:off x="10659291" y="496389"/>
            <a:ext cx="1532708" cy="1110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№221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5" y="1746607"/>
            <a:ext cx="2704011" cy="39188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x : 80 = 4</a:t>
            </a:r>
            <a:br>
              <a:rPr lang="en-US" sz="3600" dirty="0"/>
            </a:br>
            <a:r>
              <a:rPr lang="en-US" sz="3600" dirty="0"/>
              <a:t>x = 4 · 80</a:t>
            </a:r>
            <a:br>
              <a:rPr lang="en-US" sz="3600" dirty="0"/>
            </a:br>
            <a:r>
              <a:rPr lang="en-US" sz="3600" u="sng" dirty="0"/>
              <a:t>x = 320</a:t>
            </a:r>
            <a:br>
              <a:rPr lang="en-US" sz="3600" u="sng" dirty="0"/>
            </a:br>
            <a:endParaRPr lang="uk-UA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33414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345</Words>
  <Application>Microsoft Office PowerPoint</Application>
  <PresentationFormat>Произвольный</PresentationFormat>
  <Paragraphs>133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Элит</dc:creator>
  <cp:lastModifiedBy>Admin</cp:lastModifiedBy>
  <cp:revision>17</cp:revision>
  <dcterms:created xsi:type="dcterms:W3CDTF">2022-03-03T18:18:40Z</dcterms:created>
  <dcterms:modified xsi:type="dcterms:W3CDTF">2022-03-21T11:37:04Z</dcterms:modified>
</cp:coreProperties>
</file>