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4" r:id="rId5"/>
    <p:sldId id="262" r:id="rId6"/>
    <p:sldId id="261" r:id="rId7"/>
    <p:sldId id="273" r:id="rId8"/>
    <p:sldId id="272" r:id="rId9"/>
    <p:sldId id="274" r:id="rId10"/>
    <p:sldId id="260" r:id="rId11"/>
    <p:sldId id="275" r:id="rId12"/>
    <p:sldId id="279" r:id="rId13"/>
    <p:sldId id="278" r:id="rId14"/>
    <p:sldId id="277" r:id="rId15"/>
    <p:sldId id="276" r:id="rId16"/>
    <p:sldId id="26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1458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4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8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3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3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1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3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4B24-D447-42EB-9755-7DB209F93DD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FFB7-09C1-4995-89D7-68E6EC9E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4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02674" y="914401"/>
            <a:ext cx="9026435" cy="29130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Розв‘язування практично зорієнтованих задач.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3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2139261"/>
            <a:ext cx="9849395" cy="1894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85070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1714719"/>
            <a:ext cx="9849395" cy="14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" y="18589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477" y="3178626"/>
            <a:ext cx="10700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56 : 7 </a:t>
            </a:r>
            <a:r>
              <a:rPr lang="ru-RU" sz="4400" b="1" dirty="0" smtClean="0"/>
              <a:t>=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079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1714719"/>
            <a:ext cx="9849395" cy="14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" y="18589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477" y="3178626"/>
            <a:ext cx="107006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56 : 7 = 8 (очей) – в 1 </a:t>
            </a:r>
            <a:r>
              <a:rPr lang="ru-RU" sz="4400" b="1" dirty="0" err="1" smtClean="0"/>
              <a:t>павука</a:t>
            </a:r>
            <a:r>
              <a:rPr lang="uk-UA" sz="4400" b="1" dirty="0"/>
              <a:t>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2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689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1714719"/>
            <a:ext cx="9849395" cy="14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" y="18589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477" y="3178626"/>
            <a:ext cx="10700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56 : 7 = 8 (очей) – в 1 </a:t>
            </a:r>
            <a:r>
              <a:rPr lang="ru-RU" sz="4400" b="1" dirty="0" err="1" smtClean="0"/>
              <a:t>павука</a:t>
            </a:r>
            <a:r>
              <a:rPr lang="uk-UA" sz="4400" b="1" dirty="0"/>
              <a:t>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2) 8 – 6 = 2 (ока) – в 1 </a:t>
            </a:r>
            <a:r>
              <a:rPr lang="ru-RU" sz="4400" b="1" dirty="0" smtClean="0"/>
              <a:t>комара;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3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37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1714719"/>
            <a:ext cx="9849395" cy="14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" y="18589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477" y="3178626"/>
            <a:ext cx="107006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56 : 7 = 8 (очей) – в 1 </a:t>
            </a:r>
            <a:r>
              <a:rPr lang="ru-RU" sz="4400" b="1" dirty="0" err="1" smtClean="0"/>
              <a:t>павука</a:t>
            </a:r>
            <a:r>
              <a:rPr lang="uk-UA" sz="4400" b="1" dirty="0"/>
              <a:t>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2) 8 – 6 = 2 (ока) – в 1 </a:t>
            </a:r>
            <a:r>
              <a:rPr lang="ru-RU" sz="4400" b="1" dirty="0" smtClean="0"/>
              <a:t>комара;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3) 2 • 10 = 20 (очей)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07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4" y="1714719"/>
            <a:ext cx="9849395" cy="146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7 п. – 56 очей, 1 </a:t>
            </a:r>
            <a:r>
              <a:rPr lang="ru-RU" sz="2800" i="1" dirty="0" err="1">
                <a:solidFill>
                  <a:schemeClr val="tx1"/>
                </a:solidFill>
              </a:rPr>
              <a:t>павук</a:t>
            </a:r>
            <a:r>
              <a:rPr lang="ru-RU" sz="2800" i="1" dirty="0">
                <a:solidFill>
                  <a:schemeClr val="tx1"/>
                </a:solidFill>
              </a:rPr>
              <a:t> – ? очей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Комар </a:t>
            </a:r>
            <a:r>
              <a:rPr lang="ru-RU" sz="2800" i="1" dirty="0">
                <a:solidFill>
                  <a:schemeClr val="tx1"/>
                </a:solidFill>
              </a:rPr>
              <a:t>– 10 к. – ? очей, 1 комар – ?, на 6 очей </a:t>
            </a:r>
            <a:r>
              <a:rPr lang="ru-RU" sz="2800" i="1" dirty="0" err="1">
                <a:solidFill>
                  <a:schemeClr val="tx1"/>
                </a:solidFill>
              </a:rPr>
              <a:t>менше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" y="18589"/>
            <a:ext cx="11660814" cy="19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477" y="3178626"/>
            <a:ext cx="107006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1) 56 : 7 = 8 (очей) – в 1 </a:t>
            </a:r>
            <a:r>
              <a:rPr lang="ru-RU" sz="4400" b="1" dirty="0" err="1" smtClean="0"/>
              <a:t>павука</a:t>
            </a:r>
            <a:r>
              <a:rPr lang="uk-UA" sz="4400" b="1" dirty="0"/>
              <a:t>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2) 8 – 6 = 2 (ока) – в 1 </a:t>
            </a:r>
            <a:r>
              <a:rPr lang="ru-RU" sz="4400" b="1" dirty="0" smtClean="0"/>
              <a:t>комара;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3) 2 • 10 = 20 (очей)</a:t>
            </a:r>
            <a:br>
              <a:rPr lang="ru-RU" sz="4400" b="1" dirty="0"/>
            </a:br>
            <a:r>
              <a:rPr lang="ru-RU" sz="4400" b="1" dirty="0"/>
              <a:t>(56 : 7 – 6) • 10 = 20 (очей)</a:t>
            </a:r>
          </a:p>
          <a:p>
            <a:r>
              <a:rPr lang="ru-RU" sz="4400" b="1" dirty="0" err="1"/>
              <a:t>Відповідь</a:t>
            </a:r>
            <a:r>
              <a:rPr lang="ru-RU" sz="4400" b="1" dirty="0"/>
              <a:t>: 20 очей разом у 10 </a:t>
            </a:r>
            <a:r>
              <a:rPr lang="ru-RU" sz="4400" b="1" dirty="0" err="1"/>
              <a:t>комарів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815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697" cy="4695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29" y="1262743"/>
            <a:ext cx="586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Домашня робота</a:t>
            </a:r>
          </a:p>
          <a:p>
            <a:r>
              <a:rPr lang="uk-UA" sz="4000" dirty="0" smtClean="0"/>
              <a:t>№ 273,  № 274.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9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943" y="638629"/>
            <a:ext cx="680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1">
                    <a:lumMod val="50000"/>
                  </a:schemeClr>
                </a:solidFill>
              </a:rPr>
              <a:t>Рефлексія. 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971" y="1596571"/>
            <a:ext cx="9869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Обери</a:t>
            </a:r>
            <a:r>
              <a:rPr lang="uk-UA" sz="3200" dirty="0" smtClean="0"/>
              <a:t> який у тебе настрій в кінці уроку і намалюй у зошиті.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2673789"/>
            <a:ext cx="8926284" cy="36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94114" y="352697"/>
            <a:ext cx="7093132" cy="96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Усні обчислення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2" y="1360441"/>
            <a:ext cx="11206442" cy="20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2682" y="2603863"/>
            <a:ext cx="71599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9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9632" y="2603863"/>
            <a:ext cx="827315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8678" y="2599509"/>
            <a:ext cx="882689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24574" y="2603863"/>
            <a:ext cx="78848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636561" y="2595155"/>
            <a:ext cx="1073995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100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611138" y="2590801"/>
            <a:ext cx="882689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493827" y="2590801"/>
            <a:ext cx="78848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60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76101" y="169817"/>
            <a:ext cx="9026435" cy="96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Завдання для опитування</a:t>
            </a:r>
            <a:endParaRPr lang="ru-RU" sz="6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0263" y="1410789"/>
            <a:ext cx="10319657" cy="92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Прокоментуйте обчислення 36 : 3;  820 : 2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5395" y="2573384"/>
            <a:ext cx="3526971" cy="92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Обчисліть: 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470263" y="3690257"/>
            <a:ext cx="4402183" cy="14369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7 м 20 см – 2 м 30 см=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89318" y="3030583"/>
            <a:ext cx="4402183" cy="14369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4 ц 60 кг + 1 ц 40 кг=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62949" y="4820196"/>
            <a:ext cx="4402183" cy="14369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2 год – 1 хв =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5132" y="5316582"/>
            <a:ext cx="5590902" cy="14369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3 роки 8 міс. + 7 років 4 міс.=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5166" y="39188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    31</a:t>
            </a:r>
            <a:r>
              <a:rPr lang="uk-UA" sz="3600" i="1" dirty="0" smtClean="0"/>
              <a:t> </a:t>
            </a:r>
            <a:r>
              <a:rPr lang="uk-UA" sz="3600" i="1" dirty="0"/>
              <a:t>б</a:t>
            </a:r>
            <a:r>
              <a:rPr lang="uk-UA" sz="3600" i="1" dirty="0" smtClean="0"/>
              <a:t>ерезня  </a:t>
            </a:r>
          </a:p>
          <a:p>
            <a:r>
              <a:rPr lang="uk-UA" sz="3600" i="1" dirty="0" smtClean="0"/>
              <a:t>Класна робота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48148" y="2008773"/>
            <a:ext cx="487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Хвилинка каліграфії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7463" y="3514531"/>
            <a:ext cx="9548948" cy="90589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60   54   48</a:t>
            </a:r>
            <a:r>
              <a:rPr lang="uk-UA" sz="4000" dirty="0" smtClean="0">
                <a:solidFill>
                  <a:schemeClr val="tx1"/>
                </a:solidFill>
              </a:rPr>
              <a:t>…. </a:t>
            </a:r>
            <a:r>
              <a:rPr lang="uk-UA" sz="4000" dirty="0" err="1" smtClean="0">
                <a:solidFill>
                  <a:schemeClr val="tx1"/>
                </a:solidFill>
              </a:rPr>
              <a:t>Продовжіть</a:t>
            </a:r>
            <a:r>
              <a:rPr lang="uk-UA" sz="4000" dirty="0" smtClean="0">
                <a:solidFill>
                  <a:schemeClr val="tx1"/>
                </a:solidFill>
              </a:rPr>
              <a:t> рядок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5029" y="228599"/>
            <a:ext cx="7262950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tx1"/>
                </a:solidFill>
              </a:rPr>
              <a:t>Завдання 268</a:t>
            </a:r>
            <a:r>
              <a:rPr lang="uk-UA" sz="3200" i="1" dirty="0" smtClean="0">
                <a:solidFill>
                  <a:schemeClr val="tx1"/>
                </a:solidFill>
              </a:rPr>
              <a:t> 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5029" y="2111829"/>
            <a:ext cx="3122022" cy="2449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mbria"/>
              </a:rPr>
              <a:t>51 : 3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17 • 3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84 : 7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12 • 7 =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3761" y="1992197"/>
            <a:ext cx="831668" cy="685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761" y="2677885"/>
            <a:ext cx="831668" cy="751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3761" y="3336471"/>
            <a:ext cx="831668" cy="751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3761" y="4011386"/>
            <a:ext cx="831668" cy="751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7143" y="2111829"/>
            <a:ext cx="4038600" cy="2449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mbria"/>
              </a:rPr>
              <a:t>900 : 60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15 • 60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800 : 5 =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mbria"/>
              </a:rPr>
              <a:t>160 • 5 =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59093" y="2003194"/>
            <a:ext cx="831668" cy="685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80713" y="2688882"/>
            <a:ext cx="1143001" cy="685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900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80713" y="3342139"/>
            <a:ext cx="1034144" cy="685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160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57855" y="4011386"/>
            <a:ext cx="1034143" cy="685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800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" y="790302"/>
            <a:ext cx="9442676" cy="10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0" y="509451"/>
            <a:ext cx="7262950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tx1"/>
                </a:solidFill>
              </a:rPr>
              <a:t>Завдання 270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38263"/>
            <a:ext cx="11341592" cy="7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" y="23903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/>
              <a:t>325 см </a:t>
            </a:r>
            <a:r>
              <a:rPr lang="ru-RU" sz="4800" dirty="0" smtClean="0"/>
              <a:t>=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91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0" y="509451"/>
            <a:ext cx="7262950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tx1"/>
                </a:solidFill>
              </a:rPr>
              <a:t>Пояснення  нового матеріалу 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38263"/>
            <a:ext cx="11341592" cy="7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" y="23903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/>
              <a:t>325 см = 3 м 25 см</a:t>
            </a:r>
            <a:br>
              <a:rPr lang="ru-RU" sz="4800" dirty="0"/>
            </a:br>
            <a:r>
              <a:rPr lang="ru-RU" sz="4800" dirty="0"/>
              <a:t>582 кг </a:t>
            </a:r>
            <a:r>
              <a:rPr lang="ru-RU" sz="4800" dirty="0" smtClean="0"/>
              <a:t>=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167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0" y="509451"/>
            <a:ext cx="7262950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tx1"/>
                </a:solidFill>
              </a:rPr>
              <a:t>Пояснення  нового матеріалу 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38263"/>
            <a:ext cx="11341592" cy="7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" y="23903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/>
              <a:t>325 см = 3 м 25 см</a:t>
            </a:r>
            <a:br>
              <a:rPr lang="ru-RU" sz="4800" dirty="0"/>
            </a:br>
            <a:r>
              <a:rPr lang="ru-RU" sz="4800" dirty="0"/>
              <a:t>582 кг = 5 ц 82 кг</a:t>
            </a:r>
            <a:br>
              <a:rPr lang="ru-RU" sz="4800" dirty="0"/>
            </a:br>
            <a:r>
              <a:rPr lang="ru-RU" sz="4800" dirty="0"/>
              <a:t>45 </a:t>
            </a:r>
            <a:r>
              <a:rPr lang="ru-RU" sz="4800" dirty="0" err="1"/>
              <a:t>дм</a:t>
            </a:r>
            <a:r>
              <a:rPr lang="ru-RU" sz="4800" dirty="0"/>
              <a:t> 8 см </a:t>
            </a:r>
            <a:r>
              <a:rPr lang="ru-RU" sz="4800" dirty="0" smtClean="0"/>
              <a:t>=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605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0" y="509451"/>
            <a:ext cx="7262950" cy="561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tx1"/>
                </a:solidFill>
              </a:rPr>
              <a:t>Пояснення  нового матеріалу 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38263"/>
            <a:ext cx="11341592" cy="7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" y="23903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/>
              <a:t>325 см = 3 м 25 см</a:t>
            </a:r>
            <a:br>
              <a:rPr lang="ru-RU" sz="4800" dirty="0"/>
            </a:br>
            <a:r>
              <a:rPr lang="ru-RU" sz="4800" dirty="0"/>
              <a:t>582 кг = 5 ц 82 кг</a:t>
            </a:r>
            <a:br>
              <a:rPr lang="ru-RU" sz="4800" dirty="0"/>
            </a:br>
            <a:r>
              <a:rPr lang="ru-RU" sz="4800" dirty="0"/>
              <a:t>45 </a:t>
            </a:r>
            <a:r>
              <a:rPr lang="ru-RU" sz="4800" dirty="0" err="1"/>
              <a:t>дм</a:t>
            </a:r>
            <a:r>
              <a:rPr lang="ru-RU" sz="4800" dirty="0"/>
              <a:t> 8 см = 458 см</a:t>
            </a:r>
          </a:p>
        </p:txBody>
      </p:sp>
    </p:spTree>
    <p:extLst>
      <p:ext uri="{BB962C8B-B14F-4D97-AF65-F5344CB8AC3E}">
        <p14:creationId xmlns:p14="http://schemas.microsoft.com/office/powerpoint/2010/main" val="26807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412</Words>
  <Application>Microsoft Office PowerPoint</Application>
  <PresentationFormat>Произвольный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Элит</dc:creator>
  <cp:lastModifiedBy>Admin</cp:lastModifiedBy>
  <cp:revision>18</cp:revision>
  <dcterms:created xsi:type="dcterms:W3CDTF">2022-03-06T08:07:44Z</dcterms:created>
  <dcterms:modified xsi:type="dcterms:W3CDTF">2022-03-30T10:32:13Z</dcterms:modified>
</cp:coreProperties>
</file>