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19" r:id="rId2"/>
    <p:sldId id="301" r:id="rId3"/>
    <p:sldId id="302" r:id="rId4"/>
    <p:sldId id="303" r:id="rId5"/>
    <p:sldId id="304" r:id="rId6"/>
    <p:sldId id="305" r:id="rId7"/>
    <p:sldId id="306" r:id="rId8"/>
    <p:sldId id="296" r:id="rId9"/>
    <p:sldId id="307" r:id="rId10"/>
    <p:sldId id="275" r:id="rId11"/>
    <p:sldId id="278" r:id="rId12"/>
    <p:sldId id="279" r:id="rId13"/>
    <p:sldId id="281" r:id="rId14"/>
    <p:sldId id="282" r:id="rId15"/>
    <p:sldId id="257" r:id="rId16"/>
    <p:sldId id="309" r:id="rId17"/>
    <p:sldId id="259" r:id="rId18"/>
    <p:sldId id="310" r:id="rId19"/>
    <p:sldId id="280" r:id="rId20"/>
    <p:sldId id="311" r:id="rId21"/>
    <p:sldId id="261" r:id="rId22"/>
    <p:sldId id="312" r:id="rId23"/>
    <p:sldId id="313" r:id="rId24"/>
    <p:sldId id="314" r:id="rId25"/>
    <p:sldId id="315" r:id="rId26"/>
    <p:sldId id="316" r:id="rId27"/>
    <p:sldId id="317" r:id="rId28"/>
    <p:sldId id="308" r:id="rId29"/>
    <p:sldId id="284" r:id="rId30"/>
    <p:sldId id="289" r:id="rId31"/>
    <p:sldId id="285" r:id="rId32"/>
    <p:sldId id="290" r:id="rId33"/>
    <p:sldId id="287" r:id="rId34"/>
    <p:sldId id="291" r:id="rId35"/>
    <p:sldId id="288" r:id="rId36"/>
    <p:sldId id="292" r:id="rId37"/>
    <p:sldId id="293" r:id="rId38"/>
    <p:sldId id="294" r:id="rId39"/>
    <p:sldId id="31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EA9C2-3CF4-4A32-82C7-5C2286687FBF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75899-C5D6-466B-9AC4-409B3A2BF9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95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8D3DC-5C7D-4901-89F3-3EA85315E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Клас Птахи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176DFB-CED7-4299-BB04-BE38ED62D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406" y="3331698"/>
            <a:ext cx="6422994" cy="1752600"/>
          </a:xfrm>
        </p:spPr>
        <p:txBody>
          <a:bodyPr/>
          <a:lstStyle/>
          <a:p>
            <a:r>
              <a:rPr lang="uk-UA" dirty="0"/>
              <a:t>Риси пристосованості до польоту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4609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bg1"/>
                </a:solidFill>
                <a:effectLst/>
              </a:rPr>
              <a:t>До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птахів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належить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понад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8600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видів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тварин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,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пристосованих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до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польоту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. В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Україні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відомо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понад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400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видів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цих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тварин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. </a:t>
            </a:r>
            <a:br>
              <a:rPr lang="ru-RU" sz="2000" b="0" dirty="0">
                <a:solidFill>
                  <a:schemeClr val="bg1"/>
                </a:solidFill>
                <a:effectLst/>
              </a:rPr>
            </a:br>
            <a:r>
              <a:rPr lang="ru-RU" sz="2000" b="0" i="1" dirty="0" err="1">
                <a:solidFill>
                  <a:schemeClr val="bg1"/>
                </a:solidFill>
                <a:effectLst/>
              </a:rPr>
              <a:t>Місця</a:t>
            </a:r>
            <a:r>
              <a:rPr lang="ru-RU" sz="2000" b="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i="1" dirty="0" err="1">
                <a:solidFill>
                  <a:schemeClr val="bg1"/>
                </a:solidFill>
                <a:effectLst/>
              </a:rPr>
              <a:t>існування</a:t>
            </a:r>
            <a:r>
              <a:rPr lang="ru-RU" sz="2000" b="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i="1" dirty="0" err="1">
                <a:solidFill>
                  <a:schemeClr val="bg1"/>
                </a:solidFill>
                <a:effectLst/>
              </a:rPr>
              <a:t>пернатих</a:t>
            </a:r>
            <a:r>
              <a:rPr lang="ru-RU" sz="2000" b="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i="1" dirty="0" err="1">
                <a:solidFill>
                  <a:schemeClr val="bg1"/>
                </a:solidFill>
                <a:effectLst/>
              </a:rPr>
              <a:t>дуже</a:t>
            </a:r>
            <a:r>
              <a:rPr lang="ru-RU" sz="2000" b="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i="1" dirty="0" err="1">
                <a:solidFill>
                  <a:schemeClr val="bg1"/>
                </a:solidFill>
                <a:effectLst/>
              </a:rPr>
              <a:t>різноманітні</a:t>
            </a:r>
            <a:r>
              <a:rPr lang="ru-RU" sz="2000" b="0" i="1" dirty="0">
                <a:solidFill>
                  <a:schemeClr val="bg1"/>
                </a:solidFill>
                <a:effectLst/>
              </a:rPr>
              <a:t>: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суходіл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,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повітря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,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водні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простори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,—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унаслідок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чого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вони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займають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різні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екологічні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ніші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.</a:t>
            </a:r>
            <a:br>
              <a:rPr lang="uk-UA" sz="2000" dirty="0">
                <a:solidFill>
                  <a:schemeClr val="bg1"/>
                </a:solidFill>
                <a:effectLst/>
              </a:rPr>
            </a:b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/>
              <a:t>     </a:t>
            </a:r>
          </a:p>
        </p:txBody>
      </p:sp>
      <p:pic>
        <p:nvPicPr>
          <p:cNvPr id="4098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3"/>
            <a:ext cx="39584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79799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335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063"/>
          </a:xfrm>
        </p:spPr>
      </p:pic>
    </p:spTree>
    <p:extLst>
      <p:ext uri="{BB962C8B-B14F-4D97-AF65-F5344CB8AC3E}">
        <p14:creationId xmlns:p14="http://schemas.microsoft.com/office/powerpoint/2010/main" val="26963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>
                <a:solidFill>
                  <a:schemeClr val="bg1"/>
                </a:solidFill>
                <a:effectLst/>
              </a:rPr>
              <a:t>Систематичне положення </a:t>
            </a:r>
            <a:br>
              <a:rPr lang="uk-UA" sz="3600">
                <a:solidFill>
                  <a:schemeClr val="bg1"/>
                </a:solidFill>
                <a:effectLst/>
              </a:rPr>
            </a:br>
            <a:r>
              <a:rPr lang="uk-UA" sz="3600">
                <a:solidFill>
                  <a:schemeClr val="bg1"/>
                </a:solidFill>
                <a:effectLst/>
              </a:rPr>
              <a:t>класу Птахи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 i="1" dirty="0">
                <a:solidFill>
                  <a:schemeClr val="bg1"/>
                </a:solidFill>
              </a:rPr>
              <a:t>Імперія</a:t>
            </a:r>
            <a:r>
              <a:rPr lang="uk-UA" dirty="0">
                <a:solidFill>
                  <a:schemeClr val="bg1"/>
                </a:solidFill>
              </a:rPr>
              <a:t> КЛІТИННІ </a:t>
            </a:r>
          </a:p>
          <a:p>
            <a:pPr marL="137160" indent="0">
              <a:buNone/>
            </a:pPr>
            <a:r>
              <a:rPr lang="uk-UA" i="1" dirty="0" err="1">
                <a:solidFill>
                  <a:schemeClr val="bg1"/>
                </a:solidFill>
              </a:rPr>
              <a:t>Надцарство</a:t>
            </a:r>
            <a:r>
              <a:rPr lang="uk-UA" dirty="0">
                <a:solidFill>
                  <a:schemeClr val="bg1"/>
                </a:solidFill>
              </a:rPr>
              <a:t> ЕУКАРІОТИ</a:t>
            </a:r>
          </a:p>
          <a:p>
            <a:pPr marL="137160" indent="0">
              <a:buNone/>
            </a:pPr>
            <a:r>
              <a:rPr lang="uk-UA" i="1" dirty="0">
                <a:solidFill>
                  <a:schemeClr val="bg1"/>
                </a:solidFill>
              </a:rPr>
              <a:t>Царство</a:t>
            </a:r>
            <a:r>
              <a:rPr lang="uk-UA" dirty="0">
                <a:solidFill>
                  <a:schemeClr val="bg1"/>
                </a:solidFill>
              </a:rPr>
              <a:t> ТВАРИНИ</a:t>
            </a:r>
          </a:p>
          <a:p>
            <a:pPr marL="137160" indent="0">
              <a:buNone/>
            </a:pPr>
            <a:r>
              <a:rPr lang="uk-UA" i="1" dirty="0" err="1">
                <a:solidFill>
                  <a:schemeClr val="bg1"/>
                </a:solidFill>
              </a:rPr>
              <a:t>Підцарство</a:t>
            </a:r>
            <a:r>
              <a:rPr lang="uk-UA" dirty="0">
                <a:solidFill>
                  <a:schemeClr val="bg1"/>
                </a:solidFill>
              </a:rPr>
              <a:t> БАГАТОКЛІТИННІ </a:t>
            </a:r>
          </a:p>
          <a:p>
            <a:pPr marL="137160" indent="0">
              <a:buNone/>
            </a:pPr>
            <a:r>
              <a:rPr lang="uk-UA" i="1" dirty="0">
                <a:solidFill>
                  <a:schemeClr val="bg1"/>
                </a:solidFill>
              </a:rPr>
              <a:t>Тип</a:t>
            </a:r>
            <a:r>
              <a:rPr lang="uk-UA" dirty="0">
                <a:solidFill>
                  <a:schemeClr val="bg1"/>
                </a:solidFill>
              </a:rPr>
              <a:t> ХОРДОВІ </a:t>
            </a:r>
          </a:p>
          <a:p>
            <a:pPr marL="137160" indent="0">
              <a:buNone/>
            </a:pPr>
            <a:r>
              <a:rPr lang="uk-UA" i="1" dirty="0">
                <a:solidFill>
                  <a:schemeClr val="bg1"/>
                </a:solidFill>
              </a:rPr>
              <a:t>Підтип</a:t>
            </a:r>
            <a:r>
              <a:rPr lang="uk-UA" dirty="0">
                <a:solidFill>
                  <a:schemeClr val="bg1"/>
                </a:solidFill>
              </a:rPr>
              <a:t> ХРЕБЕТНІ</a:t>
            </a:r>
          </a:p>
          <a:p>
            <a:pPr marL="137160" indent="0">
              <a:buNone/>
            </a:pPr>
            <a:r>
              <a:rPr lang="uk-UA" i="1" dirty="0">
                <a:solidFill>
                  <a:schemeClr val="bg1"/>
                </a:solidFill>
              </a:rPr>
              <a:t>Клас</a:t>
            </a:r>
            <a:r>
              <a:rPr lang="uk-UA" dirty="0">
                <a:solidFill>
                  <a:schemeClr val="bg1"/>
                </a:solidFill>
              </a:rPr>
              <a:t> ПТАХИ </a:t>
            </a:r>
          </a:p>
          <a:p>
            <a:pPr marL="137160" indent="0">
              <a:buNone/>
            </a:pPr>
            <a:r>
              <a:rPr lang="uk-UA" i="1" dirty="0" err="1">
                <a:solidFill>
                  <a:schemeClr val="bg1"/>
                </a:solidFill>
              </a:rPr>
              <a:t>Надряди</a:t>
            </a:r>
            <a:r>
              <a:rPr lang="uk-UA" dirty="0">
                <a:solidFill>
                  <a:schemeClr val="bg1"/>
                </a:solidFill>
              </a:rPr>
              <a:t> ПІНГВІНИ, БЕЗКІЛЬОВІ, КІЛЬОГРУДІ</a:t>
            </a:r>
          </a:p>
          <a:p>
            <a:pPr marL="137160" indent="0">
              <a:buNone/>
            </a:pPr>
            <a:r>
              <a:rPr lang="uk-UA" sz="2000" b="1" i="1" dirty="0">
                <a:solidFill>
                  <a:schemeClr val="bg1"/>
                </a:solidFill>
              </a:rPr>
              <a:t>Наука, що вивчає птахів – орнітологія.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2" l="2212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84784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2160240"/>
          </a:xfrm>
        </p:spPr>
        <p:txBody>
          <a:bodyPr>
            <a:normAutofit fontScale="90000"/>
          </a:bodyPr>
          <a:lstStyle/>
          <a:p>
            <a:r>
              <a:rPr lang="uk-UA" sz="3100" i="1" dirty="0">
                <a:solidFill>
                  <a:srgbClr val="FF0000"/>
                </a:solidFill>
                <a:effectLst/>
              </a:rPr>
              <a:t>Проблемне питання?</a:t>
            </a:r>
            <a:br>
              <a:rPr lang="uk-UA" sz="3100" i="1" dirty="0">
                <a:solidFill>
                  <a:srgbClr val="FF0000"/>
                </a:solidFill>
                <a:effectLst/>
              </a:rPr>
            </a:br>
            <a:br>
              <a:rPr lang="uk-UA" sz="3100" dirty="0">
                <a:solidFill>
                  <a:schemeClr val="bg1"/>
                </a:solidFill>
                <a:effectLst/>
              </a:rPr>
            </a:br>
            <a:r>
              <a:rPr lang="uk-UA" sz="3100" dirty="0">
                <a:solidFill>
                  <a:schemeClr val="bg1"/>
                </a:solidFill>
                <a:effectLst/>
              </a:rPr>
              <a:t>Що потрібно літаку, щоб він міг літати?</a:t>
            </a:r>
            <a:br>
              <a:rPr lang="uk-UA" sz="3100" dirty="0">
                <a:solidFill>
                  <a:schemeClr val="bg1"/>
                </a:solidFill>
                <a:effectLst/>
              </a:rPr>
            </a:br>
            <a:r>
              <a:rPr lang="uk-UA" sz="3100" dirty="0">
                <a:solidFill>
                  <a:schemeClr val="bg1"/>
                </a:solidFill>
                <a:effectLst/>
              </a:rPr>
              <a:t>Чи має птах всі ці пристосування до польоту?</a:t>
            </a:r>
            <a:br>
              <a:rPr lang="uk-UA" dirty="0"/>
            </a:br>
            <a:endParaRPr lang="uk-UA" dirty="0"/>
          </a:p>
        </p:txBody>
      </p:sp>
      <p:pic>
        <p:nvPicPr>
          <p:cNvPr id="3074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"/>
          <a:stretch>
            <a:fillRect/>
          </a:stretch>
        </p:blipFill>
        <p:spPr bwMode="auto">
          <a:xfrm>
            <a:off x="1763688" y="2492896"/>
            <a:ext cx="5830456" cy="388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  <p:extLst>
      <p:ext uri="{BB962C8B-B14F-4D97-AF65-F5344CB8AC3E}">
        <p14:creationId xmlns:p14="http://schemas.microsoft.com/office/powerpoint/2010/main" val="102764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5709" y="260648"/>
            <a:ext cx="7055394" cy="3707039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передніх кінцівок — крил — птах літає, їх поверхні підтримують птаха в повітрі.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птах, спираючись на пальці задніх кінцівок — ніг. Нижня частина ніг і пальці з кігтями вкриті грубою шкірою з роговими лусочками.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Політ птахів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21" y="2512396"/>
            <a:ext cx="3556364" cy="23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230" descr="C:\Users\1\Pictures\16176343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35709" y="4262014"/>
            <a:ext cx="5412921" cy="2321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11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" y="0"/>
            <a:ext cx="9125200" cy="6851052"/>
          </a:xfrm>
        </p:spPr>
      </p:pic>
    </p:spTree>
    <p:extLst>
      <p:ext uri="{BB962C8B-B14F-4D97-AF65-F5344CB8AC3E}">
        <p14:creationId xmlns:p14="http://schemas.microsoft.com/office/powerpoint/2010/main" val="252883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Покриви тіла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4349" y="1809750"/>
            <a:ext cx="2646680" cy="3916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Шкіра птахів вкрита пір'ям.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809" t="4018" r="17941" b="4196"/>
          <a:stretch/>
        </p:blipFill>
        <p:spPr>
          <a:xfrm>
            <a:off x="3731752" y="1894317"/>
            <a:ext cx="4781006" cy="39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bg1"/>
                </a:solidFill>
                <a:effectLst/>
              </a:rPr>
              <a:t>Будова пір</a:t>
            </a:r>
            <a:r>
              <a:rPr lang="en-US">
                <a:solidFill>
                  <a:schemeClr val="bg1"/>
                </a:solidFill>
                <a:effectLst/>
              </a:rPr>
              <a:t>’</a:t>
            </a:r>
            <a:r>
              <a:rPr lang="uk-UA">
                <a:solidFill>
                  <a:schemeClr val="bg1"/>
                </a:solidFill>
                <a:effectLst/>
              </a:rPr>
              <a:t>я птаха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1" y="1628800"/>
            <a:ext cx="5125993" cy="43204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46890"/>
            <a:ext cx="2545085" cy="31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5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uk-UA" i="1">
                <a:solidFill>
                  <a:schemeClr val="bg1"/>
                </a:solidFill>
              </a:rPr>
              <a:t>Цікава хвилинка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uk-UA" dirty="0">
                <a:solidFill>
                  <a:schemeClr val="bg1"/>
                </a:solidFill>
              </a:rPr>
              <a:t>. Він – найбільший у світі птах, зріст 2,7м, вага – 90кг. Деякі вважають, що в разі небезпеки він ховає голову у пісок, але насправді це не так. Хто це?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2. Морячок наш чорно-білий. Ловить рибу дуже вміло. Схожий трішечки на діжку, має крильця, має ніжки. Між крижин відважно </a:t>
            </a:r>
            <a:r>
              <a:rPr lang="uk-UA" dirty="0" err="1">
                <a:solidFill>
                  <a:schemeClr val="bg1"/>
                </a:solidFill>
              </a:rPr>
              <a:t>плава</a:t>
            </a:r>
            <a:r>
              <a:rPr lang="uk-UA" dirty="0">
                <a:solidFill>
                  <a:schemeClr val="bg1"/>
                </a:solidFill>
              </a:rPr>
              <a:t>, обганяє пароплави. Тож ви знаєте, що він називається …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3. Відгадайте, діти, хто має ніс-долото, ним комах з кори виймає, про здоров’я лісу дбає?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4. Плавала, купалася, сухою зосталася.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5. Дивиться на землю, як зерно клює. Дивиться на небо, як водичку п’є.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2942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60649"/>
            <a:ext cx="7808415" cy="108012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Опорно-рухова система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218" y="1167389"/>
            <a:ext cx="7863283" cy="3379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Скелет птахів характеризується легкістю, оскільки частина кісток має порожнину, заповнену повітрям. Він поділяється на скелет голови (череп), тулуба (хребет і грудна клітка), кінцівок та їхніх поясів.</a:t>
            </a:r>
          </a:p>
        </p:txBody>
      </p:sp>
      <p:pic>
        <p:nvPicPr>
          <p:cNvPr id="8194" name="Picture 2" descr="Будова скелета птаха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40" y="2852936"/>
            <a:ext cx="4503676" cy="38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510"/>
          <a:stretch/>
        </p:blipFill>
        <p:spPr>
          <a:xfrm>
            <a:off x="1331639" y="3391592"/>
            <a:ext cx="2332491" cy="23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" y="0"/>
            <a:ext cx="9109012" cy="6825845"/>
          </a:xfrm>
        </p:spPr>
      </p:pic>
    </p:spTree>
    <p:extLst>
      <p:ext uri="{BB962C8B-B14F-4D97-AF65-F5344CB8AC3E}">
        <p14:creationId xmlns:p14="http://schemas.microsoft.com/office/powerpoint/2010/main" val="3826929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Травна система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2057" y="2013313"/>
            <a:ext cx="2578100" cy="3286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bg1"/>
                </a:solidFill>
              </a:rPr>
              <a:t>Починається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дзьобом</a:t>
            </a:r>
            <a:r>
              <a:rPr lang="ru-RU" sz="2400" dirty="0">
                <a:solidFill>
                  <a:schemeClr val="bg1"/>
                </a:solidFill>
              </a:rPr>
              <a:t>, а </a:t>
            </a:r>
            <a:r>
              <a:rPr lang="ru-RU" sz="2400" dirty="0" err="1">
                <a:solidFill>
                  <a:schemeClr val="bg1"/>
                </a:solidFill>
              </a:rPr>
              <a:t>закінчується</a:t>
            </a:r>
            <a:r>
              <a:rPr lang="ru-RU" sz="2400" dirty="0">
                <a:solidFill>
                  <a:schemeClr val="bg1"/>
                </a:solidFill>
              </a:rPr>
              <a:t> клоакою. Кишечник </a:t>
            </a:r>
            <a:r>
              <a:rPr lang="ru-RU" sz="2400" dirty="0" err="1">
                <a:solidFill>
                  <a:schemeClr val="bg1"/>
                </a:solidFill>
              </a:rPr>
              <a:t>вкорочений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їжа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швидко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перетравлюється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екскременти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накопичуються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Особливості життєдіяльності птахів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0" r="-190"/>
          <a:stretch/>
        </p:blipFill>
        <p:spPr bwMode="auto">
          <a:xfrm>
            <a:off x="2845145" y="2013313"/>
            <a:ext cx="5952690" cy="39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75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Кровоносна система</a:t>
            </a:r>
            <a:br>
              <a:rPr lang="uk-UA" dirty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36355" y="1340768"/>
            <a:ext cx="6447501" cy="337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bg1"/>
                </a:solidFill>
              </a:rPr>
              <a:t>Замкненого</a:t>
            </a:r>
            <a:r>
              <a:rPr lang="ru-RU" sz="2400" dirty="0">
                <a:solidFill>
                  <a:schemeClr val="bg1"/>
                </a:solidFill>
              </a:rPr>
              <a:t> типу, </a:t>
            </a:r>
            <a:r>
              <a:rPr lang="ru-RU" sz="2400" dirty="0" err="1">
                <a:solidFill>
                  <a:schemeClr val="bg1"/>
                </a:solidFill>
              </a:rPr>
              <a:t>складається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двох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кровообігу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серце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чотирикамерне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Внутрішня будова птахів. — Гипермаркет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9" y="2245283"/>
            <a:ext cx="4942655" cy="44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кількі камер серця у птахів. СРОЧНО! - Школьные Знания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47" y="2497941"/>
            <a:ext cx="3071781" cy="311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3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Видільна система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417638"/>
            <a:ext cx="6840760" cy="3302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Представлена </a:t>
            </a:r>
            <a:r>
              <a:rPr lang="ru-RU" sz="2400" dirty="0" err="1">
                <a:solidFill>
                  <a:schemeClr val="bg1"/>
                </a:solidFill>
              </a:rPr>
              <a:t>парними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нирками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сечовий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міхур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відсутній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сечоводи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відкриваються</a:t>
            </a:r>
            <a:r>
              <a:rPr lang="ru-RU" sz="2400" dirty="0">
                <a:solidFill>
                  <a:schemeClr val="bg1"/>
                </a:solidFill>
              </a:rPr>
              <a:t> у клоаку.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Презентація &quot;Птахи: загальна характеристика та екологі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 r="760"/>
          <a:stretch/>
        </p:blipFill>
        <p:spPr bwMode="auto">
          <a:xfrm>
            <a:off x="1773284" y="2483576"/>
            <a:ext cx="5055326" cy="33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68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Нервова система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83834" y="1417638"/>
            <a:ext cx="3940494" cy="348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bg1"/>
                </a:solidFill>
              </a:rPr>
              <a:t>Збільшується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об’єм</a:t>
            </a:r>
            <a:r>
              <a:rPr lang="ru-RU" sz="2400" dirty="0">
                <a:solidFill>
                  <a:schemeClr val="bg1"/>
                </a:solidFill>
              </a:rPr>
              <a:t> головного </a:t>
            </a:r>
            <a:r>
              <a:rPr lang="ru-RU" sz="2400" dirty="0" err="1">
                <a:solidFill>
                  <a:schemeClr val="bg1"/>
                </a:solidFill>
              </a:rPr>
              <a:t>мозку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зокрема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півкуль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переднього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мозку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мозочка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Внутрішня будова й особливості життєдіяльності птахів — презентация на  Slide-Share.ru 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075833" cy="24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резентація до практичної роботи з біології: &quot;Порівняння будови головного  мозку хребетних тварин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5" r="1431" b="19486"/>
          <a:stretch/>
        </p:blipFill>
        <p:spPr bwMode="auto">
          <a:xfrm>
            <a:off x="3538764" y="3326130"/>
            <a:ext cx="5190492" cy="31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5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Розмноження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8000" y="2477692"/>
            <a:ext cx="2646680" cy="291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bg1"/>
                </a:solidFill>
              </a:rPr>
              <a:t>Роздільностатеві</a:t>
            </a:r>
            <a:r>
              <a:rPr lang="ru-RU" sz="2400" dirty="0">
                <a:solidFill>
                  <a:schemeClr val="bg1"/>
                </a:solidFill>
              </a:rPr>
              <a:t>, у самки </a:t>
            </a:r>
            <a:r>
              <a:rPr lang="ru-RU" sz="2400" dirty="0" err="1">
                <a:solidFill>
                  <a:schemeClr val="bg1"/>
                </a:solidFill>
              </a:rPr>
              <a:t>непарний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яєчник</a:t>
            </a:r>
            <a:r>
              <a:rPr lang="ru-RU" sz="2400" dirty="0">
                <a:solidFill>
                  <a:schemeClr val="bg1"/>
                </a:solidFill>
              </a:rPr>
              <a:t> та один </a:t>
            </a:r>
            <a:r>
              <a:rPr lang="ru-RU" sz="2400" dirty="0" err="1">
                <a:solidFill>
                  <a:schemeClr val="bg1"/>
                </a:solidFill>
              </a:rPr>
              <a:t>яйцепровід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запліднення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внутрішнє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Презентація &quot;Птахи: загальна характеристика та екологі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 r="760"/>
          <a:stretch/>
        </p:blipFill>
        <p:spPr bwMode="auto">
          <a:xfrm>
            <a:off x="3233059" y="2018054"/>
            <a:ext cx="5680814" cy="37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9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Розвиток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81283" y="1314450"/>
            <a:ext cx="6447501" cy="291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Прямий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¿ÑÐ°ÑÐµÐ½Ñ ÐºÑÑ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60" y="1162396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Вчені довели, що курка розумніше людини | Agro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93280"/>
            <a:ext cx="4643438" cy="26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74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Риси пристосування до польоту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8000" y="1934936"/>
            <a:ext cx="7808416" cy="459040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Перетворення передніх кінцівок на крила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Обтічна форма тіла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Міцний, легкий, порожнистий скелет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Формування грудини у вигляді </a:t>
            </a:r>
            <a:r>
              <a:rPr lang="uk-UA" sz="2400" dirty="0" err="1">
                <a:solidFill>
                  <a:schemeClr val="bg1"/>
                </a:solidFill>
              </a:rPr>
              <a:t>киля</a:t>
            </a:r>
            <a:r>
              <a:rPr lang="uk-UA" sz="2400" dirty="0">
                <a:solidFill>
                  <a:schemeClr val="bg1"/>
                </a:solidFill>
              </a:rPr>
              <a:t> з потужними м'язами, що керують крилами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Пір’я, яке забезпечує можливість літати і зберігає тепло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Відсутність сечового міхура, одного яєчника, прямої кишки та зубів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Подвійне дихання </a:t>
            </a:r>
            <a:br>
              <a:rPr lang="uk-UA" dirty="0"/>
            </a:br>
            <a:endParaRPr lang="en-US" dirty="0"/>
          </a:p>
        </p:txBody>
      </p:sp>
      <p:pic>
        <p:nvPicPr>
          <p:cNvPr id="17410" name="Picture 2" descr="Фотошпалери Утки, що летять nus_10083 купити в Україні | Інтернет-магазин  Walldeco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27597"/>
            <a:ext cx="2731060" cy="18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1. Визначте, як називається розділ біології, що вивчає птахів: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/>
          <a:lstStyle/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Герпетологія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Мікологія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Іхтіологія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Орнітологія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214786" cy="41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2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uk-UA" i="1">
                <a:solidFill>
                  <a:schemeClr val="bg1"/>
                </a:solidFill>
              </a:rPr>
              <a:t>Цікава хвилинка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uk-UA" dirty="0">
                <a:solidFill>
                  <a:schemeClr val="bg1"/>
                </a:solidFill>
              </a:rPr>
              <a:t>. Він – найбільший у світі птах, зріст 2,7м, вага – 90кг. Деякі вважають, що в разі небезпеки він ховає голову у пісок, але насправді це не так. Хто це? </a:t>
            </a:r>
            <a:r>
              <a:rPr lang="uk-UA" b="1" dirty="0">
                <a:solidFill>
                  <a:srgbClr val="FF0000"/>
                </a:solidFill>
              </a:rPr>
              <a:t>(Страус)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2. Морячок наш чорно-білий. Ловить рибу дуже вміло. Схожий трішечки на діжку, має крильця, має ніжки. Між крижин відважно </a:t>
            </a:r>
            <a:r>
              <a:rPr lang="uk-UA" dirty="0" err="1">
                <a:solidFill>
                  <a:schemeClr val="bg1"/>
                </a:solidFill>
              </a:rPr>
              <a:t>плава</a:t>
            </a:r>
            <a:r>
              <a:rPr lang="uk-UA" dirty="0">
                <a:solidFill>
                  <a:schemeClr val="bg1"/>
                </a:solidFill>
              </a:rPr>
              <a:t>, обганяє пароплави. Тож ви знаєте, що він називається …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3. Відгадайте, діти, хто має ніс-долото, ним комах з кори виймає, про здоров’я лісу дбає?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4. Плавала, купалася, сухою зосталася.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5. Дивиться на землю, як зерно клює. Дивиться на небо, як водичку п’є.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306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1. Визначте, як називається розділ біології, що вивчає птахів: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/>
          <a:lstStyle/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Герпетологія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Мікологія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Іхтіологія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b="1" dirty="0">
                <a:solidFill>
                  <a:schemeClr val="bg1"/>
                </a:solidFill>
              </a:rPr>
              <a:t>Орнітологія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214786" cy="41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4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2. Зазначте, які риси будови птахів є прогресивними ознаками: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Чотирикамерне серце, теплокровність, розвиток головного мозку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Наявність крил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Відсутність сечового міхура, наявність вола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Повітряні мішки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37866"/>
            <a:ext cx="1702618" cy="22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2. Зазначте, які риси будови птахів є прогресивними ознаками: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ClrTx/>
              <a:buFont typeface="+mj-lt"/>
              <a:buAutoNum type="alphaLcParenR"/>
            </a:pPr>
            <a:r>
              <a:rPr lang="uk-UA" b="1" dirty="0">
                <a:solidFill>
                  <a:schemeClr val="bg1"/>
                </a:solidFill>
              </a:rPr>
              <a:t>Чотирикамерне серце, теплокровність, розвиток головного мозку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Наявність крил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Відсутність сечового міхура, наявність вола</a:t>
            </a:r>
          </a:p>
          <a:p>
            <a:pPr marL="651510" indent="-514350">
              <a:buClrTx/>
              <a:buFont typeface="+mj-lt"/>
              <a:buAutoNum type="alphaLcParenR"/>
            </a:pPr>
            <a:r>
              <a:rPr lang="uk-UA" dirty="0">
                <a:solidFill>
                  <a:schemeClr val="bg1"/>
                </a:solidFill>
              </a:rPr>
              <a:t>Повітряні мішки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37866"/>
            <a:ext cx="1702618" cy="22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4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3. Органи дихальної системи птахів: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А) легені й бронхи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Б) повітряні мішки й альвеоли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В) трахеї і стигми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Г) бронхи, легені й повітряні мішки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37866"/>
            <a:ext cx="1702618" cy="22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3. Органи дихальної системи птахів: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А) легені й бронхи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Б) повітряні мішки й альвеоли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В) трахеї і стигми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Г) </a:t>
            </a:r>
            <a:r>
              <a:rPr lang="uk-UA" b="1" dirty="0">
                <a:solidFill>
                  <a:schemeClr val="bg1"/>
                </a:solidFill>
              </a:rPr>
              <a:t>бронхи, легені й повітряні мішки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37866"/>
            <a:ext cx="1702618" cy="22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6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4. Органи видільної системи птахів: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А) сечоводи, що відкриваються в сечовий міхур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Б)  тазові  нирки,  сечоводи,  що  відкриваються  в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клоаку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В) сечовий міхур і тазові нирки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Г) тулубові нирки й сечоводи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37866"/>
            <a:ext cx="1702618" cy="22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00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4. Органи видільної системи птахів: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А) сечоводи, що відкриваються в сечовий міхур </a:t>
            </a:r>
          </a:p>
          <a:p>
            <a:pPr marL="137160" indent="0">
              <a:buNone/>
            </a:pPr>
            <a:r>
              <a:rPr lang="uk-UA" b="1" dirty="0">
                <a:solidFill>
                  <a:schemeClr val="bg1"/>
                </a:solidFill>
              </a:rPr>
              <a:t>Б)  тазові  нирки,  сечоводи,  що  відкриваються  в клоаку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В) сечовий міхур і тазові нирки 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Г) тулубові нирки й сечоводи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37866"/>
            <a:ext cx="1702618" cy="22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5. Які птахи ніколи не висиджують яйця?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283152" cy="4176504"/>
          </a:xfrm>
        </p:spPr>
        <p:txBody>
          <a:bodyPr/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А) страуси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Б) смітні кури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В) зозулі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Г) сови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14980"/>
            <a:ext cx="2566714" cy="33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62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5. Які птахи ніколи не висиджують яйця?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283152" cy="4176504"/>
          </a:xfrm>
        </p:spPr>
        <p:txBody>
          <a:bodyPr/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А) страуси</a:t>
            </a:r>
          </a:p>
          <a:p>
            <a:pPr marL="137160" indent="0">
              <a:buNone/>
            </a:pPr>
            <a:r>
              <a:rPr lang="uk-UA" b="1" dirty="0">
                <a:solidFill>
                  <a:schemeClr val="bg1"/>
                </a:solidFill>
              </a:rPr>
              <a:t>Б) смітні кури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В) зозулі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Г) сови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14980"/>
            <a:ext cx="2566714" cy="33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6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857250"/>
            <a:ext cx="7935685" cy="56680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2060"/>
                </a:solidFill>
              </a:rPr>
              <a:t>Доповніть речення </a:t>
            </a: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Шкіра у птахів вкрита _____________ і не має___________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У птахів є 3 види пір’я ___________, __________, ____________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Куприкова залоза міститься _____________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Тіло птаха складається з ___________, _________, __________,                    __________, 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Пір’я, яке призначене , для збереження тепла 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Передні кінцівки називаються ____________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Подвійне дихання забезпечують_______________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Грудина має великий виступ, що називається___________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Серце у птахів _______________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414586" cy="18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uk-UA" i="1">
                <a:solidFill>
                  <a:schemeClr val="bg1"/>
                </a:solidFill>
              </a:rPr>
              <a:t>Цікава хвилинка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uk-UA" dirty="0">
                <a:solidFill>
                  <a:schemeClr val="bg1"/>
                </a:solidFill>
              </a:rPr>
              <a:t>. Він – найбільший у світі птах, зріст 2,7м, вага – 90кг. Деякі вважають, що в разі небезпеки він ховає голову у пісок, але насправді це не так. Хто це? </a:t>
            </a:r>
            <a:r>
              <a:rPr lang="uk-UA" b="1" dirty="0">
                <a:solidFill>
                  <a:srgbClr val="FF0000"/>
                </a:solidFill>
              </a:rPr>
              <a:t>(Страус)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2. Морячок наш чорно-білий. Ловить рибу дуже вміло. Схожий трішечки на діжку, має крильця, має ніжки. Між крижин відважно </a:t>
            </a:r>
            <a:r>
              <a:rPr lang="uk-UA" dirty="0" err="1">
                <a:solidFill>
                  <a:schemeClr val="bg1"/>
                </a:solidFill>
              </a:rPr>
              <a:t>плава</a:t>
            </a:r>
            <a:r>
              <a:rPr lang="uk-UA" dirty="0">
                <a:solidFill>
                  <a:schemeClr val="bg1"/>
                </a:solidFill>
              </a:rPr>
              <a:t>, обганяє пароплави. Тож ви знаєте, що він називається … </a:t>
            </a:r>
            <a:r>
              <a:rPr lang="uk-UA" b="1" dirty="0">
                <a:solidFill>
                  <a:srgbClr val="FF0000"/>
                </a:solidFill>
              </a:rPr>
              <a:t>(Пінгвін)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3. Відгадайте, діти, хто має ніс-долото, ним комах з кори виймає, про здоров’я лісу дбає?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4. Плавала, купалася, сухою зосталася.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5. Дивиться на землю, як зерно клює. Дивиться на небо, як водичку п’є.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783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uk-UA" i="1">
                <a:solidFill>
                  <a:schemeClr val="bg1"/>
                </a:solidFill>
              </a:rPr>
              <a:t>Цікава хвилинка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uk-UA" dirty="0">
                <a:solidFill>
                  <a:schemeClr val="bg1"/>
                </a:solidFill>
              </a:rPr>
              <a:t>. Він – найбільший у світі птах, зріст 2,7м, вага – 90кг. Деякі вважають, що в разі небезпеки він ховає голову у пісок, але насправді це не так. Хто це? </a:t>
            </a:r>
            <a:r>
              <a:rPr lang="uk-UA" b="1" dirty="0">
                <a:solidFill>
                  <a:srgbClr val="FF0000"/>
                </a:solidFill>
              </a:rPr>
              <a:t>(Страус)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2. Морячок наш чорно-білий. Ловить рибу дуже вміло. Схожий трішечки на діжку, має крильця, має ніжки. Між крижин відважно </a:t>
            </a:r>
            <a:r>
              <a:rPr lang="uk-UA" dirty="0" err="1">
                <a:solidFill>
                  <a:schemeClr val="bg1"/>
                </a:solidFill>
              </a:rPr>
              <a:t>плава</a:t>
            </a:r>
            <a:r>
              <a:rPr lang="uk-UA" dirty="0">
                <a:solidFill>
                  <a:schemeClr val="bg1"/>
                </a:solidFill>
              </a:rPr>
              <a:t>, обганяє пароплави. Тож ви знаєте, що він називається … </a:t>
            </a:r>
            <a:r>
              <a:rPr lang="uk-UA" b="1" dirty="0">
                <a:solidFill>
                  <a:srgbClr val="FF0000"/>
                </a:solidFill>
              </a:rPr>
              <a:t>(Пінгвін)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3. Відгадайте, діти, хто має ніс-долото, ним комах з кори виймає, про здоров’я лісу дбає? </a:t>
            </a:r>
            <a:r>
              <a:rPr lang="uk-UA" b="1" dirty="0">
                <a:solidFill>
                  <a:srgbClr val="FF0000"/>
                </a:solidFill>
              </a:rPr>
              <a:t>(Дятел)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4. Плавала, купалася, сухою зосталася. 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5. Дивиться на землю, як зерно клює. Дивиться на небо, як водичку п’є.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057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uk-UA" i="1">
                <a:solidFill>
                  <a:schemeClr val="bg1"/>
                </a:solidFill>
              </a:rPr>
              <a:t>Цікава хвилинка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uk-UA" dirty="0">
                <a:solidFill>
                  <a:schemeClr val="bg1"/>
                </a:solidFill>
              </a:rPr>
              <a:t>. Він – найбільший у світі птах, зріст 2,7м, вага – 90кг. Деякі вважають, що в разі небезпеки він ховає голову у пісок, але насправді це не так. Хто це? </a:t>
            </a:r>
            <a:r>
              <a:rPr lang="uk-UA" b="1" dirty="0">
                <a:solidFill>
                  <a:srgbClr val="FF0000"/>
                </a:solidFill>
              </a:rPr>
              <a:t>(Страус)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2. Морячок наш чорно-білий. Ловить рибу дуже вміло. Схожий трішечки на діжку, має крильця, має ніжки. Між крижин відважно </a:t>
            </a:r>
            <a:r>
              <a:rPr lang="uk-UA" dirty="0" err="1">
                <a:solidFill>
                  <a:schemeClr val="bg1"/>
                </a:solidFill>
              </a:rPr>
              <a:t>плава</a:t>
            </a:r>
            <a:r>
              <a:rPr lang="uk-UA" dirty="0">
                <a:solidFill>
                  <a:schemeClr val="bg1"/>
                </a:solidFill>
              </a:rPr>
              <a:t>, обганяє пароплави. Тож ви знаєте, що він називається … </a:t>
            </a:r>
            <a:r>
              <a:rPr lang="uk-UA" b="1" dirty="0">
                <a:solidFill>
                  <a:srgbClr val="FF0000"/>
                </a:solidFill>
              </a:rPr>
              <a:t>(Пінгвін)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3. Відгадайте, діти, хто має ніс-долото, ним комах з кори виймає, про здоров’я лісу дбає? </a:t>
            </a:r>
            <a:r>
              <a:rPr lang="uk-UA" b="1" dirty="0">
                <a:solidFill>
                  <a:srgbClr val="FF0000"/>
                </a:solidFill>
              </a:rPr>
              <a:t>(Дятел)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4. Плавала, купалася, сухою зосталася. </a:t>
            </a:r>
            <a:r>
              <a:rPr lang="uk-UA" b="1" dirty="0">
                <a:solidFill>
                  <a:srgbClr val="FF0000"/>
                </a:solidFill>
              </a:rPr>
              <a:t>(Качка)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5. Дивиться на землю, як зерно клює. Дивиться на небо, як водичку п’є.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764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/>
          <a:lstStyle/>
          <a:p>
            <a:r>
              <a:rPr lang="uk-UA" i="1">
                <a:solidFill>
                  <a:schemeClr val="bg1"/>
                </a:solidFill>
              </a:rPr>
              <a:t>Цікава хвилинка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uk-UA" dirty="0">
                <a:solidFill>
                  <a:schemeClr val="bg1"/>
                </a:solidFill>
              </a:rPr>
              <a:t>. Він – найбільший у світі птах, зріст 2,7м, вага – 90кг. Деякі вважають, що в разі небезпеки він ховає голову у пісок, але насправді це не так. Хто це? </a:t>
            </a:r>
            <a:r>
              <a:rPr lang="uk-UA" b="1" dirty="0">
                <a:solidFill>
                  <a:srgbClr val="FF0000"/>
                </a:solidFill>
              </a:rPr>
              <a:t>(Страус)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2. Морячок наш чорно-білий. Ловить рибу дуже вміло. Схожий трішечки на діжку, має крильця, має ніжки. Між крижин відважно </a:t>
            </a:r>
            <a:r>
              <a:rPr lang="uk-UA" dirty="0" err="1">
                <a:solidFill>
                  <a:schemeClr val="bg1"/>
                </a:solidFill>
              </a:rPr>
              <a:t>плава</a:t>
            </a:r>
            <a:r>
              <a:rPr lang="uk-UA" dirty="0">
                <a:solidFill>
                  <a:schemeClr val="bg1"/>
                </a:solidFill>
              </a:rPr>
              <a:t>, обганяє пароплави. Тож ви знаєте, що він називається … </a:t>
            </a:r>
            <a:r>
              <a:rPr lang="uk-UA" b="1" dirty="0">
                <a:solidFill>
                  <a:srgbClr val="FF0000"/>
                </a:solidFill>
              </a:rPr>
              <a:t>(Пінгвін)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3. Відгадайте, діти, хто має ніс-долото, ним комах з кори виймає, про здоров’я лісу дбає? </a:t>
            </a:r>
            <a:r>
              <a:rPr lang="uk-UA" b="1" dirty="0">
                <a:solidFill>
                  <a:srgbClr val="FF0000"/>
                </a:solidFill>
              </a:rPr>
              <a:t>(Дятел)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4. Плавала, купалася, сухою зосталася. </a:t>
            </a:r>
            <a:r>
              <a:rPr lang="uk-UA" b="1" dirty="0">
                <a:solidFill>
                  <a:srgbClr val="FF0000"/>
                </a:solidFill>
              </a:rPr>
              <a:t>(Качка)</a:t>
            </a:r>
          </a:p>
          <a:p>
            <a:pPr marL="137160" lvl="0" indent="0">
              <a:buNone/>
            </a:pPr>
            <a:r>
              <a:rPr lang="uk-UA" dirty="0">
                <a:solidFill>
                  <a:schemeClr val="bg1"/>
                </a:solidFill>
              </a:rPr>
              <a:t>5. Дивиться на землю, як зерно клює. Дивиться на небо, як водичку п’є. </a:t>
            </a:r>
            <a:r>
              <a:rPr lang="uk-UA" b="1" dirty="0">
                <a:solidFill>
                  <a:srgbClr val="FF0000"/>
                </a:solidFill>
              </a:rPr>
              <a:t>(Курка)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680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5400600" cy="936104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uk-UA" sz="6600" dirty="0">
                <a:solidFill>
                  <a:srgbClr val="7030A0"/>
                </a:solidFill>
                <a:effectLst/>
              </a:rPr>
              <a:t>П</a:t>
            </a:r>
            <a:r>
              <a:rPr lang="uk-UA" sz="6600" dirty="0">
                <a:solidFill>
                  <a:srgbClr val="FF0000"/>
                </a:solidFill>
                <a:effectLst/>
              </a:rPr>
              <a:t>т</a:t>
            </a:r>
            <a:r>
              <a:rPr lang="uk-UA" sz="6600" dirty="0">
                <a:solidFill>
                  <a:schemeClr val="accent4">
                    <a:lumMod val="75000"/>
                  </a:schemeClr>
                </a:solidFill>
                <a:effectLst/>
              </a:rPr>
              <a:t>а</a:t>
            </a:r>
            <a:r>
              <a:rPr lang="uk-UA" sz="6600" dirty="0">
                <a:solidFill>
                  <a:srgbClr val="FFFF00"/>
                </a:solidFill>
                <a:effectLst/>
              </a:rPr>
              <a:t>х</a:t>
            </a:r>
            <a:r>
              <a:rPr lang="uk-UA" sz="6600" dirty="0">
                <a:solidFill>
                  <a:schemeClr val="accent2">
                    <a:lumMod val="50000"/>
                  </a:schemeClr>
                </a:solidFill>
                <a:effectLst/>
              </a:rPr>
              <a:t>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000" l="2151" r="96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2657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61" y="3930288"/>
            <a:ext cx="6447501" cy="1992086"/>
          </a:xfrm>
        </p:spPr>
        <p:txBody>
          <a:bodyPr>
            <a:normAutofit fontScale="90000"/>
          </a:bodyPr>
          <a:lstStyle/>
          <a:p>
            <a:r>
              <a:rPr lang="uk-UA" b="0" i="1" dirty="0">
                <a:solidFill>
                  <a:schemeClr val="bg1"/>
                </a:solidFill>
              </a:rPr>
              <a:t>Птахи</a:t>
            </a:r>
            <a:r>
              <a:rPr lang="uk-UA" b="0" dirty="0">
                <a:solidFill>
                  <a:schemeClr val="bg1"/>
                </a:solidFill>
              </a:rPr>
              <a:t> – це теплокровні яйцекладні наземні хребетні з передніми кінцівками ,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uk-UA" b="0" dirty="0">
                <a:solidFill>
                  <a:schemeClr val="bg1"/>
                </a:solidFill>
              </a:rPr>
              <a:t>перетвореними на крила, тіло яких вкрито пір’ям.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7170" name="Picture 2" descr="Найпрекрасніші птахи світу живуть в Бразилії. ФОТО | Українська правда 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1" y="404664"/>
            <a:ext cx="3298437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тах ківі | Жінк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201014" cy="25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15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1215</TotalTime>
  <Words>1499</Words>
  <Application>Microsoft Office PowerPoint</Application>
  <PresentationFormat>Экран (4:3)</PresentationFormat>
  <Paragraphs>141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Клас Птахи</vt:lpstr>
      <vt:lpstr>Цікава хвилинка</vt:lpstr>
      <vt:lpstr>Цікава хвилинка</vt:lpstr>
      <vt:lpstr>Цікава хвилинка</vt:lpstr>
      <vt:lpstr>Цікава хвилинка</vt:lpstr>
      <vt:lpstr>Цікава хвилинка</vt:lpstr>
      <vt:lpstr>Цікава хвилинка</vt:lpstr>
      <vt:lpstr>Птахи</vt:lpstr>
      <vt:lpstr>Птахи – це теплокровні яйцекладні наземні хребетні з передніми кінцівками , перетвореними на крила, тіло яких вкрито пір’ям.</vt:lpstr>
      <vt:lpstr>До птахів належить понад 8600 видів тварин, пристосованих до польоту. В Україні відомо понад 400 видів цих тварин.  Місця існування пернатих дуже різноманітні: суходіл, повітря, водні простори,— унаслідок чого вони займають різні екологічні ніші. </vt:lpstr>
      <vt:lpstr>Презентация PowerPoint</vt:lpstr>
      <vt:lpstr>Презентация PowerPoint</vt:lpstr>
      <vt:lpstr>Систематичне положення  класу Птахи</vt:lpstr>
      <vt:lpstr>Проблемне питання?  Що потрібно літаку, щоб він міг літати? Чи має птах всі ці пристосування до польоту? </vt:lpstr>
      <vt:lpstr>Презентация PowerPoint</vt:lpstr>
      <vt:lpstr>Презентация PowerPoint</vt:lpstr>
      <vt:lpstr>Презентация PowerPoint</vt:lpstr>
      <vt:lpstr>Покриви тіла</vt:lpstr>
      <vt:lpstr>Будова пір’я птаха</vt:lpstr>
      <vt:lpstr>Опорно-рухова система</vt:lpstr>
      <vt:lpstr>Презентация PowerPoint</vt:lpstr>
      <vt:lpstr>Травна система</vt:lpstr>
      <vt:lpstr>Кровоносна система </vt:lpstr>
      <vt:lpstr>Видільна система</vt:lpstr>
      <vt:lpstr>Нервова система</vt:lpstr>
      <vt:lpstr>Розмноження </vt:lpstr>
      <vt:lpstr>Розвиток </vt:lpstr>
      <vt:lpstr>Риси пристосування до польоту</vt:lpstr>
      <vt:lpstr>1. Визначте, як називається розділ біології, що вивчає птахів:</vt:lpstr>
      <vt:lpstr>1. Визначте, як називається розділ біології, що вивчає птахів:</vt:lpstr>
      <vt:lpstr>2. Зазначте, які риси будови птахів є прогресивними ознаками:</vt:lpstr>
      <vt:lpstr>2. Зазначте, які риси будови птахів є прогресивними ознаками:</vt:lpstr>
      <vt:lpstr>3. Органи дихальної системи птахів:  </vt:lpstr>
      <vt:lpstr>3. Органи дихальної системи птахів:  </vt:lpstr>
      <vt:lpstr>4. Органи видільної системи птахів:</vt:lpstr>
      <vt:lpstr>4. Органи видільної системи птахів:</vt:lpstr>
      <vt:lpstr>5. Які птахи ніколи не висиджують яйця?</vt:lpstr>
      <vt:lpstr>5. Які птахи ніколи не висиджують яйця?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Asus_Pc</dc:creator>
  <cp:lastModifiedBy>Kostya</cp:lastModifiedBy>
  <cp:revision>23</cp:revision>
  <dcterms:created xsi:type="dcterms:W3CDTF">2018-08-14T15:44:24Z</dcterms:created>
  <dcterms:modified xsi:type="dcterms:W3CDTF">2022-03-30T21:00:50Z</dcterms:modified>
</cp:coreProperties>
</file>