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1" r:id="rId15"/>
    <p:sldId id="292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3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AC354-8148-4052-8991-235884968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37F5DB-4908-49FF-AC90-2007A688C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7919F2-5900-4704-905D-BEE9BB6A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A4AA-D917-413F-B194-81E11DD1B0A8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142D70-064B-4FF1-B028-5EB9F819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AAD651-311C-43DC-892D-D645B208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9103-4D30-4246-A24F-5D7434EAE0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902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DF537-50A3-4DB1-9685-0CB21E6B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EFD6725-CBAC-44CA-99D7-F21AF6270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698812-A44C-4AFC-803D-6E10D4AB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A4AA-D917-413F-B194-81E11DD1B0A8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DABD27-AB56-441D-8962-6255AE88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E4696B-C9D4-4736-B5B5-534E1CB3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9103-4D30-4246-A24F-5D7434EAE0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75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86A396C-295E-4953-BE63-9FB600918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83877EF-7604-49BE-BDB1-2EB89ECD5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805C66-CBD5-4A39-9E75-7686404B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A4AA-D917-413F-B194-81E11DD1B0A8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FFFFC3-5804-4CEF-B768-A4F206A2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AEBD1C8-DF60-48EA-A087-06EAB8FE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9103-4D30-4246-A24F-5D7434EAE0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99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55A58-DD3E-4956-8591-1E910CA7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089BD1-5C26-4E33-8CF3-A31C8D706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C99B83-AA5A-402E-8872-C157AB8C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A4AA-D917-413F-B194-81E11DD1B0A8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8CF7B3-35EB-410B-A38A-17D82D70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BC9AE2-E082-412A-AF65-86695A05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9103-4D30-4246-A24F-5D7434EAE0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627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4C950-AAD3-4272-93B8-50E4BA00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4F0A31D-A87F-42A7-A559-B43426A80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9E1EF6-293F-43B8-B1FF-F1886276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A4AA-D917-413F-B194-81E11DD1B0A8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9DCE9A-32D8-4425-9BE9-C7841AB6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F229F1-223D-4946-BC4B-B51B5568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9103-4D30-4246-A24F-5D7434EAE0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577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FBF61-FE54-4DF7-B72B-31C7417A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BF1179-0DEA-4F36-9FDE-1E8819664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958B12-09D3-42DD-A90D-59F7A75CC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2610D0-9354-4893-8E1B-1E47CF98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A4AA-D917-413F-B194-81E11DD1B0A8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F2E7A5B-E3C6-4D47-8778-B7F78949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D0EBFD-F33C-4E77-AD6E-2163A2BE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9103-4D30-4246-A24F-5D7434EAE0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79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9370C-F55F-459E-95DF-2ACB210E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25F296-BA44-4752-8B3C-2FFF89CD8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7290CEC-4BC1-438F-A17B-5E7E23FA7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535941-D7EB-4025-BDE1-5F25C93AD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6EAB1FF-FC47-4D8C-9CF7-E1B9B0023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EC3EA70-97CC-4992-B5C1-6ADB6EA7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A4AA-D917-413F-B194-81E11DD1B0A8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7CFBD6-4F5C-475D-B1F1-97BC7B76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E0ECDD0-D9C0-41F6-AAFA-2132CA1E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9103-4D30-4246-A24F-5D7434EAE0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23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95D3E-6132-477B-BF59-9DF6843D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99B4C49-70BC-4E28-820E-3F5EE018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A4AA-D917-413F-B194-81E11DD1B0A8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DE6D7AC-F5E2-47CF-9BA3-144BC6F1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3A47985-71F5-4B9D-BEB8-63CFDFB4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9103-4D30-4246-A24F-5D7434EAE0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09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719F72-177A-4377-8485-A29A2AEC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A4AA-D917-413F-B194-81E11DD1B0A8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A1D49A-58FD-4886-AAF5-428C2137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5ADF90-153D-4A7B-BD70-EE0FC607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9103-4D30-4246-A24F-5D7434EAE0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21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EC785-36A6-4693-AB00-C1F62759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4F9268-417C-492C-A3C7-1172D5CA0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0B88CA-06EC-40BD-99C9-90FFB15B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2CA2929-9E99-42BC-A891-6F439B57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A4AA-D917-413F-B194-81E11DD1B0A8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C2C324-ABDE-4DD1-9E16-F398A211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5476E49-EA7A-4784-BD0A-7DFBD64E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9103-4D30-4246-A24F-5D7434EAE0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12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64DD5-5359-4F41-87D7-1693C1B96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25E5AB2-7A02-4F40-9B2A-7D6981FB5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54D5E8D-0F5F-4D0F-8A60-974D7C160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91E8E21-C0E6-4276-A5D7-9FC904A6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A4AA-D917-413F-B194-81E11DD1B0A8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6B183A1-4735-48A7-894F-5FDB3AF3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112FC7-0BAC-4E06-99D3-A391F4C0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9103-4D30-4246-A24F-5D7434EAE0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297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A011A3F-09BA-413D-81BD-632AB899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8CDF54-25E6-442D-90CE-9B9012F0A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F4F477-A4FD-4425-8DAF-CC62F9F9E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A4AA-D917-413F-B194-81E11DD1B0A8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192979-96D6-4741-A062-124D35920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355F1-B5B2-45F6-9496-A7AFCFDF5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F9103-4D30-4246-A24F-5D7434EAE0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122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0E6C6-FDB9-440A-B97A-29C8FF4ED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531" y="177983"/>
            <a:ext cx="10762937" cy="1088109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002060"/>
                </a:solidFill>
              </a:rPr>
              <a:t>Таємниці планет земної групи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35F493-05E4-4ACA-BCAA-42B0A5D04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4118" y="5989638"/>
            <a:ext cx="9144000" cy="505267"/>
          </a:xfrm>
        </p:spPr>
        <p:txBody>
          <a:bodyPr>
            <a:normAutofit fontScale="92500"/>
          </a:bodyPr>
          <a:lstStyle/>
          <a:p>
            <a:r>
              <a:rPr lang="uk-UA" sz="3200" b="1" i="1" dirty="0">
                <a:solidFill>
                  <a:srgbClr val="002060"/>
                </a:solidFill>
              </a:rPr>
              <a:t>За </a:t>
            </a:r>
            <a:r>
              <a:rPr lang="uk-UA" sz="3200" b="1" i="1" dirty="0" err="1">
                <a:solidFill>
                  <a:srgbClr val="002060"/>
                </a:solidFill>
              </a:rPr>
              <a:t>підручнико</a:t>
            </a:r>
            <a:r>
              <a:rPr lang="uk-UA" sz="3200" b="1" i="1" dirty="0">
                <a:solidFill>
                  <a:srgbClr val="002060"/>
                </a:solidFill>
              </a:rPr>
              <a:t> Т</a:t>
            </a:r>
            <a:r>
              <a:rPr lang="uk-UA" sz="3200" b="1" i="1">
                <a:solidFill>
                  <a:srgbClr val="002060"/>
                </a:solidFill>
              </a:rPr>
              <a:t>.</a:t>
            </a:r>
            <a:r>
              <a:rPr lang="uk-UA" sz="3200" b="1" i="1" dirty="0" err="1">
                <a:solidFill>
                  <a:srgbClr val="002060"/>
                </a:solidFill>
              </a:rPr>
              <a:t>Гільберг</a:t>
            </a:r>
            <a:r>
              <a:rPr lang="uk-UA" sz="3200" b="1" i="1" dirty="0">
                <a:solidFill>
                  <a:srgbClr val="002060"/>
                </a:solidFill>
              </a:rPr>
              <a:t> «Я досліджую світ, 4 клас</a:t>
            </a:r>
            <a:r>
              <a:rPr lang="uk-UA" dirty="0"/>
              <a:t>»</a:t>
            </a:r>
          </a:p>
        </p:txBody>
      </p:sp>
      <p:pic>
        <p:nvPicPr>
          <p:cNvPr id="1026" name="Picture 2" descr="Презентація на тему Планети земної групи (варіант 10) — презентації з  астрономії | GDZ4YOU">
            <a:extLst>
              <a:ext uri="{FF2B5EF4-FFF2-40B4-BE49-F238E27FC236}">
                <a16:creationId xmlns:a16="http://schemas.microsoft.com/office/drawing/2014/main" id="{F80EAC86-2103-44EA-BECF-9C68672EB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90" y="1519311"/>
            <a:ext cx="5364479" cy="4023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427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AB5DE-C52A-4EF8-A2F4-71A32D0A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70C0"/>
                </a:solidFill>
              </a:rPr>
              <a:t>Одна половина Меркурія –гаряча кам'яна пустеля</a:t>
            </a:r>
          </a:p>
        </p:txBody>
      </p:sp>
      <p:pic>
        <p:nvPicPr>
          <p:cNvPr id="10242" name="Picture 2" descr="Меркурий - описание планеты, атмосфера и поверхность Меркурия, фото и видео">
            <a:extLst>
              <a:ext uri="{FF2B5EF4-FFF2-40B4-BE49-F238E27FC236}">
                <a16:creationId xmlns:a16="http://schemas.microsoft.com/office/drawing/2014/main" id="{F77496F4-DE01-4F2B-8D18-5D339009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09" y="2110154"/>
            <a:ext cx="9059845" cy="43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5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A39C4-9526-48BA-966E-C0CAC961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37" y="365125"/>
            <a:ext cx="10847363" cy="1325563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70C0"/>
                </a:solidFill>
              </a:rPr>
              <a:t>Друга половина Меркурія –крижана пустеля</a:t>
            </a:r>
            <a:r>
              <a:rPr lang="uk-UA" dirty="0"/>
              <a:t>.</a:t>
            </a:r>
          </a:p>
        </p:txBody>
      </p:sp>
      <p:pic>
        <p:nvPicPr>
          <p:cNvPr id="11266" name="Picture 2" descr="Темная поверхность Меркурия">
            <a:extLst>
              <a:ext uri="{FF2B5EF4-FFF2-40B4-BE49-F238E27FC236}">
                <a16:creationId xmlns:a16="http://schemas.microsoft.com/office/drawing/2014/main" id="{479B80E1-7680-4EB8-8779-41BB84B84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17" y="1814732"/>
            <a:ext cx="8367723" cy="4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549FA-BEC4-48CD-867C-0D6E66E9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i="1" dirty="0">
                <a:solidFill>
                  <a:srgbClr val="0070C0"/>
                </a:solidFill>
              </a:rPr>
              <a:t>Меркурій  менший за Землю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B68B49-6886-496F-83D8-AA95DC21B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884293"/>
            <a:ext cx="7840687" cy="46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1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96DCA-7972-4975-B62C-AC9083A1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dirty="0">
                <a:solidFill>
                  <a:srgbClr val="0070C0"/>
                </a:solidFill>
              </a:rPr>
              <a:t>У Меркурія немає супутників</a:t>
            </a:r>
          </a:p>
        </p:txBody>
      </p:sp>
      <p:pic>
        <p:nvPicPr>
          <p:cNvPr id="12290" name="Picture 2" descr="Планета Меркурий: интересные факты | Ретроградный Меркурий | Чем Меркурий  отличается от других планет | Star Walk">
            <a:extLst>
              <a:ext uri="{FF2B5EF4-FFF2-40B4-BE49-F238E27FC236}">
                <a16:creationId xmlns:a16="http://schemas.microsoft.com/office/drawing/2014/main" id="{D92D0A26-5B83-4C93-836D-0B5806463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t="5324" r="25000" b="5324"/>
          <a:stretch/>
        </p:blipFill>
        <p:spPr bwMode="auto">
          <a:xfrm>
            <a:off x="3692028" y="1839350"/>
            <a:ext cx="4807944" cy="47062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653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0ED7D-91B5-4821-B9BE-142D39AF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i="1" dirty="0">
                <a:solidFill>
                  <a:srgbClr val="002060"/>
                </a:solidFill>
              </a:rPr>
              <a:t>Людина яка на </a:t>
            </a:r>
            <a:r>
              <a:rPr lang="ru-RU" b="1" i="1" dirty="0" err="1">
                <a:solidFill>
                  <a:srgbClr val="002060"/>
                </a:solidFill>
              </a:rPr>
              <a:t>Землі</a:t>
            </a:r>
            <a:r>
              <a:rPr lang="ru-RU" b="1" i="1" dirty="0">
                <a:solidFill>
                  <a:srgbClr val="002060"/>
                </a:solidFill>
              </a:rPr>
              <a:t> важить 80 кг, на </a:t>
            </a:r>
            <a:r>
              <a:rPr lang="ru-RU" b="1" i="1" dirty="0" err="1">
                <a:solidFill>
                  <a:srgbClr val="002060"/>
                </a:solidFill>
              </a:rPr>
              <a:t>Меркурію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важитиме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близько</a:t>
            </a:r>
            <a:r>
              <a:rPr lang="ru-RU" b="1" i="1" dirty="0">
                <a:solidFill>
                  <a:srgbClr val="002060"/>
                </a:solidFill>
              </a:rPr>
              <a:t> 31 кг</a:t>
            </a:r>
            <a:endParaRPr lang="uk-UA" b="1" i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Визначення ваги, зросту і індексу маси тіла – Терапевтичний кабінет  Оздоровчий">
            <a:extLst>
              <a:ext uri="{FF2B5EF4-FFF2-40B4-BE49-F238E27FC236}">
                <a16:creationId xmlns:a16="http://schemas.microsoft.com/office/drawing/2014/main" id="{AE6E2B3D-C10F-4E95-AD02-62E27688A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r="65373" b="55458"/>
          <a:stretch/>
        </p:blipFill>
        <p:spPr bwMode="auto">
          <a:xfrm>
            <a:off x="3446585" y="1976386"/>
            <a:ext cx="4248443" cy="391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39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06AC6-7834-432E-834D-EF56AECE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Якщо</a:t>
            </a:r>
            <a:r>
              <a:rPr lang="ru-RU" b="1" i="1" dirty="0">
                <a:solidFill>
                  <a:srgbClr val="002060"/>
                </a:solidFill>
              </a:rPr>
              <a:t> б </a:t>
            </a:r>
            <a:r>
              <a:rPr lang="ru-RU" b="1" i="1" dirty="0" err="1">
                <a:solidFill>
                  <a:srgbClr val="002060"/>
                </a:solidFill>
              </a:rPr>
              <a:t>ви</a:t>
            </a:r>
            <a:r>
              <a:rPr lang="ru-RU" b="1" i="1" dirty="0">
                <a:solidFill>
                  <a:srgbClr val="002060"/>
                </a:solidFill>
              </a:rPr>
              <a:t> жили на </a:t>
            </a:r>
            <a:r>
              <a:rPr lang="ru-RU" b="1" i="1" dirty="0" err="1">
                <a:solidFill>
                  <a:srgbClr val="002060"/>
                </a:solidFill>
              </a:rPr>
              <a:t>Меркурію</a:t>
            </a:r>
            <a:r>
              <a:rPr lang="ru-RU" b="1" i="1" dirty="0">
                <a:solidFill>
                  <a:srgbClr val="002060"/>
                </a:solidFill>
              </a:rPr>
              <a:t> то могли б </a:t>
            </a:r>
            <a:r>
              <a:rPr lang="ru-RU" b="1" i="1" dirty="0" err="1">
                <a:solidFill>
                  <a:srgbClr val="002060"/>
                </a:solidFill>
              </a:rPr>
              <a:t>святкувати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Новий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Рік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кожні</a:t>
            </a:r>
            <a:r>
              <a:rPr lang="ru-RU" b="1" i="1" dirty="0">
                <a:solidFill>
                  <a:srgbClr val="002060"/>
                </a:solidFill>
              </a:rPr>
              <a:t> 88 </a:t>
            </a:r>
            <a:r>
              <a:rPr lang="ru-RU" b="1" i="1" dirty="0" err="1">
                <a:solidFill>
                  <a:srgbClr val="002060"/>
                </a:solidFill>
              </a:rPr>
              <a:t>земних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дні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  <a:endParaRPr lang="uk-UA" b="1" i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Новини України: Українці святкували Новий рік у березні та вересні">
            <a:extLst>
              <a:ext uri="{FF2B5EF4-FFF2-40B4-BE49-F238E27FC236}">
                <a16:creationId xmlns:a16="http://schemas.microsoft.com/office/drawing/2014/main" id="{2CF89C54-1DCD-420E-B9B8-E9E0CF272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27" y="1872175"/>
            <a:ext cx="7165145" cy="447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8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DB6DE-0D00-4224-8E0E-FECB959A1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i="1" dirty="0">
                <a:solidFill>
                  <a:srgbClr val="FF0000"/>
                </a:solidFill>
              </a:rPr>
              <a:t>Венера</a:t>
            </a:r>
            <a:r>
              <a:rPr lang="uk-UA" b="1" i="1" dirty="0">
                <a:solidFill>
                  <a:srgbClr val="0070C0"/>
                </a:solidFill>
              </a:rPr>
              <a:t/>
            </a:r>
            <a:br>
              <a:rPr lang="uk-UA" b="1" i="1" dirty="0">
                <a:solidFill>
                  <a:srgbClr val="0070C0"/>
                </a:solidFill>
              </a:rPr>
            </a:br>
            <a:r>
              <a:rPr lang="uk-UA" b="1" i="1" dirty="0">
                <a:solidFill>
                  <a:srgbClr val="002060"/>
                </a:solidFill>
              </a:rPr>
              <a:t>Друга за близькістю планета до Сонця.</a:t>
            </a:r>
            <a:r>
              <a:rPr lang="uk-UA" b="1" i="1" dirty="0">
                <a:solidFill>
                  <a:srgbClr val="0070C0"/>
                </a:solidFill>
              </a:rPr>
              <a:t/>
            </a:r>
            <a:br>
              <a:rPr lang="uk-UA" b="1" i="1" dirty="0">
                <a:solidFill>
                  <a:srgbClr val="0070C0"/>
                </a:solidFill>
              </a:rPr>
            </a:br>
            <a:r>
              <a:rPr lang="uk-UA" b="1" i="1" dirty="0">
                <a:solidFill>
                  <a:srgbClr val="FFC000"/>
                </a:solidFill>
              </a:rPr>
              <a:t>Найгарячіша планета</a:t>
            </a:r>
          </a:p>
        </p:txBody>
      </p:sp>
      <p:pic>
        <p:nvPicPr>
          <p:cNvPr id="15362" name="Picture 2" descr="Звёзды зовут! Венера в гостях у Плеяд">
            <a:extLst>
              <a:ext uri="{FF2B5EF4-FFF2-40B4-BE49-F238E27FC236}">
                <a16:creationId xmlns:a16="http://schemas.microsoft.com/office/drawing/2014/main" id="{ECA5DA61-6B47-4BF6-9A04-BC5BED773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r="7900"/>
          <a:stretch/>
        </p:blipFill>
        <p:spPr bwMode="auto">
          <a:xfrm>
            <a:off x="3767957" y="1997613"/>
            <a:ext cx="4656085" cy="45649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53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C532A-DCD4-4CF2-A219-CA1B55EA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Температура на поверхні Венери може сягати +460</a:t>
            </a:r>
            <a:r>
              <a:rPr lang="uk-UA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⁰С</a:t>
            </a:r>
            <a:endParaRPr lang="uk-UA" b="1" i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Венера - планета близнец Земли - Детская онлайн энциклопедия «Хочу всё  знать»">
            <a:extLst>
              <a:ext uri="{FF2B5EF4-FFF2-40B4-BE49-F238E27FC236}">
                <a16:creationId xmlns:a16="http://schemas.microsoft.com/office/drawing/2014/main" id="{274FC02E-6618-44C1-9014-D30D1B622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t="11201" r="19637" b="11903"/>
          <a:stretch/>
        </p:blipFill>
        <p:spPr bwMode="auto">
          <a:xfrm>
            <a:off x="3207434" y="1598202"/>
            <a:ext cx="5500468" cy="51105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0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3D0E2-AA71-447C-9A5D-6CA3D43B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Венера має хмарну газову оболонку. Ці хмари добре відбивають сонячне світло, роблячи планету яскравою</a:t>
            </a:r>
          </a:p>
        </p:txBody>
      </p:sp>
      <p:pic>
        <p:nvPicPr>
          <p:cNvPr id="17410" name="Picture 2" descr="Планета Венера - цікаві факти">
            <a:extLst>
              <a:ext uri="{FF2B5EF4-FFF2-40B4-BE49-F238E27FC236}">
                <a16:creationId xmlns:a16="http://schemas.microsoft.com/office/drawing/2014/main" id="{E8CCB370-95C3-432B-A61A-D9591813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19" y="1899138"/>
            <a:ext cx="4778723" cy="47989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27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31299-F666-468F-B8B9-516F24AC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Через це знайти Венеру на небі дуже просто. Її можна спостерігати через годину після заходу Сонця</a:t>
            </a:r>
          </a:p>
        </p:txBody>
      </p:sp>
      <p:pic>
        <p:nvPicPr>
          <p:cNvPr id="19460" name="Picture 4" descr="Спостерігаємо за Венерою - Астрономія в школі">
            <a:extLst>
              <a:ext uri="{FF2B5EF4-FFF2-40B4-BE49-F238E27FC236}">
                <a16:creationId xmlns:a16="http://schemas.microsoft.com/office/drawing/2014/main" id="{8B2BC950-711A-4829-87E1-AA13C96F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49" y="1914127"/>
            <a:ext cx="7473901" cy="45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98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B29D784-D187-4E0D-A071-26B9FD454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>
                <a:solidFill>
                  <a:srgbClr val="FF0000"/>
                </a:solidFill>
              </a:rPr>
              <a:t>Вправа «Мікрофон»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900284F-D872-444B-A176-1E5F02E5B925}"/>
              </a:ext>
            </a:extLst>
          </p:cNvPr>
          <p:cNvSpPr/>
          <p:nvPr/>
        </p:nvSpPr>
        <p:spPr>
          <a:xfrm>
            <a:off x="2764961" y="1951335"/>
            <a:ext cx="6894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Які планети належать </a:t>
            </a:r>
          </a:p>
          <a:p>
            <a:pPr algn="ctr"/>
            <a:r>
              <a:rPr lang="uk-UA" sz="54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 земної групи?</a:t>
            </a:r>
          </a:p>
        </p:txBody>
      </p:sp>
      <p:pic>
        <p:nvPicPr>
          <p:cNvPr id="5" name="Picture 2" descr="Планети земної групи - презентация онлайн">
            <a:extLst>
              <a:ext uri="{FF2B5EF4-FFF2-40B4-BE49-F238E27FC236}">
                <a16:creationId xmlns:a16="http://schemas.microsoft.com/office/drawing/2014/main" id="{23FE0069-DFAD-4864-8733-14F4EB932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0" b="16923"/>
          <a:stretch/>
        </p:blipFill>
        <p:spPr bwMode="auto">
          <a:xfrm>
            <a:off x="2549200" y="3729950"/>
            <a:ext cx="7340388" cy="276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2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B7D91-8494-4E95-A032-519DCDB1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Або за годину до сходу Сонця</a:t>
            </a:r>
            <a:r>
              <a:rPr lang="uk-UA" b="1" i="1" dirty="0">
                <a:solidFill>
                  <a:srgbClr val="0070C0"/>
                </a:solidFill>
              </a:rPr>
              <a:t>. У народі її називають</a:t>
            </a:r>
            <a:r>
              <a:rPr lang="uk-UA" b="1" i="1" dirty="0">
                <a:solidFill>
                  <a:srgbClr val="002060"/>
                </a:solidFill>
              </a:rPr>
              <a:t> </a:t>
            </a:r>
            <a:r>
              <a:rPr lang="uk-UA" b="1" i="1" dirty="0">
                <a:solidFill>
                  <a:srgbClr val="FF0000"/>
                </a:solidFill>
              </a:rPr>
              <a:t>вранішньою зорею</a:t>
            </a:r>
          </a:p>
        </p:txBody>
      </p:sp>
      <p:pic>
        <p:nvPicPr>
          <p:cNvPr id="18434" name="Picture 2" descr="Завтра зранку в небі над Києвом можна побачити зустріч Венери і Юпітеру -  астроном | Новини на Громадському радіо">
            <a:extLst>
              <a:ext uri="{FF2B5EF4-FFF2-40B4-BE49-F238E27FC236}">
                <a16:creationId xmlns:a16="http://schemas.microsoft.com/office/drawing/2014/main" id="{989ED992-D925-4742-8B71-8FEED8D3E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70" y="2149822"/>
            <a:ext cx="7455459" cy="41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6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9BA1B-ABDD-4EA9-807A-228F82B9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000" b="1" i="1" dirty="0">
                <a:solidFill>
                  <a:srgbClr val="002060"/>
                </a:solidFill>
              </a:rPr>
              <a:t>У Венери також немає супутників</a:t>
            </a:r>
          </a:p>
        </p:txBody>
      </p:sp>
      <p:pic>
        <p:nvPicPr>
          <p:cNvPr id="3" name="Picture 2" descr="Планета Венера - цікаві факти">
            <a:extLst>
              <a:ext uri="{FF2B5EF4-FFF2-40B4-BE49-F238E27FC236}">
                <a16:creationId xmlns:a16="http://schemas.microsoft.com/office/drawing/2014/main" id="{DE0DD86E-EC31-405D-993B-226D8DAE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19" y="1899138"/>
            <a:ext cx="4778723" cy="47989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99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D5071-1979-41CC-8B77-3654A563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05" y="365125"/>
            <a:ext cx="11493304" cy="999441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Єдина відома планета, на якій є життя – це … .</a:t>
            </a:r>
          </a:p>
        </p:txBody>
      </p:sp>
      <p:sp>
        <p:nvSpPr>
          <p:cNvPr id="3" name="AutoShape 2" descr="Земля | Астрономия вики | Fandom">
            <a:extLst>
              <a:ext uri="{FF2B5EF4-FFF2-40B4-BE49-F238E27FC236}">
                <a16:creationId xmlns:a16="http://schemas.microsoft.com/office/drawing/2014/main" id="{4CAE3D85-44A9-4EE1-858E-35A12EE74F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F6B78D-91B0-44C8-B79B-1C46E35E7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857" y="1596269"/>
            <a:ext cx="5358179" cy="52617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19859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479CD-988A-4E16-AD6F-C5C568BD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Земля – третя планета порахунку від Сонця</a:t>
            </a:r>
          </a:p>
        </p:txBody>
      </p:sp>
      <p:pic>
        <p:nvPicPr>
          <p:cNvPr id="22530" name="Picture 2" descr="Презентація &quot;Сонячна система, її склад&quot; | Презентація. Природознавство">
            <a:extLst>
              <a:ext uri="{FF2B5EF4-FFF2-40B4-BE49-F238E27FC236}">
                <a16:creationId xmlns:a16="http://schemas.microsoft.com/office/drawing/2014/main" id="{461E0919-60BD-4223-A503-EE040DB7D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61" y="1546599"/>
            <a:ext cx="9788966" cy="49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69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4CDA3-9475-4A3A-AF3F-E7699020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Земля має найбільші розміри й масу  серед планет земної групи</a:t>
            </a:r>
          </a:p>
        </p:txBody>
      </p:sp>
      <p:pic>
        <p:nvPicPr>
          <p:cNvPr id="3" name="Picture 2" descr="Планети земної групи - презентация онлайн">
            <a:extLst>
              <a:ext uri="{FF2B5EF4-FFF2-40B4-BE49-F238E27FC236}">
                <a16:creationId xmlns:a16="http://schemas.microsoft.com/office/drawing/2014/main" id="{BAD3FA4C-51AC-4FAC-ABA7-D18174F32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0" b="16923"/>
          <a:stretch/>
        </p:blipFill>
        <p:spPr bwMode="auto">
          <a:xfrm>
            <a:off x="1677003" y="2194560"/>
            <a:ext cx="9306192" cy="35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97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430CA-3BA8-469A-B72C-0090058F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557373"/>
          </a:xfrm>
        </p:spPr>
        <p:txBody>
          <a:bodyPr>
            <a:normAutofit/>
          </a:bodyPr>
          <a:lstStyle/>
          <a:p>
            <a:pPr algn="ctr"/>
            <a:r>
              <a:rPr lang="uk-UA" sz="9600" b="1" i="1" dirty="0">
                <a:solidFill>
                  <a:srgbClr val="002060"/>
                </a:solidFill>
              </a:rPr>
              <a:t>Чи має Земля супутники?</a:t>
            </a:r>
            <a:br>
              <a:rPr lang="uk-UA" sz="9600" b="1" i="1" dirty="0">
                <a:solidFill>
                  <a:srgbClr val="002060"/>
                </a:solidFill>
              </a:rPr>
            </a:br>
            <a:r>
              <a:rPr lang="uk-UA" sz="9600" b="1" i="1" dirty="0">
                <a:solidFill>
                  <a:srgbClr val="002060"/>
                </a:solidFill>
              </a:rPr>
              <a:t> Скільки їх?</a:t>
            </a:r>
          </a:p>
        </p:txBody>
      </p:sp>
    </p:spTree>
    <p:extLst>
      <p:ext uri="{BB962C8B-B14F-4D97-AF65-F5344CB8AC3E}">
        <p14:creationId xmlns:p14="http://schemas.microsoft.com/office/powerpoint/2010/main" val="855089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32996-0330-479B-8806-F552CFBA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Місяць</a:t>
            </a:r>
            <a:r>
              <a:rPr lang="uk-UA" b="1" i="1" dirty="0">
                <a:solidFill>
                  <a:srgbClr val="002060"/>
                </a:solidFill>
              </a:rPr>
              <a:t> – найбільший із супутників планет земної групи</a:t>
            </a:r>
          </a:p>
        </p:txBody>
      </p:sp>
      <p:pic>
        <p:nvPicPr>
          <p:cNvPr id="23554" name="Picture 2" descr="Місяць - 3D-сцена - Цифрова освіта та навчання від Mozaik">
            <a:extLst>
              <a:ext uri="{FF2B5EF4-FFF2-40B4-BE49-F238E27FC236}">
                <a16:creationId xmlns:a16="http://schemas.microsoft.com/office/drawing/2014/main" id="{C36AC7F4-CDCD-40B9-B803-CA2899AD7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0" r="21401"/>
          <a:stretch/>
        </p:blipFill>
        <p:spPr bwMode="auto">
          <a:xfrm>
            <a:off x="3444240" y="1690688"/>
            <a:ext cx="5303520" cy="5029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31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60033-5C63-4720-8593-536B05A7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Повітряна оболонка Землі відрізняється від  оболонок  інших планет і тому на ній існує життя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32C8E1-C89B-4A74-A6CD-64BC4A7E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857" y="2194560"/>
            <a:ext cx="4748921" cy="46634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03723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97ECF-D89C-4416-ACC4-89389D75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2" y="105444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>
                <a:solidFill>
                  <a:srgbClr val="FF0000"/>
                </a:solidFill>
              </a:rPr>
              <a:t>Більше 4 млрд років тому наша планета була червоною</a:t>
            </a:r>
            <a:r>
              <a:rPr lang="uk-UA" sz="3600" b="1" i="1" dirty="0">
                <a:solidFill>
                  <a:srgbClr val="002060"/>
                </a:solidFill>
              </a:rPr>
              <a:t/>
            </a:r>
            <a:br>
              <a:rPr lang="uk-UA" sz="3600" b="1" i="1" dirty="0">
                <a:solidFill>
                  <a:srgbClr val="002060"/>
                </a:solidFill>
              </a:rPr>
            </a:br>
            <a:r>
              <a:rPr lang="uk-UA" sz="3600" b="1" i="1" dirty="0">
                <a:solidFill>
                  <a:srgbClr val="002060"/>
                </a:solidFill>
              </a:rPr>
              <a:t/>
            </a:r>
            <a:br>
              <a:rPr lang="uk-UA" sz="3600" b="1" i="1" dirty="0">
                <a:solidFill>
                  <a:srgbClr val="002060"/>
                </a:solidFill>
              </a:rPr>
            </a:br>
            <a:r>
              <a:rPr lang="uk-UA" sz="3600" b="1" i="1" dirty="0">
                <a:solidFill>
                  <a:srgbClr val="002060"/>
                </a:solidFill>
              </a:rPr>
              <a:t>Не було ні води, ні лісу. Земля оберталася по спіралі з колосальною швидкістю, а один день на планеті тривав всього 6 годин. 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CA15CBB5-259C-456B-84D4-A303F450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88" y="3327911"/>
            <a:ext cx="3334629" cy="33346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815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FD117-8952-443F-9257-DAC82CD8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70112"/>
          </a:xfrm>
        </p:spPr>
        <p:txBody>
          <a:bodyPr/>
          <a:lstStyle/>
          <a:p>
            <a:pPr algn="ctr"/>
            <a:r>
              <a:rPr lang="uk-UA" sz="6000" b="1" i="1" dirty="0">
                <a:solidFill>
                  <a:srgbClr val="FF0000"/>
                </a:solidFill>
              </a:rPr>
              <a:t>Марс</a:t>
            </a:r>
            <a:r>
              <a:rPr lang="uk-UA" b="1" i="1" dirty="0">
                <a:solidFill>
                  <a:srgbClr val="002060"/>
                </a:solidFill>
              </a:rPr>
              <a:t> </a:t>
            </a:r>
            <a:br>
              <a:rPr lang="uk-UA" b="1" i="1" dirty="0">
                <a:solidFill>
                  <a:srgbClr val="002060"/>
                </a:solidFill>
              </a:rPr>
            </a:br>
            <a:r>
              <a:rPr lang="uk-UA" b="1" i="1" dirty="0">
                <a:solidFill>
                  <a:srgbClr val="002060"/>
                </a:solidFill>
              </a:rPr>
              <a:t>Четверта планета від Сонця</a:t>
            </a:r>
          </a:p>
        </p:txBody>
      </p:sp>
      <p:pic>
        <p:nvPicPr>
          <p:cNvPr id="27650" name="Picture 2" descr="Марс - описание планеты, атмосфера и орбита Марса, поверхность, фото и  интересные факты">
            <a:extLst>
              <a:ext uri="{FF2B5EF4-FFF2-40B4-BE49-F238E27FC236}">
                <a16:creationId xmlns:a16="http://schemas.microsoft.com/office/drawing/2014/main" id="{B839BB5C-392D-48CE-80E5-21525925A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r="16121"/>
          <a:stretch/>
        </p:blipFill>
        <p:spPr bwMode="auto">
          <a:xfrm>
            <a:off x="3446585" y="1732270"/>
            <a:ext cx="4971186" cy="47670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8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8648967-5B70-4764-9409-1D0C0632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>
                <a:solidFill>
                  <a:srgbClr val="FF0000"/>
                </a:solidFill>
              </a:rPr>
              <a:t>Проблемне запитання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073E5F4-9E89-41CD-994F-E4B263F39CDA}"/>
              </a:ext>
            </a:extLst>
          </p:cNvPr>
          <p:cNvSpPr/>
          <p:nvPr/>
        </p:nvSpPr>
        <p:spPr>
          <a:xfrm>
            <a:off x="434899" y="2028616"/>
            <a:ext cx="1132220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Яку будову мають </a:t>
            </a:r>
          </a:p>
          <a:p>
            <a:pPr algn="ctr"/>
            <a:r>
              <a:rPr lang="uk-UA" sz="88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планети земної групи?</a:t>
            </a:r>
          </a:p>
        </p:txBody>
      </p:sp>
    </p:spTree>
    <p:extLst>
      <p:ext uri="{BB962C8B-B14F-4D97-AF65-F5344CB8AC3E}">
        <p14:creationId xmlns:p14="http://schemas.microsoft.com/office/powerpoint/2010/main" val="1391727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8B747-59BE-4755-BA15-04C5BAEB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Планета Марс схожа на Землю.</a:t>
            </a:r>
            <a:br>
              <a:rPr lang="uk-UA" b="1" i="1" dirty="0">
                <a:solidFill>
                  <a:srgbClr val="002060"/>
                </a:solidFill>
              </a:rPr>
            </a:br>
            <a:r>
              <a:rPr lang="uk-UA" b="1" i="1" dirty="0">
                <a:solidFill>
                  <a:srgbClr val="0070C0"/>
                </a:solidFill>
              </a:rPr>
              <a:t>Але менша за розмірами та холодніша</a:t>
            </a:r>
          </a:p>
        </p:txBody>
      </p:sp>
      <p:pic>
        <p:nvPicPr>
          <p:cNvPr id="3" name="Picture 2" descr="Марс - описание планеты, атмосфера и орбита Марса, поверхность, фото и  интересные факты">
            <a:extLst>
              <a:ext uri="{FF2B5EF4-FFF2-40B4-BE49-F238E27FC236}">
                <a16:creationId xmlns:a16="http://schemas.microsoft.com/office/drawing/2014/main" id="{F73B3C18-76D0-4D32-BB13-9993780D4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r="16121"/>
          <a:stretch/>
        </p:blipFill>
        <p:spPr bwMode="auto">
          <a:xfrm>
            <a:off x="3446585" y="1732270"/>
            <a:ext cx="4971186" cy="47670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58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A32AC-F3FA-49C3-95B4-A7AC570A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Завдяки великій кількості заліза в ґрунті  її ще називають </a:t>
            </a:r>
            <a:r>
              <a:rPr lang="uk-UA" b="1" i="1" dirty="0">
                <a:solidFill>
                  <a:srgbClr val="FF0000"/>
                </a:solidFill>
              </a:rPr>
              <a:t>Червоною планетою</a:t>
            </a:r>
          </a:p>
        </p:txBody>
      </p:sp>
      <p:pic>
        <p:nvPicPr>
          <p:cNvPr id="3" name="Picture 2" descr="Марс - описание планеты, атмосфера и орбита Марса, поверхность, фото и  интересные факты">
            <a:extLst>
              <a:ext uri="{FF2B5EF4-FFF2-40B4-BE49-F238E27FC236}">
                <a16:creationId xmlns:a16="http://schemas.microsoft.com/office/drawing/2014/main" id="{FE29FD4D-3E8F-423C-9DBD-8DB3D1735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r="16121"/>
          <a:stretch/>
        </p:blipFill>
        <p:spPr bwMode="auto">
          <a:xfrm>
            <a:off x="3446585" y="1732270"/>
            <a:ext cx="4971186" cy="47670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12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D6EDE-EB17-49C3-AF21-1286EA51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i="1" dirty="0">
                <a:solidFill>
                  <a:srgbClr val="002060"/>
                </a:solidFill>
              </a:rPr>
              <a:t>У Марса є два супутники</a:t>
            </a:r>
          </a:p>
        </p:txBody>
      </p:sp>
      <p:pic>
        <p:nvPicPr>
          <p:cNvPr id="31746" name="Picture 2" descr="Спутники Марса возникли в результате столкновения планеты с другой  планетой-карликом - Техно">
            <a:extLst>
              <a:ext uri="{FF2B5EF4-FFF2-40B4-BE49-F238E27FC236}">
                <a16:creationId xmlns:a16="http://schemas.microsoft.com/office/drawing/2014/main" id="{F7557369-FF69-4B69-84BD-569B46EE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07" y="1523707"/>
            <a:ext cx="8551985" cy="48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98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10B49-DA9D-4D36-BA87-EBD53778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b="1" i="1" dirty="0">
                <a:solidFill>
                  <a:srgbClr val="002060"/>
                </a:solidFill>
              </a:rPr>
              <a:t>Температура на Марсі  близько -60</a:t>
            </a:r>
            <a:r>
              <a:rPr lang="uk-UA" sz="5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⁰С</a:t>
            </a:r>
            <a:endParaRPr lang="uk-UA" sz="5400" b="1" i="1" dirty="0">
              <a:solidFill>
                <a:srgbClr val="002060"/>
              </a:solidFill>
            </a:endParaRPr>
          </a:p>
        </p:txBody>
      </p:sp>
      <p:pic>
        <p:nvPicPr>
          <p:cNvPr id="32770" name="Picture 2" descr="Цікаві факти про супутники Марса">
            <a:extLst>
              <a:ext uri="{FF2B5EF4-FFF2-40B4-BE49-F238E27FC236}">
                <a16:creationId xmlns:a16="http://schemas.microsoft.com/office/drawing/2014/main" id="{3997BD3E-DB62-47BE-844D-43A564F22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94" y="1690688"/>
            <a:ext cx="8173329" cy="45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25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C7640-8EBA-46AF-BEC3-2D7C7ED7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b="1" i="1" dirty="0">
                <a:solidFill>
                  <a:srgbClr val="002060"/>
                </a:solidFill>
              </a:rPr>
              <a:t>На поверхні Марса є долини й пустелі</a:t>
            </a:r>
          </a:p>
        </p:txBody>
      </p:sp>
      <p:pic>
        <p:nvPicPr>
          <p:cNvPr id="33794" name="Picture 2" descr="Усе як на Марсі. В ізраїльській пустелі вчені імітують життя на Червоній  планеті (відео)">
            <a:extLst>
              <a:ext uri="{FF2B5EF4-FFF2-40B4-BE49-F238E27FC236}">
                <a16:creationId xmlns:a16="http://schemas.microsoft.com/office/drawing/2014/main" id="{7B687876-D419-4AB1-A25D-CB56B415C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56" y="1690688"/>
            <a:ext cx="87630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55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B0CA5-382E-47DE-BEBA-545FECE9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На </a:t>
            </a:r>
            <a:r>
              <a:rPr lang="uk-UA" b="1" i="1" dirty="0">
                <a:solidFill>
                  <a:srgbClr val="FF0000"/>
                </a:solidFill>
              </a:rPr>
              <a:t>Марсі</a:t>
            </a:r>
            <a:r>
              <a:rPr lang="uk-UA" b="1" i="1" dirty="0">
                <a:solidFill>
                  <a:srgbClr val="002060"/>
                </a:solidFill>
              </a:rPr>
              <a:t> розташована </a:t>
            </a:r>
            <a:r>
              <a:rPr lang="uk-UA" b="1" i="1" dirty="0">
                <a:solidFill>
                  <a:srgbClr val="FF0000"/>
                </a:solidFill>
              </a:rPr>
              <a:t>найвища</a:t>
            </a:r>
            <a:r>
              <a:rPr lang="uk-UA" b="1" i="1" dirty="0">
                <a:solidFill>
                  <a:srgbClr val="002060"/>
                </a:solidFill>
              </a:rPr>
              <a:t> в </a:t>
            </a:r>
            <a:r>
              <a:rPr lang="uk-UA" b="1" i="1" dirty="0">
                <a:solidFill>
                  <a:srgbClr val="FF0000"/>
                </a:solidFill>
              </a:rPr>
              <a:t>Сонячній</a:t>
            </a:r>
            <a:r>
              <a:rPr lang="uk-UA" b="1" i="1" dirty="0">
                <a:solidFill>
                  <a:srgbClr val="002060"/>
                </a:solidFill>
              </a:rPr>
              <a:t> системі </a:t>
            </a:r>
            <a:r>
              <a:rPr lang="uk-UA" b="1" i="1" dirty="0">
                <a:solidFill>
                  <a:srgbClr val="FF0000"/>
                </a:solidFill>
              </a:rPr>
              <a:t>гора. </a:t>
            </a:r>
            <a:r>
              <a:rPr lang="uk-UA" b="1" i="1" dirty="0">
                <a:solidFill>
                  <a:srgbClr val="002060"/>
                </a:solidFill>
              </a:rPr>
              <a:t>Її висота становить </a:t>
            </a:r>
            <a:r>
              <a:rPr lang="uk-UA" b="1" i="1" dirty="0">
                <a:solidFill>
                  <a:srgbClr val="FF0000"/>
                </a:solidFill>
              </a:rPr>
              <a:t>27км</a:t>
            </a:r>
          </a:p>
        </p:txBody>
      </p:sp>
      <p:pic>
        <p:nvPicPr>
          <p:cNvPr id="34818" name="Picture 2" descr="Гора Олімп на Марсі: найвища в Сонячній системі ⋆ FutureNow">
            <a:extLst>
              <a:ext uri="{FF2B5EF4-FFF2-40B4-BE49-F238E27FC236}">
                <a16:creationId xmlns:a16="http://schemas.microsoft.com/office/drawing/2014/main" id="{D27E86F7-B89A-4B72-8B2E-4F9769B32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44" y="2059745"/>
            <a:ext cx="8597704" cy="429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12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8477-2913-4E6B-9C98-62D14A28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/>
            </a:r>
            <a:br>
              <a:rPr lang="uk-UA" b="1" i="1" dirty="0">
                <a:solidFill>
                  <a:srgbClr val="FF0000"/>
                </a:solidFill>
              </a:rPr>
            </a:br>
            <a:r>
              <a:rPr lang="uk-UA" b="1" i="1" dirty="0">
                <a:solidFill>
                  <a:srgbClr val="002060"/>
                </a:solidFill>
              </a:rPr>
              <a:t>Розділіть на групи планети</a:t>
            </a:r>
          </a:p>
        </p:txBody>
      </p:sp>
      <p:graphicFrame>
        <p:nvGraphicFramePr>
          <p:cNvPr id="3" name="Таблиця 3">
            <a:extLst>
              <a:ext uri="{FF2B5EF4-FFF2-40B4-BE49-F238E27FC236}">
                <a16:creationId xmlns:a16="http://schemas.microsoft.com/office/drawing/2014/main" id="{CD2C7E4E-1DFC-47C1-98E4-191704324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08233"/>
              </p:ext>
            </p:extLst>
          </p:nvPr>
        </p:nvGraphicFramePr>
        <p:xfrm>
          <a:off x="2032000" y="1371600"/>
          <a:ext cx="8128000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3459423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12486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4000" dirty="0"/>
                        <a:t>Планети - гіганти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dirty="0"/>
                        <a:t>Планети земної групи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025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581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62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45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240317"/>
                  </a:ext>
                </a:extLst>
              </a:tr>
            </a:tbl>
          </a:graphicData>
        </a:graphic>
      </p:graphicFrame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33200D8-DC7C-4378-81D1-8CA93C38EC53}"/>
              </a:ext>
            </a:extLst>
          </p:cNvPr>
          <p:cNvSpPr/>
          <p:nvPr/>
        </p:nvSpPr>
        <p:spPr>
          <a:xfrm>
            <a:off x="574431" y="5310113"/>
            <a:ext cx="110431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Марс, Нептун, Венера, Юпітер,</a:t>
            </a:r>
          </a:p>
          <a:p>
            <a:pPr algn="ctr"/>
            <a:r>
              <a:rPr lang="uk-UA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Сатурн, Земля, Меркурій, Уран</a:t>
            </a:r>
            <a:endParaRPr lang="uk-UA" sz="40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1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3E802-E25E-42A2-8932-E9972BFC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7" y="365125"/>
            <a:ext cx="11394831" cy="1325563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Планети земної групи розміщені найближче до Сонця. Це … </a:t>
            </a:r>
          </a:p>
        </p:txBody>
      </p:sp>
      <p:pic>
        <p:nvPicPr>
          <p:cNvPr id="3074" name="Picture 2" descr="Сонячна система. Планети земної групи | Тест на 12 запитань. Природознавство">
            <a:extLst>
              <a:ext uri="{FF2B5EF4-FFF2-40B4-BE49-F238E27FC236}">
                <a16:creationId xmlns:a16="http://schemas.microsoft.com/office/drawing/2014/main" id="{4DE17192-7A46-40BB-92A3-6472AFEB2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1" y="1893972"/>
            <a:ext cx="9467557" cy="47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ECE05-0172-4B4C-A206-5E449A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000" b="1" i="1" dirty="0">
                <a:solidFill>
                  <a:srgbClr val="FF0000"/>
                </a:solidFill>
              </a:rPr>
              <a:t>Меркурій</a:t>
            </a:r>
            <a:r>
              <a:rPr lang="uk-UA" b="1" i="1" dirty="0">
                <a:solidFill>
                  <a:srgbClr val="002060"/>
                </a:solidFill>
              </a:rPr>
              <a:t> </a:t>
            </a:r>
            <a:br>
              <a:rPr lang="uk-UA" b="1" i="1" dirty="0">
                <a:solidFill>
                  <a:srgbClr val="002060"/>
                </a:solidFill>
              </a:rPr>
            </a:br>
            <a:r>
              <a:rPr lang="uk-UA" b="1" i="1" dirty="0">
                <a:solidFill>
                  <a:srgbClr val="0037A4"/>
                </a:solidFill>
              </a:rPr>
              <a:t>Найменша планета Сонячної системи , </a:t>
            </a:r>
            <a:r>
              <a:rPr lang="uk-UA" b="1" i="1" dirty="0">
                <a:solidFill>
                  <a:schemeClr val="accent2">
                    <a:lumMod val="75000"/>
                  </a:schemeClr>
                </a:solidFill>
              </a:rPr>
              <a:t>розташована найближче до Сонця</a:t>
            </a:r>
          </a:p>
        </p:txBody>
      </p:sp>
      <p:sp>
        <p:nvSpPr>
          <p:cNvPr id="3" name="AutoShape 2" descr="Ретроградный Меркурий 2021 возвращается: чем опасен и как уберечься">
            <a:extLst>
              <a:ext uri="{FF2B5EF4-FFF2-40B4-BE49-F238E27FC236}">
                <a16:creationId xmlns:a16="http://schemas.microsoft.com/office/drawing/2014/main" id="{82092253-4990-4065-A77C-4861070C2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2F4D34-6FA9-43E2-A7FD-E8AD8507B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07" t="4665" r="28577" b="6000"/>
          <a:stretch/>
        </p:blipFill>
        <p:spPr>
          <a:xfrm>
            <a:off x="3528646" y="2138289"/>
            <a:ext cx="4690756" cy="47293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787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18E5D-7693-42AE-B51B-BB132957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70C0"/>
                </a:solidFill>
              </a:rPr>
              <a:t>Сонце  обігріває Меркурій у  7 разів сильніше, ніж Землю</a:t>
            </a:r>
          </a:p>
        </p:txBody>
      </p:sp>
      <p:pic>
        <p:nvPicPr>
          <p:cNvPr id="6146" name="Picture 2" descr="Ретроградний Меркурій виходить з фази: як підготуватися - tochka.net">
            <a:extLst>
              <a:ext uri="{FF2B5EF4-FFF2-40B4-BE49-F238E27FC236}">
                <a16:creationId xmlns:a16="http://schemas.microsoft.com/office/drawing/2014/main" id="{E238F5CB-9597-48C4-9DC8-87074442B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920875"/>
            <a:ext cx="6286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3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07E52-851D-4EE0-A7D2-6193DDD8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70C0"/>
                </a:solidFill>
              </a:rPr>
              <a:t>На денному боці Меркурія дуже </a:t>
            </a:r>
            <a:r>
              <a:rPr lang="uk-UA" b="1" i="1" dirty="0" err="1">
                <a:solidFill>
                  <a:srgbClr val="0070C0"/>
                </a:solidFill>
              </a:rPr>
              <a:t>спекотно</a:t>
            </a:r>
            <a:r>
              <a:rPr lang="uk-UA" b="1" i="1" dirty="0">
                <a:solidFill>
                  <a:srgbClr val="0070C0"/>
                </a:solidFill>
              </a:rPr>
              <a:t> . Температура піднімається до +400</a:t>
            </a:r>
            <a:r>
              <a:rPr lang="uk-UA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⁰С.</a:t>
            </a:r>
            <a:endParaRPr lang="uk-UA" b="1" i="1" dirty="0">
              <a:solidFill>
                <a:srgbClr val="0070C0"/>
              </a:solidFill>
            </a:endParaRPr>
          </a:p>
        </p:txBody>
      </p:sp>
      <p:sp>
        <p:nvSpPr>
          <p:cNvPr id="3" name="AutoShape 2" descr="На Меркурии найдены следы жизни - смелая теория ученых - Техно | Сегодня">
            <a:extLst>
              <a:ext uri="{FF2B5EF4-FFF2-40B4-BE49-F238E27FC236}">
                <a16:creationId xmlns:a16="http://schemas.microsoft.com/office/drawing/2014/main" id="{010A613C-AD2F-44DB-90AD-D8C5ED7D6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B01A08-5F78-4625-BF78-A1507DA59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1" t="7386" r="21385" b="5324"/>
          <a:stretch/>
        </p:blipFill>
        <p:spPr>
          <a:xfrm>
            <a:off x="3460652" y="1885071"/>
            <a:ext cx="4547761" cy="46078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1315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5170F-D6F4-4BED-A2B4-FAF46A84B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70C0"/>
                </a:solidFill>
              </a:rPr>
              <a:t>На нічному боці Меркурія завжди сильний мороз. Температура знижується до -200</a:t>
            </a:r>
            <a:r>
              <a:rPr lang="uk-UA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⁰С</a:t>
            </a:r>
            <a:endParaRPr lang="uk-UA" b="1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6AD5BE-5F13-459E-891A-FC48FFCF7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1" t="7386" r="21385" b="5324"/>
          <a:stretch/>
        </p:blipFill>
        <p:spPr>
          <a:xfrm>
            <a:off x="3460652" y="1885071"/>
            <a:ext cx="4547761" cy="46078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7439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7CE8A-2F2B-4E97-9EFB-E24414AC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i="1" dirty="0">
                <a:solidFill>
                  <a:srgbClr val="0070C0"/>
                </a:solidFill>
              </a:rPr>
              <a:t>Планета Меркурій – царство пустель.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8892BAF-7545-499F-BB8F-29612A92A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3760" r="6782" b="47830"/>
          <a:stretch/>
        </p:blipFill>
        <p:spPr bwMode="auto">
          <a:xfrm>
            <a:off x="1223575" y="1902654"/>
            <a:ext cx="9744850" cy="39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91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345</Words>
  <Application>Microsoft Office PowerPoint</Application>
  <PresentationFormat>Широкоэкранный</PresentationFormat>
  <Paragraphs>45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Тема Office</vt:lpstr>
      <vt:lpstr>Таємниці планет земної групи</vt:lpstr>
      <vt:lpstr>Вправа «Мікрофон»</vt:lpstr>
      <vt:lpstr>Проблемне запитання</vt:lpstr>
      <vt:lpstr>Планети земної групи розміщені найближче до Сонця. Це … </vt:lpstr>
      <vt:lpstr>Меркурій  Найменша планета Сонячної системи , розташована найближче до Сонця</vt:lpstr>
      <vt:lpstr>Сонце  обігріває Меркурій у  7 разів сильніше, ніж Землю</vt:lpstr>
      <vt:lpstr>На денному боці Меркурія дуже спекотно . Температура піднімається до +400⁰С.</vt:lpstr>
      <vt:lpstr>На нічному боці Меркурія завжди сильний мороз. Температура знижується до -200⁰С</vt:lpstr>
      <vt:lpstr>Планета Меркурій – царство пустель.</vt:lpstr>
      <vt:lpstr>Одна половина Меркурія –гаряча кам'яна пустеля</vt:lpstr>
      <vt:lpstr>Друга половина Меркурія –крижана пустеля.</vt:lpstr>
      <vt:lpstr>Меркурій  менший за Землю</vt:lpstr>
      <vt:lpstr>У Меркурія немає супутників</vt:lpstr>
      <vt:lpstr> Людина яка на Землі важить 80 кг, на Меркурію важитиме близько 31 кг</vt:lpstr>
      <vt:lpstr>Якщо б ви жили на Меркурію то могли б святкувати Новий Рік кожні 88 земних дні.</vt:lpstr>
      <vt:lpstr>Венера Друга за близькістю планета до Сонця. Найгарячіша планета</vt:lpstr>
      <vt:lpstr>Температура на поверхні Венери може сягати +460⁰С</vt:lpstr>
      <vt:lpstr>Венера має хмарну газову оболонку. Ці хмари добре відбивають сонячне світло, роблячи планету яскравою</vt:lpstr>
      <vt:lpstr>Через це знайти Венеру на небі дуже просто. Її можна спостерігати через годину після заходу Сонця</vt:lpstr>
      <vt:lpstr>Або за годину до сходу Сонця. У народі її називають вранішньою зорею</vt:lpstr>
      <vt:lpstr>У Венери також немає супутників</vt:lpstr>
      <vt:lpstr>Єдина відома планета, на якій є життя – це … .</vt:lpstr>
      <vt:lpstr>Земля – третя планета порахунку від Сонця</vt:lpstr>
      <vt:lpstr>Земля має найбільші розміри й масу  серед планет земної групи</vt:lpstr>
      <vt:lpstr>Чи має Земля супутники?  Скільки їх?</vt:lpstr>
      <vt:lpstr>Місяць – найбільший із супутників планет земної групи</vt:lpstr>
      <vt:lpstr>Повітряна оболонка Землі відрізняється від  оболонок  інших планет і тому на ній існує життя</vt:lpstr>
      <vt:lpstr>Більше 4 млрд років тому наша планета була червоною  Не було ні води, ні лісу. Земля оберталася по спіралі з колосальною швидкістю, а один день на планеті тривав всього 6 годин. </vt:lpstr>
      <vt:lpstr>Марс  Четверта планета від Сонця</vt:lpstr>
      <vt:lpstr>Планета Марс схожа на Землю. Але менша за розмірами та холодніша</vt:lpstr>
      <vt:lpstr>Завдяки великій кількості заліза в ґрунті  її ще називають Червоною планетою</vt:lpstr>
      <vt:lpstr>У Марса є два супутники</vt:lpstr>
      <vt:lpstr>Температура на Марсі  близько -60⁰С</vt:lpstr>
      <vt:lpstr>На поверхні Марса є долини й пустелі</vt:lpstr>
      <vt:lpstr>На Марсі розташована найвища в Сонячній системі гора. Її висота становить 27км</vt:lpstr>
      <vt:lpstr> Розділіть на групи планети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Таємниці планет земної групи</dc:title>
  <dc:creator>DELL2</dc:creator>
  <cp:lastModifiedBy>User20</cp:lastModifiedBy>
  <cp:revision>4</cp:revision>
  <dcterms:created xsi:type="dcterms:W3CDTF">2022-03-18T12:09:52Z</dcterms:created>
  <dcterms:modified xsi:type="dcterms:W3CDTF">2022-03-31T12:46:26Z</dcterms:modified>
</cp:coreProperties>
</file>