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3" r:id="rId12"/>
    <p:sldId id="268" r:id="rId13"/>
    <p:sldId id="269" r:id="rId14"/>
    <p:sldId id="270" r:id="rId15"/>
    <p:sldId id="271" r:id="rId16"/>
    <p:sldId id="264" r:id="rId17"/>
    <p:sldId id="272" r:id="rId18"/>
    <p:sldId id="273" r:id="rId19"/>
    <p:sldId id="274" r:id="rId20"/>
    <p:sldId id="275" r:id="rId21"/>
    <p:sldId id="278" r:id="rId22"/>
    <p:sldId id="277" r:id="rId23"/>
    <p:sldId id="279" r:id="rId24"/>
    <p:sldId id="276" r:id="rId25"/>
    <p:sldId id="284" r:id="rId26"/>
    <p:sldId id="280" r:id="rId27"/>
    <p:sldId id="281" r:id="rId28"/>
    <p:sldId id="282" r:id="rId29"/>
    <p:sldId id="287" r:id="rId30"/>
    <p:sldId id="285" r:id="rId31"/>
    <p:sldId id="286" r:id="rId32"/>
    <p:sldId id="283" r:id="rId33"/>
    <p:sldId id="288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116" y="2869325"/>
            <a:ext cx="8689976" cy="3825764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Умови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успішного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навчання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. 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Уміння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ефективного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навчання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.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Розвиток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сприйняття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,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уваги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,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пам’яті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,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творчих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 </a:t>
            </a:r>
            <a:r>
              <a:rPr lang="ru-RU" dirty="0" err="1">
                <a:solidFill>
                  <a:srgbClr val="2B00FE"/>
                </a:solidFill>
                <a:latin typeface="times" panose="02020603050405020304" pitchFamily="18" charset="0"/>
              </a:rPr>
              <a:t>здібностей</a:t>
            </a:r>
            <a:r>
              <a:rPr lang="ru-RU" dirty="0">
                <a:solidFill>
                  <a:srgbClr val="2B00FE"/>
                </a:solidFill>
                <a:latin typeface="times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214" y="241393"/>
            <a:ext cx="4738738" cy="27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8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8" y="204952"/>
            <a:ext cx="2658125" cy="2622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23" y="1222354"/>
            <a:ext cx="6939197" cy="591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17" y="2898119"/>
            <a:ext cx="7939240" cy="989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220" y="3639196"/>
            <a:ext cx="8229600" cy="1004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17" y="4628420"/>
            <a:ext cx="8639503" cy="1033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16" y="5384848"/>
            <a:ext cx="8998821" cy="14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6288" y="4076572"/>
            <a:ext cx="824536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Інтелект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думати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мислити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27" y="147834"/>
            <a:ext cx="2950720" cy="3554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654" y="147834"/>
            <a:ext cx="2418438" cy="3630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195" y="989134"/>
            <a:ext cx="449314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24" y="574266"/>
            <a:ext cx="8904742" cy="61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5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3615" y="2034565"/>
            <a:ext cx="8363607" cy="324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61" y="5227488"/>
            <a:ext cx="7939240" cy="1580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001" y="367164"/>
            <a:ext cx="2377646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7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53" y="3168870"/>
            <a:ext cx="8262315" cy="3578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571" y="295814"/>
            <a:ext cx="4650827" cy="28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6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028" y="3252245"/>
            <a:ext cx="66845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 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психічної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спрямованості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зосередженості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об’єктах</a:t>
            </a:r>
            <a:r>
              <a:rPr lang="ru-RU" alt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205" y="924785"/>
            <a:ext cx="264589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01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863" t="664" r="15747"/>
          <a:stretch/>
        </p:blipFill>
        <p:spPr>
          <a:xfrm>
            <a:off x="120866" y="1608083"/>
            <a:ext cx="4099036" cy="52324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0627" y="667269"/>
            <a:ext cx="47785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 УВАГИ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9902" y="178161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 потребує волі, зусиль, відбувається сама по собі, без постановки мети людиною.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9902" y="361856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увага, яку особистість свідомо викликає, спрямовує і регулює, виникає внаслідок вольових зусиль.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9902" y="545551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увага, що виникає на основі інтересу  до процесу діяльності.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390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345" y="204206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Уява</a:t>
            </a:r>
            <a:r>
              <a:rPr lang="uk-UA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 відтворення у психіці людини предметів та явищ, які вона сприймала коли-небудь раніше, а також створення нових образів предметів та явищ, котрих раніше вона ніколи не сприймала.</a:t>
            </a:r>
            <a:endParaRPr lang="ru-RU" altLang="ru-RU" sz="36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19" y="1153511"/>
            <a:ext cx="4752581" cy="460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546" y="2557488"/>
            <a:ext cx="854491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Розрізняють:</a:t>
            </a:r>
            <a:endParaRPr lang="ru-RU" altLang="ru-RU" sz="3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Trebuchet MS" panose="020B0603020202020204" pitchFamily="34" charset="0"/>
              <a:buAutoNum type="arabicPeriod"/>
            </a:pPr>
            <a:r>
              <a:rPr lang="uk-UA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Пасивну уяву </a:t>
            </a:r>
            <a:r>
              <a:rPr lang="uk-UA" alt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що виявляється у хворобливих фантазіях, маренні, або в</a:t>
            </a:r>
            <a:endParaRPr lang="ru-RU" altLang="ru-RU" sz="3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такому фантазуванні, яке не має усвідомленої мети;</a:t>
            </a:r>
            <a:endParaRPr lang="ru-RU" altLang="ru-RU" sz="3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just"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Активну уяву </a:t>
            </a:r>
            <a:r>
              <a:rPr lang="uk-UA" alt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яка відбувається в межах творчої діяльності, підкорена певній меті.</a:t>
            </a:r>
            <a:endParaRPr lang="ru-RU" altLang="ru-RU" sz="3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881" y="283780"/>
            <a:ext cx="3825766" cy="2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8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372" y="3651594"/>
            <a:ext cx="783546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Пам'ять</a:t>
            </a:r>
            <a:r>
              <a:rPr lang="uk-UA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психічний процес, який полягає в закріпленні, збереженні та наступному відтворенні минулого досвіду, дає можливість його повторного застосування в життєдіяльності людини.</a:t>
            </a:r>
            <a:endParaRPr lang="ru-RU" altLang="ru-RU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8" y="246993"/>
            <a:ext cx="4532586" cy="31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9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4725" y="3934569"/>
            <a:ext cx="80982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Скажіть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я забуду!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Покажіть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я </a:t>
            </a: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запам’ятаю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Залучіть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 і я </a:t>
            </a: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зрозумію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Конфуцій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450 р. до </a:t>
            </a:r>
            <a:r>
              <a:rPr lang="ru-RU" alt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ru-RU" alt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" y="0"/>
            <a:ext cx="5002924" cy="37495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63836" y="3349794"/>
            <a:ext cx="1848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Епіграф:</a:t>
            </a:r>
          </a:p>
        </p:txBody>
      </p:sp>
    </p:spTree>
    <p:extLst>
      <p:ext uri="{BB962C8B-B14F-4D97-AF65-F5344CB8AC3E}">
        <p14:creationId xmlns:p14="http://schemas.microsoft.com/office/powerpoint/2010/main" val="2549941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471362"/>
            <a:ext cx="8796687" cy="61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9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757459" y="1257466"/>
            <a:ext cx="2622877" cy="109203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Запам</a:t>
            </a:r>
            <a:r>
              <a:rPr lang="uk-UA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ятовування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32442" y="2559055"/>
            <a:ext cx="2647894" cy="105124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Збереження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732442" y="3748417"/>
            <a:ext cx="2647894" cy="1189204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Забування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652245" y="5229226"/>
            <a:ext cx="2728091" cy="110434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Відтворення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380336" y="1044907"/>
            <a:ext cx="5905500" cy="130459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Закріплення у свідомості людини отриманої інформації,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яка є необхідною умовою збагачення досвіду людини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новими знаннями і формами поведінки. Запам'ятовування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буває 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мимовільним і довільним.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Способи довільного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запам'ятовування - 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 механічний і смисловий.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380336" y="5269855"/>
            <a:ext cx="5905500" cy="13684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Поява у свідомості раніше сприйнятих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думок, образів. Форми відтворення: </a:t>
            </a:r>
          </a:p>
          <a:p>
            <a:pPr algn="ctr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впізнавання, згадування, пригадування.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Види відтворення: </a:t>
            </a:r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мимовільне в довільне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3380336" y="3789205"/>
            <a:ext cx="5905500" cy="14806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Процес гальмування, ліквідації, стирання слідів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нервового збудження і відповідних нервових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зв'язків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що впродовж тривалого часу не підкріплювалися.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Основний шлях боротьби із забуванням – </a:t>
            </a:r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повторення.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3380336" y="2334174"/>
            <a:ext cx="5905500" cy="145519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Утримання в пам'яті одержаних знань на протязі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відносно тривалого періоду часу. Фізіологічна основа – 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збереження слідів нервового збудження</a:t>
            </a:r>
          </a:p>
          <a:p>
            <a:pPr algn="ctr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і відповідних нервових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зв'язків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0503"/>
            <a:ext cx="8062060" cy="768849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Процеси пам’яті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55" y="2354701"/>
            <a:ext cx="7848164" cy="4503298"/>
          </a:xfrm>
          <a:prstGeom prst="rect">
            <a:avLst/>
          </a:prstGeom>
        </p:spPr>
      </p:pic>
      <p:pic>
        <p:nvPicPr>
          <p:cNvPr id="3" name="Picture 2" descr="За законом: чи має право вихователь вмикати дітям комп'ютер т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62" y="167780"/>
            <a:ext cx="3889376" cy="21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42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94195" y="988297"/>
            <a:ext cx="7939240" cy="1271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03" y="1860331"/>
            <a:ext cx="7939240" cy="2299857"/>
          </a:xfrm>
          <a:prstGeom prst="rect">
            <a:avLst/>
          </a:prstGeom>
        </p:spPr>
      </p:pic>
      <p:pic>
        <p:nvPicPr>
          <p:cNvPr id="7" name="Рисунок 6" descr="https://narodna-osvita.com.ua/uploads/bio7ranokukr_files/bio7ranokukr-7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97" y="4096995"/>
            <a:ext cx="1524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89" y="6261572"/>
            <a:ext cx="7939240" cy="393797"/>
          </a:xfrm>
          <a:prstGeom prst="rect">
            <a:avLst/>
          </a:prstGeom>
        </p:spPr>
      </p:pic>
      <p:pic>
        <p:nvPicPr>
          <p:cNvPr id="9" name="Рисунок 8" descr="https://narodna-osvita.com.ua/uploads/bio7ranokukr_files/bio7ranokukr-7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37" y="4127736"/>
            <a:ext cx="1524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6292313"/>
            <a:ext cx="7939240" cy="393797"/>
          </a:xfrm>
          <a:prstGeom prst="rect">
            <a:avLst/>
          </a:prstGeom>
        </p:spPr>
      </p:pic>
      <p:pic>
        <p:nvPicPr>
          <p:cNvPr id="11" name="Рисунок 10" descr="https://narodna-osvita.com.ua/uploads/bio7ranokukr_files/bio7ranokukr-76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23" y="4096995"/>
            <a:ext cx="1371600" cy="183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123" y="6297636"/>
            <a:ext cx="7939240" cy="393797"/>
          </a:xfrm>
          <a:prstGeom prst="rect">
            <a:avLst/>
          </a:prstGeom>
        </p:spPr>
      </p:pic>
      <p:pic>
        <p:nvPicPr>
          <p:cNvPr id="13" name="Рисунок 12" descr="https://narodna-osvita.com.ua/uploads/bio7ranokukr_files/bio7ranokukr-77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15" y="4145844"/>
            <a:ext cx="1616493" cy="18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6073" y="6293253"/>
            <a:ext cx="7939240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81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780" y="1823023"/>
            <a:ext cx="7062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6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 </a:t>
            </a:r>
          </a:p>
          <a:p>
            <a:pPr lvl="0" defTabSz="914400"/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стійкі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психічні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видах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866" y="285253"/>
            <a:ext cx="5243014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12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299244" y="1372615"/>
            <a:ext cx="2808287" cy="13684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Обдарованість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299244" y="2694835"/>
            <a:ext cx="2808287" cy="13684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Талант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299244" y="4063260"/>
            <a:ext cx="2808287" cy="13684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Геніальність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299244" y="5431685"/>
            <a:ext cx="2808287" cy="13684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Творчість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269374" y="1195389"/>
            <a:ext cx="5905500" cy="13684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Сукупність декількох здібностей,</a:t>
            </a:r>
          </a:p>
          <a:p>
            <a:pPr algn="ctr" defTabSz="914400"/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яка обумовлює успішну діяльність </a:t>
            </a:r>
          </a:p>
          <a:p>
            <a:pPr algn="ctr" defTabSz="914400"/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людини в певній галузі.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269373" y="5013434"/>
            <a:ext cx="6631371" cy="178667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uk-UA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Дяльність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людини, спрямована на створення якісно нових, </a:t>
            </a:r>
          </a:p>
          <a:p>
            <a:pPr algn="ctr" defTabSz="914400"/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невідомих раніше духовних</a:t>
            </a:r>
          </a:p>
          <a:p>
            <a:pPr algn="ctr" defTabSz="914400"/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або матеріальних цінностей( нові твори мистецтва,</a:t>
            </a:r>
          </a:p>
          <a:p>
            <a:pPr algn="ctr" defTabSz="914400"/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наукові відкриття, інженерно-технологічні інновації тощо). </a:t>
            </a:r>
          </a:p>
          <a:p>
            <a:pPr algn="ctr" defTabSz="914400"/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Необхідними компонентами творчості</a:t>
            </a:r>
          </a:p>
          <a:p>
            <a:pPr algn="ctr" defTabSz="914400"/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є фантазія,уява, психічний зміст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3269374" y="3911435"/>
            <a:ext cx="5905500" cy="108850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Вищий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таланту,</a:t>
            </a:r>
          </a:p>
          <a:p>
            <a:pPr algn="ctr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принципово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3269374" y="2529519"/>
            <a:ext cx="5905500" cy="13684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досягати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вищого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76400" y="246063"/>
            <a:ext cx="10515600" cy="1327150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Рівні здібностей</a:t>
            </a:r>
            <a:endParaRPr lang="ru-RU" sz="54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9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мови ефективного навчання. Активне і пасивне навчання » mozok.cl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2" y="251703"/>
            <a:ext cx="8496944" cy="649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181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23" y="1418898"/>
            <a:ext cx="9487028" cy="51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79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МІННЯ ВЧИТИСЯ | Валеолог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2" y="2886670"/>
            <a:ext cx="8568953" cy="382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72" y="126124"/>
            <a:ext cx="4293259" cy="264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1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освід робо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6" y="323710"/>
            <a:ext cx="871296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93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1" t="-1034" r="61033" b="-2297"/>
          <a:stretch/>
        </p:blipFill>
        <p:spPr bwMode="auto">
          <a:xfrm>
            <a:off x="394138" y="2159877"/>
            <a:ext cx="4871545" cy="469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499" y="614853"/>
            <a:ext cx="5683551" cy="4256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1015" y="4761185"/>
            <a:ext cx="66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33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8" y="462742"/>
            <a:ext cx="7401987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77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мови ефективного навчання. Індивідуальні особливості сприйнятт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2" y="1371600"/>
            <a:ext cx="10083272" cy="41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15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мови ефективного навчання. Активне та пасивне навчання. Урок з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6" y="1521415"/>
            <a:ext cx="9696186" cy="41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9352" y="3222633"/>
            <a:ext cx="868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uk-UA" alt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діяльність людини, спрямована на створення якісно нових, невідомих раніше духовних або матеріальних цінностей (нові твори мистецтва, наукові відкриття, інженерно-технологічні інновації тощо). </a:t>
            </a:r>
            <a:endParaRPr lang="ru-RU" altLang="ru-RU" sz="3600" b="1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4" y="0"/>
            <a:ext cx="3194848" cy="322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25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30" y="3480523"/>
            <a:ext cx="5303980" cy="33774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8579" y="968672"/>
            <a:ext cx="6096000" cy="56023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«Ми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сьогодні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успішні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завтра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також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досягнемо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успіху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завжди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 в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усьому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будемо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успішними</a:t>
            </a:r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2000905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олко вредни са екраните за децата? - Общество - DarikNews.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37" y="1700809"/>
            <a:ext cx="6096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4582" y="404664"/>
            <a:ext cx="559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Дякую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увагу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66542" y="5805264"/>
            <a:ext cx="5413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Будьте </a:t>
            </a:r>
            <a:r>
              <a:rPr lang="ru-RU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здорові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6063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482" y="3103179"/>
            <a:ext cx="10736317" cy="3628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2" y="128050"/>
            <a:ext cx="3958905" cy="29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72" y="2301766"/>
            <a:ext cx="8760170" cy="4556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2" y="81611"/>
            <a:ext cx="3338611" cy="22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0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469" y="776648"/>
            <a:ext cx="7314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uk-UA" sz="4000" b="1" kern="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Притча про секрет навчання</a:t>
            </a:r>
            <a:endParaRPr lang="ru-RU" sz="2400" b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1484534"/>
            <a:ext cx="8855349" cy="5415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198" y="776648"/>
            <a:ext cx="2694666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4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0" y="1781502"/>
            <a:ext cx="8303949" cy="5076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916" y="482301"/>
            <a:ext cx="2943098" cy="23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4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309" y="1560787"/>
            <a:ext cx="7937680" cy="4887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307" y="1434662"/>
            <a:ext cx="3524088" cy="50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58" y="1624837"/>
            <a:ext cx="7407496" cy="36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1163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84</TotalTime>
  <Words>521</Words>
  <Application>Microsoft Office PowerPoint</Application>
  <PresentationFormat>Широкоэкранный</PresentationFormat>
  <Paragraphs>68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</vt:lpstr>
      <vt:lpstr>Monotype Corsiva</vt:lpstr>
      <vt:lpstr>times</vt:lpstr>
      <vt:lpstr>Times New Roman</vt:lpstr>
      <vt:lpstr>Trebuchet MS</vt:lpstr>
      <vt:lpstr>Tw Cen MT</vt:lpstr>
      <vt:lpstr>Капля</vt:lpstr>
      <vt:lpstr>Умови успішного навчання. Уміння ефективного навчання. Розвиток сприйняття, уваги, пам’яті, творчих здібностей.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Процеси пам’яті</vt:lpstr>
      <vt:lpstr>Презентация PowerPoint</vt:lpstr>
      <vt:lpstr>Презентация PowerPoint</vt:lpstr>
      <vt:lpstr>Презентация PowerPoint</vt:lpstr>
      <vt:lpstr>Рівні здібностей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Умови успішного навчання. Уміння ефективного навчання. Розвиток сприйняття, уваги, пам’яті, творчих здібностей.</dc:title>
  <dc:creator>Admin</dc:creator>
  <cp:lastModifiedBy>Kostya</cp:lastModifiedBy>
  <cp:revision>10</cp:revision>
  <dcterms:created xsi:type="dcterms:W3CDTF">2021-01-20T18:45:08Z</dcterms:created>
  <dcterms:modified xsi:type="dcterms:W3CDTF">2022-04-03T13:24:46Z</dcterms:modified>
</cp:coreProperties>
</file>