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8000">
              <a:srgbClr val="FF6633"/>
            </a:gs>
            <a:gs pos="75000">
              <a:srgbClr val="FF0000"/>
            </a:gs>
            <a:gs pos="45000">
              <a:srgbClr val="FFFF00"/>
            </a:gs>
            <a:gs pos="66000">
              <a:srgbClr val="01A78F"/>
            </a:gs>
            <a:gs pos="96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E%D0%BD%D1%8D%D0%BC_%D0%9A%D0%B0%D1%80%D1%82%D0%B5%D1%80,_%D0%A5%D0%B5%D0%BB%D0%B5%D0%BD%D0%B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Втілення сюжету повісті-казки Л.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Керролла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«Аліса в Країні Див» у різних видах мистецтва (кіно, мультиплікація, музика та ін.)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Учитель зарубіжної літератури Л.Стадник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997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72" y="260648"/>
            <a:ext cx="4330418" cy="56886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American McGee's Alice (</a:t>
            </a:r>
            <a:r>
              <a:rPr lang="uk-UA" dirty="0"/>
              <a:t>укр. Аліса </a:t>
            </a:r>
            <a:r>
              <a:rPr lang="uk-UA" dirty="0" err="1"/>
              <a:t>Амерікена</a:t>
            </a:r>
            <a:r>
              <a:rPr lang="uk-UA" dirty="0"/>
              <a:t> </a:t>
            </a:r>
            <a:r>
              <a:rPr lang="uk-UA" dirty="0" err="1"/>
              <a:t>МакГі</a:t>
            </a:r>
            <a:r>
              <a:rPr lang="uk-UA" dirty="0"/>
              <a:t>) — відеогра в жанрі </a:t>
            </a:r>
            <a:r>
              <a:rPr lang="uk-UA" dirty="0" err="1"/>
              <a:t>екшн</a:t>
            </a:r>
            <a:r>
              <a:rPr lang="uk-UA" dirty="0"/>
              <a:t> від третьої особи, розроблена американською компанією </a:t>
            </a:r>
            <a:r>
              <a:rPr lang="en-US" dirty="0"/>
              <a:t>Rogue Entertainment </a:t>
            </a:r>
            <a:r>
              <a:rPr lang="uk-UA" dirty="0"/>
              <a:t>під керівництвом </a:t>
            </a:r>
            <a:r>
              <a:rPr lang="uk-UA" dirty="0" err="1"/>
              <a:t>геймдизайнера</a:t>
            </a:r>
            <a:r>
              <a:rPr lang="uk-UA" dirty="0"/>
              <a:t> </a:t>
            </a:r>
            <a:r>
              <a:rPr lang="uk-UA" dirty="0" err="1"/>
              <a:t>Амерікена</a:t>
            </a:r>
            <a:r>
              <a:rPr lang="uk-UA" dirty="0"/>
              <a:t> </a:t>
            </a:r>
            <a:r>
              <a:rPr lang="uk-UA" dirty="0" err="1"/>
              <a:t>МакГі</a:t>
            </a:r>
            <a:r>
              <a:rPr lang="uk-UA" dirty="0"/>
              <a:t> та видана </a:t>
            </a:r>
            <a:r>
              <a:rPr lang="en-US" dirty="0"/>
              <a:t>Electronic Arts. </a:t>
            </a:r>
            <a:r>
              <a:rPr lang="uk-UA" dirty="0"/>
              <a:t>Перший реліз гри відбувся 5 — 6 грудня 2000 року[13][14]. Продукт розроблений для персональних комп'ютерів під управлінням операційних систем </a:t>
            </a:r>
            <a:r>
              <a:rPr lang="en-US" dirty="0"/>
              <a:t>Microsoft Windows </a:t>
            </a:r>
            <a:r>
              <a:rPr lang="uk-UA" dirty="0"/>
              <a:t>та </a:t>
            </a:r>
            <a:r>
              <a:rPr lang="en-US" dirty="0"/>
              <a:t>Mac OS, </a:t>
            </a:r>
            <a:r>
              <a:rPr lang="uk-UA" dirty="0"/>
              <a:t>а також для платформ </a:t>
            </a:r>
            <a:r>
              <a:rPr lang="en-US" dirty="0"/>
              <a:t>PlayStation 3 </a:t>
            </a:r>
            <a:r>
              <a:rPr lang="uk-UA" dirty="0"/>
              <a:t>та </a:t>
            </a:r>
            <a:r>
              <a:rPr lang="en-US" dirty="0"/>
              <a:t>Xbox 360[14]. </a:t>
            </a:r>
            <a:r>
              <a:rPr lang="uk-UA" dirty="0"/>
              <a:t>Гра використовує рушій </a:t>
            </a:r>
            <a:r>
              <a:rPr lang="en-US" dirty="0"/>
              <a:t>id Tech 3 </a:t>
            </a:r>
            <a:r>
              <a:rPr lang="uk-UA" dirty="0"/>
              <a:t>від </a:t>
            </a:r>
            <a:r>
              <a:rPr lang="en-US" dirty="0"/>
              <a:t>id Software[15], </a:t>
            </a:r>
            <a:r>
              <a:rPr lang="uk-UA" dirty="0"/>
              <a:t>який раніше був застосований у </a:t>
            </a:r>
            <a:r>
              <a:rPr lang="en-US" dirty="0"/>
              <a:t>Quake III Arena </a:t>
            </a:r>
            <a:r>
              <a:rPr lang="uk-UA" dirty="0"/>
              <a:t>і перероблений для використання в </a:t>
            </a:r>
            <a:r>
              <a:rPr lang="en-US" dirty="0"/>
              <a:t>American McGee's Alice </a:t>
            </a:r>
            <a:r>
              <a:rPr lang="uk-UA" dirty="0"/>
              <a:t>компанією </a:t>
            </a:r>
            <a:r>
              <a:rPr lang="en-US" dirty="0"/>
              <a:t>Ritual Entertainment[16].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80668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5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3610744" cy="5832648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Сюжет гри заснований на казках </a:t>
            </a:r>
            <a:r>
              <a:rPr lang="uk-UA" dirty="0" err="1"/>
              <a:t>Льюїса</a:t>
            </a:r>
            <a:r>
              <a:rPr lang="uk-UA" dirty="0"/>
              <a:t> </a:t>
            </a:r>
            <a:r>
              <a:rPr lang="uk-UA" dirty="0" err="1"/>
              <a:t>Керрола</a:t>
            </a:r>
            <a:r>
              <a:rPr lang="uk-UA" dirty="0"/>
              <a:t> «Аліса у </a:t>
            </a:r>
            <a:r>
              <a:rPr lang="uk-UA" dirty="0" err="1"/>
              <a:t>Дивокраї</a:t>
            </a:r>
            <a:r>
              <a:rPr lang="uk-UA" dirty="0"/>
              <a:t>» та «Аліса в Задзеркаллі», однак представлений іншим варіантом цього вигаданого всесвіту — похмурим, наповненим жорстокістю та насильством. У грі розповідається, як за кілька років до початку її основної сюжетної лінії в будинку маленької дівчинки Аліси відбувається пожежа, в якій гинуть її батьки, а сама Аліса, що тим часом спала та перебувала в </a:t>
            </a:r>
            <a:r>
              <a:rPr lang="uk-UA" dirty="0" err="1"/>
              <a:t>Дивокраї</a:t>
            </a:r>
            <a:r>
              <a:rPr lang="uk-UA" dirty="0"/>
              <a:t>, отримує емоційну травму, вважаючи себе винною в їх смерті. Після декількох років безрезультатного лікування в психіатричній клініці, дівчинка знову потрапляє до </a:t>
            </a:r>
            <a:r>
              <a:rPr lang="uk-UA" dirty="0" err="1"/>
              <a:t>Дивокраю</a:t>
            </a:r>
            <a:r>
              <a:rPr lang="uk-UA" dirty="0"/>
              <a:t>, але вже спотворену її травмованою психікою[13].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37" y="260648"/>
            <a:ext cx="4889301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Гра отримала переважно позитивні відгуки преси. Як плюси ігровими виданнями відзначалася висока художня та технічна якість дизайну рівнів а також інших аспектів гри, що визначають її атмосферу. До мінусів були зараховані недоліки ігрового процесу: переважно надлишкова лінійність гри[14][17].</a:t>
            </a:r>
          </a:p>
        </p:txBody>
      </p:sp>
    </p:spTree>
    <p:extLst>
      <p:ext uri="{BB962C8B-B14F-4D97-AF65-F5344CB8AC3E}">
        <p14:creationId xmlns:p14="http://schemas.microsoft.com/office/powerpoint/2010/main" val="72808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Аліса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чудес (</a:t>
            </a:r>
            <a:r>
              <a:rPr lang="ru-RU" dirty="0" err="1"/>
              <a:t>фільм</a:t>
            </a:r>
            <a:r>
              <a:rPr lang="ru-RU" dirty="0"/>
              <a:t>, 2010)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«Аліса в Країні чудес» ( англ.  </a:t>
            </a:r>
            <a:r>
              <a:rPr lang="en-US" dirty="0"/>
              <a:t>Alice in Wonderland ) - </a:t>
            </a:r>
            <a:r>
              <a:rPr lang="uk-UA" dirty="0" err="1"/>
              <a:t>фентезійний</a:t>
            </a:r>
            <a:r>
              <a:rPr lang="uk-UA" dirty="0"/>
              <a:t> пригодницький фільм 2010 року , знятий Тімом </a:t>
            </a:r>
            <a:r>
              <a:rPr lang="uk-UA" dirty="0" err="1"/>
              <a:t>Бертоном</a:t>
            </a:r>
            <a:r>
              <a:rPr lang="uk-UA" dirty="0"/>
              <a:t> за сценарієм Лінди </a:t>
            </a:r>
            <a:r>
              <a:rPr lang="uk-UA" dirty="0" err="1"/>
              <a:t>Вулвертон</a:t>
            </a:r>
            <a:r>
              <a:rPr lang="uk-UA" dirty="0"/>
              <a:t> за участю </a:t>
            </a:r>
            <a:r>
              <a:rPr lang="uk-UA" dirty="0" err="1"/>
              <a:t>Мії</a:t>
            </a:r>
            <a:r>
              <a:rPr lang="uk-UA" dirty="0"/>
              <a:t> </a:t>
            </a:r>
            <a:r>
              <a:rPr lang="uk-UA" dirty="0" err="1"/>
              <a:t>Васіковської</a:t>
            </a:r>
            <a:r>
              <a:rPr lang="uk-UA" dirty="0"/>
              <a:t> , </a:t>
            </a:r>
            <a:r>
              <a:rPr lang="uk-UA" dirty="0" err="1"/>
              <a:t>Джонні</a:t>
            </a:r>
            <a:r>
              <a:rPr lang="uk-UA" dirty="0"/>
              <a:t> </a:t>
            </a:r>
            <a:r>
              <a:rPr lang="uk-UA" dirty="0" err="1"/>
              <a:t>Деппа</a:t>
            </a:r>
            <a:r>
              <a:rPr lang="uk-UA" dirty="0"/>
              <a:t> , </a:t>
            </a:r>
            <a:r>
              <a:rPr lang="uk-UA" dirty="0" err="1"/>
              <a:t>Хелени</a:t>
            </a:r>
            <a:r>
              <a:rPr lang="uk-UA" dirty="0"/>
              <a:t> </a:t>
            </a:r>
            <a:r>
              <a:rPr lang="uk-UA" dirty="0" err="1"/>
              <a:t>Бонем</a:t>
            </a:r>
            <a:r>
              <a:rPr lang="uk-UA" dirty="0"/>
              <a:t> Картер , </a:t>
            </a:r>
            <a:r>
              <a:rPr lang="uk-UA" dirty="0" err="1"/>
              <a:t>Енн</a:t>
            </a:r>
            <a:r>
              <a:rPr lang="uk-UA" dirty="0"/>
              <a:t> </a:t>
            </a:r>
            <a:r>
              <a:rPr lang="uk-UA" dirty="0" err="1"/>
              <a:t>Хетеуей</a:t>
            </a:r>
            <a:r>
              <a:rPr lang="uk-UA" dirty="0"/>
              <a:t> , </a:t>
            </a:r>
            <a:r>
              <a:rPr lang="uk-UA" dirty="0" err="1"/>
              <a:t>Криспина</a:t>
            </a:r>
            <a:r>
              <a:rPr lang="uk-UA" dirty="0"/>
              <a:t> </a:t>
            </a:r>
            <a:r>
              <a:rPr lang="uk-UA" dirty="0" err="1"/>
              <a:t>Гловера</a:t>
            </a:r>
            <a:r>
              <a:rPr lang="uk-UA" dirty="0"/>
              <a:t> , Майкла Шина і Стівена </a:t>
            </a:r>
            <a:r>
              <a:rPr lang="uk-UA" dirty="0" err="1"/>
              <a:t>Фрая</a:t>
            </a:r>
            <a:r>
              <a:rPr lang="uk-UA" dirty="0"/>
              <a:t> .</a:t>
            </a:r>
          </a:p>
          <a:p>
            <a:endParaRPr lang="uk-UA" dirty="0"/>
          </a:p>
          <a:p>
            <a:r>
              <a:rPr lang="uk-UA" dirty="0"/>
              <a:t>Фільм є вільним </a:t>
            </a:r>
            <a:r>
              <a:rPr lang="uk-UA" dirty="0" err="1"/>
              <a:t>рімейком</a:t>
            </a:r>
            <a:r>
              <a:rPr lang="uk-UA" dirty="0"/>
              <a:t> до однойменним мультфільму 1951 року і переосмисленням творів </a:t>
            </a:r>
            <a:r>
              <a:rPr lang="uk-UA" dirty="0" err="1"/>
              <a:t>Льюїса</a:t>
            </a:r>
            <a:r>
              <a:rPr lang="uk-UA" dirty="0"/>
              <a:t> </a:t>
            </a:r>
            <a:r>
              <a:rPr lang="uk-UA" dirty="0" err="1"/>
              <a:t>Керролла</a:t>
            </a:r>
            <a:r>
              <a:rPr lang="uk-UA" dirty="0"/>
              <a:t> « Аліса в Країні чудес » і « Аліса в Задзеркаллі ». Сам </a:t>
            </a:r>
            <a:r>
              <a:rPr lang="uk-UA" dirty="0" err="1"/>
              <a:t>Бертон</a:t>
            </a:r>
            <a:r>
              <a:rPr lang="uk-UA" dirty="0"/>
              <a:t> розповів, що казки </a:t>
            </a:r>
            <a:r>
              <a:rPr lang="uk-UA" dirty="0" err="1"/>
              <a:t>Керролла</a:t>
            </a:r>
            <a:r>
              <a:rPr lang="uk-UA" dirty="0"/>
              <a:t> завжди були історіями про дівчинку, що ходить від одного персонажа до іншого, і він не відчував емоційного взаємодії, тому він хотів, щоб його творіння було справжньою історією, а не просто послідовністю подій. Він не вважає його продовженням попередніх фільмів або </a:t>
            </a:r>
            <a:r>
              <a:rPr lang="uk-UA" dirty="0" err="1"/>
              <a:t>ремейком</a:t>
            </a:r>
            <a:r>
              <a:rPr lang="uk-UA" dirty="0"/>
              <a:t> [7] .</a:t>
            </a:r>
          </a:p>
          <a:p>
            <a:endParaRPr lang="uk-UA" dirty="0"/>
          </a:p>
          <a:p>
            <a:r>
              <a:rPr lang="uk-UA" dirty="0"/>
              <a:t>У фільмі Алісі вже 19 років. Випадковим чином вона повертається в Країну чудес, де вона була 13 років тому. Їй кажуть, що вона єдина, хто може перемогти </a:t>
            </a:r>
            <a:r>
              <a:rPr lang="uk-UA" dirty="0" err="1"/>
              <a:t>Бармаглота</a:t>
            </a:r>
            <a:r>
              <a:rPr lang="uk-UA" dirty="0"/>
              <a:t>  - дракона, який би при владі Червоної королеви . Техніка фільму використовує поєднання живого дії і анімації . Картина займає сорок третє місце серед найбільш касових фільмів в історії</a:t>
            </a:r>
          </a:p>
        </p:txBody>
      </p:sp>
    </p:spTree>
    <p:extLst>
      <p:ext uri="{BB962C8B-B14F-4D97-AF65-F5344CB8AC3E}">
        <p14:creationId xmlns:p14="http://schemas.microsoft.com/office/powerpoint/2010/main" val="44509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067944" cy="4123029"/>
          </a:xfrm>
        </p:spPr>
      </p:pic>
      <p:sp>
        <p:nvSpPr>
          <p:cNvPr id="5" name="Прямоугольник 4"/>
          <p:cNvSpPr/>
          <p:nvPr/>
        </p:nvSpPr>
        <p:spPr>
          <a:xfrm>
            <a:off x="4089470" y="260648"/>
            <a:ext cx="48245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Жанр	</a:t>
            </a:r>
            <a:r>
              <a:rPr lang="uk-UA" sz="1400" dirty="0" err="1"/>
              <a:t>фентезі</a:t>
            </a:r>
            <a:endParaRPr lang="uk-UA" sz="1400" dirty="0"/>
          </a:p>
          <a:p>
            <a:r>
              <a:rPr lang="uk-UA" sz="1400" dirty="0"/>
              <a:t>пригоди</a:t>
            </a:r>
          </a:p>
          <a:p>
            <a:r>
              <a:rPr lang="uk-UA" sz="1400" dirty="0"/>
              <a:t>сімейний</a:t>
            </a:r>
          </a:p>
          <a:p>
            <a:r>
              <a:rPr lang="uk-UA" sz="1400" dirty="0"/>
              <a:t>режисер	Тім </a:t>
            </a:r>
            <a:r>
              <a:rPr lang="uk-UA" sz="1400" dirty="0" err="1"/>
              <a:t>Бертон</a:t>
            </a:r>
            <a:endParaRPr lang="uk-UA" sz="1400" dirty="0"/>
          </a:p>
          <a:p>
            <a:r>
              <a:rPr lang="uk-UA" sz="1400" dirty="0"/>
              <a:t>продюсер	Річард </a:t>
            </a:r>
            <a:r>
              <a:rPr lang="uk-UA" sz="1400" dirty="0" err="1"/>
              <a:t>Занук</a:t>
            </a:r>
            <a:endParaRPr lang="uk-UA" sz="1400" dirty="0"/>
          </a:p>
          <a:p>
            <a:r>
              <a:rPr lang="uk-UA" sz="1400" dirty="0" err="1"/>
              <a:t>Джо</a:t>
            </a:r>
            <a:r>
              <a:rPr lang="uk-UA" sz="1400" dirty="0"/>
              <a:t> Рот</a:t>
            </a:r>
          </a:p>
          <a:p>
            <a:r>
              <a:rPr lang="uk-UA" sz="1400" dirty="0" err="1"/>
              <a:t>Сюзанн</a:t>
            </a:r>
            <a:r>
              <a:rPr lang="uk-UA" sz="1400" dirty="0"/>
              <a:t> </a:t>
            </a:r>
            <a:r>
              <a:rPr lang="uk-UA" sz="1400" dirty="0" err="1"/>
              <a:t>Тодд</a:t>
            </a:r>
            <a:endParaRPr lang="uk-UA" sz="1400" dirty="0"/>
          </a:p>
          <a:p>
            <a:r>
              <a:rPr lang="uk-UA" sz="1400" dirty="0"/>
              <a:t>Дженніфер </a:t>
            </a:r>
            <a:r>
              <a:rPr lang="uk-UA" sz="1400" dirty="0" err="1"/>
              <a:t>Тодд</a:t>
            </a:r>
            <a:endParaRPr lang="uk-UA" sz="1400" dirty="0"/>
          </a:p>
          <a:p>
            <a:r>
              <a:rPr lang="uk-UA" sz="1400" dirty="0"/>
              <a:t>Автор</a:t>
            </a:r>
          </a:p>
          <a:p>
            <a:r>
              <a:rPr lang="uk-UA" sz="1400" dirty="0"/>
              <a:t>сценарію	Лінда </a:t>
            </a:r>
            <a:r>
              <a:rPr lang="uk-UA" sz="1400" dirty="0" err="1"/>
              <a:t>Вулвертон</a:t>
            </a:r>
            <a:r>
              <a:rPr lang="uk-UA" sz="1400" dirty="0"/>
              <a:t> (сценарій)</a:t>
            </a:r>
          </a:p>
          <a:p>
            <a:r>
              <a:rPr lang="uk-UA" sz="1400" dirty="0" err="1"/>
              <a:t>Льюїс</a:t>
            </a:r>
            <a:r>
              <a:rPr lang="uk-UA" sz="1400" dirty="0"/>
              <a:t> </a:t>
            </a:r>
            <a:r>
              <a:rPr lang="uk-UA" sz="1400" dirty="0" err="1"/>
              <a:t>Керролл</a:t>
            </a:r>
            <a:r>
              <a:rPr lang="uk-UA" sz="1400" dirty="0"/>
              <a:t> (книга)</a:t>
            </a:r>
          </a:p>
          <a:p>
            <a:r>
              <a:rPr lang="uk-UA" sz="1400" dirty="0"/>
              <a:t>У головних</a:t>
            </a:r>
          </a:p>
          <a:p>
            <a:r>
              <a:rPr lang="uk-UA" sz="1400" dirty="0"/>
              <a:t>ролях	</a:t>
            </a:r>
            <a:r>
              <a:rPr lang="uk-UA" sz="1400" dirty="0" err="1"/>
              <a:t>Міа</a:t>
            </a:r>
            <a:r>
              <a:rPr lang="uk-UA" sz="1400" dirty="0"/>
              <a:t> </a:t>
            </a:r>
            <a:r>
              <a:rPr lang="uk-UA" sz="1400" dirty="0" err="1"/>
              <a:t>Васиковська</a:t>
            </a:r>
            <a:endParaRPr lang="uk-UA" sz="1400" dirty="0"/>
          </a:p>
          <a:p>
            <a:r>
              <a:rPr lang="uk-UA" sz="1400" dirty="0" err="1"/>
              <a:t>Джонні</a:t>
            </a:r>
            <a:r>
              <a:rPr lang="uk-UA" sz="1400" dirty="0"/>
              <a:t> </a:t>
            </a:r>
            <a:r>
              <a:rPr lang="uk-UA" sz="1400" dirty="0" err="1"/>
              <a:t>Депп</a:t>
            </a:r>
            <a:endParaRPr lang="uk-UA" sz="1400" dirty="0"/>
          </a:p>
          <a:p>
            <a:r>
              <a:rPr lang="uk-UA" sz="1400" dirty="0" err="1"/>
              <a:t>Енн</a:t>
            </a:r>
            <a:r>
              <a:rPr lang="uk-UA" sz="1400" dirty="0"/>
              <a:t> </a:t>
            </a:r>
            <a:r>
              <a:rPr lang="uk-UA" sz="1400" dirty="0" err="1"/>
              <a:t>Хетеуей</a:t>
            </a:r>
            <a:endParaRPr lang="uk-UA" sz="1400" dirty="0"/>
          </a:p>
          <a:p>
            <a:r>
              <a:rPr lang="uk-UA" sz="1400" dirty="0" err="1"/>
              <a:t>Хелена</a:t>
            </a:r>
            <a:r>
              <a:rPr lang="uk-UA" sz="1400" dirty="0"/>
              <a:t> </a:t>
            </a:r>
            <a:r>
              <a:rPr lang="uk-UA" sz="1400" dirty="0" err="1"/>
              <a:t>Бонем</a:t>
            </a:r>
            <a:r>
              <a:rPr lang="uk-UA" sz="1400" dirty="0"/>
              <a:t> Картер</a:t>
            </a:r>
          </a:p>
          <a:p>
            <a:r>
              <a:rPr lang="uk-UA" sz="1400" dirty="0"/>
              <a:t>оператор	</a:t>
            </a:r>
            <a:r>
              <a:rPr lang="uk-UA" sz="1400" dirty="0" err="1"/>
              <a:t>Даріуш</a:t>
            </a:r>
            <a:r>
              <a:rPr lang="uk-UA" sz="1400" dirty="0"/>
              <a:t> Вольський</a:t>
            </a:r>
          </a:p>
          <a:p>
            <a:r>
              <a:rPr lang="uk-UA" sz="1400" dirty="0"/>
              <a:t>композитор	Денні </a:t>
            </a:r>
            <a:r>
              <a:rPr lang="uk-UA" sz="1400" dirty="0" err="1"/>
              <a:t>Ельфман</a:t>
            </a:r>
            <a:endParaRPr lang="uk-UA" sz="1400" dirty="0"/>
          </a:p>
          <a:p>
            <a:r>
              <a:rPr lang="uk-UA" sz="1400" dirty="0"/>
              <a:t>Художник-постановник	</a:t>
            </a:r>
            <a:r>
              <a:rPr lang="en-US" sz="1400" dirty="0"/>
              <a:t>Robert Stromberg [d]</a:t>
            </a:r>
          </a:p>
          <a:p>
            <a:r>
              <a:rPr lang="uk-UA" sz="1400" dirty="0"/>
              <a:t>кінокомпанія	</a:t>
            </a:r>
            <a:r>
              <a:rPr lang="en-US" sz="1400" dirty="0"/>
              <a:t>Walt Disney Pictures , Roth Films, Zanuck Company, Team Todd</a:t>
            </a:r>
          </a:p>
          <a:p>
            <a:r>
              <a:rPr lang="uk-UA" sz="1400" dirty="0"/>
              <a:t>дистриб'ютор	Форум Угорщина [</a:t>
            </a:r>
            <a:r>
              <a:rPr lang="en-US" sz="1400" dirty="0"/>
              <a:t>d] [6],Netflix</a:t>
            </a:r>
            <a:r>
              <a:rPr lang="uk-UA" sz="1400" dirty="0"/>
              <a:t>і</a:t>
            </a:r>
            <a:r>
              <a:rPr lang="en-US" sz="1400" dirty="0"/>
              <a:t>Disney +</a:t>
            </a:r>
          </a:p>
          <a:p>
            <a:r>
              <a:rPr lang="uk-UA" sz="1400" dirty="0"/>
              <a:t>тривалість	109 хв. [1]</a:t>
            </a:r>
          </a:p>
          <a:p>
            <a:r>
              <a:rPr lang="uk-UA" sz="1400" dirty="0"/>
              <a:t>бюджет	150 [2] [3] -200 </a:t>
            </a:r>
            <a:r>
              <a:rPr lang="uk-UA" sz="1400" dirty="0" err="1"/>
              <a:t>млн</a:t>
            </a:r>
            <a:r>
              <a:rPr lang="uk-UA" sz="1400" dirty="0"/>
              <a:t> $ [4]</a:t>
            </a:r>
          </a:p>
          <a:p>
            <a:r>
              <a:rPr lang="uk-UA" sz="1400" dirty="0"/>
              <a:t>збори	1 025 467 110 $ [4] [5]</a:t>
            </a:r>
          </a:p>
          <a:p>
            <a:r>
              <a:rPr lang="uk-UA" sz="1400" dirty="0"/>
              <a:t>Країна	 США</a:t>
            </a:r>
          </a:p>
          <a:p>
            <a:r>
              <a:rPr lang="uk-UA" sz="1400" dirty="0"/>
              <a:t>Мова	англійська</a:t>
            </a:r>
          </a:p>
          <a:p>
            <a:r>
              <a:rPr lang="uk-UA" sz="1400" dirty="0"/>
              <a:t>рік	2010</a:t>
            </a:r>
          </a:p>
        </p:txBody>
      </p:sp>
    </p:spTree>
    <p:extLst>
      <p:ext uri="{BB962C8B-B14F-4D97-AF65-F5344CB8AC3E}">
        <p14:creationId xmlns:p14="http://schemas.microsoft.com/office/powerpoint/2010/main" val="315104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5472608" cy="5472608"/>
          </a:xfrm>
        </p:spPr>
        <p:txBody>
          <a:bodyPr>
            <a:normAutofit fontScale="85000" lnSpcReduction="10000"/>
          </a:bodyPr>
          <a:lstStyle/>
          <a:p>
            <a:r>
              <a:rPr lang="uk-UA" dirty="0" err="1"/>
              <a:t>Міа</a:t>
            </a:r>
            <a:r>
              <a:rPr lang="uk-UA" dirty="0"/>
              <a:t> </a:t>
            </a:r>
            <a:r>
              <a:rPr lang="uk-UA" dirty="0" err="1"/>
              <a:t>Васиковська</a:t>
            </a:r>
            <a:r>
              <a:rPr lang="uk-UA" dirty="0"/>
              <a:t>  - Аліса </a:t>
            </a:r>
            <a:r>
              <a:rPr lang="uk-UA" dirty="0" err="1"/>
              <a:t>Кінгслі</a:t>
            </a: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При </a:t>
            </a:r>
            <a:r>
              <a:rPr lang="uk-UA" dirty="0"/>
              <a:t>створенні персонажа сценарист Лінда </a:t>
            </a:r>
            <a:r>
              <a:rPr lang="uk-UA" dirty="0" err="1"/>
              <a:t>Вулвертон</a:t>
            </a:r>
            <a:r>
              <a:rPr lang="uk-UA" dirty="0"/>
              <a:t> уважно вивчила поведінку дівчат </a:t>
            </a:r>
            <a:r>
              <a:rPr lang="uk-UA" dirty="0" err="1"/>
              <a:t>Вікторіанської</a:t>
            </a:r>
            <a:r>
              <a:rPr lang="uk-UA" dirty="0"/>
              <a:t> епохи та зробила характер Аліси протилежним йому </a:t>
            </a:r>
            <a:r>
              <a:rPr lang="uk-UA" dirty="0" smtClean="0"/>
              <a:t> </a:t>
            </a:r>
            <a:r>
              <a:rPr lang="uk-UA" dirty="0"/>
              <a:t>. Оглядачка журналу « </a:t>
            </a:r>
            <a:r>
              <a:rPr lang="en-US" dirty="0"/>
              <a:t>The Independent » </a:t>
            </a:r>
            <a:r>
              <a:rPr lang="uk-UA" dirty="0"/>
              <a:t>Ліз </a:t>
            </a:r>
            <a:r>
              <a:rPr lang="uk-UA" dirty="0" err="1"/>
              <a:t>Хоггард</a:t>
            </a:r>
            <a:r>
              <a:rPr lang="uk-UA" dirty="0"/>
              <a:t> назвала Алісу зразком для наслідування для дівчаток, описавши її як «вперту, сміливу дівчину з не надто дівчачим характером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7174"/>
            <a:ext cx="3294112" cy="45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791"/>
            <a:ext cx="3923928" cy="4525963"/>
          </a:xfrm>
        </p:spPr>
        <p:txBody>
          <a:bodyPr/>
          <a:lstStyle/>
          <a:p>
            <a:r>
              <a:rPr lang="ru-RU" dirty="0" err="1"/>
              <a:t>Джонні</a:t>
            </a:r>
            <a:r>
              <a:rPr lang="ru-RU" dirty="0"/>
              <a:t> </a:t>
            </a:r>
            <a:r>
              <a:rPr lang="ru-RU" dirty="0" err="1"/>
              <a:t>Депп</a:t>
            </a:r>
            <a:r>
              <a:rPr lang="ru-RU" dirty="0"/>
              <a:t> - </a:t>
            </a:r>
            <a:r>
              <a:rPr lang="ru-RU" dirty="0" err="1"/>
              <a:t>Таррант</a:t>
            </a:r>
            <a:r>
              <a:rPr lang="ru-RU" dirty="0"/>
              <a:t> </a:t>
            </a:r>
            <a:r>
              <a:rPr lang="ru-RU" dirty="0" err="1"/>
              <a:t>Циліндр</a:t>
            </a:r>
            <a:r>
              <a:rPr lang="ru-RU" dirty="0"/>
              <a:t>, </a:t>
            </a:r>
            <a:r>
              <a:rPr lang="ru-RU" dirty="0" err="1"/>
              <a:t>Божевільний</a:t>
            </a:r>
            <a:r>
              <a:rPr lang="ru-RU" dirty="0"/>
              <a:t> </a:t>
            </a:r>
            <a:r>
              <a:rPr lang="ru-RU" dirty="0" err="1"/>
              <a:t>Капелюшник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" y="1124744"/>
            <a:ext cx="3479800" cy="3949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332656"/>
            <a:ext cx="518457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Ім'я </a:t>
            </a:r>
            <a:r>
              <a:rPr lang="uk-UA" sz="1600" dirty="0"/>
              <a:t>при народженні	Джон </a:t>
            </a:r>
            <a:r>
              <a:rPr lang="uk-UA" sz="1600" dirty="0" err="1"/>
              <a:t>Крістофер</a:t>
            </a:r>
            <a:r>
              <a:rPr lang="uk-UA" sz="1600" dirty="0"/>
              <a:t> </a:t>
            </a:r>
            <a:r>
              <a:rPr lang="uk-UA" sz="1600" dirty="0" err="1"/>
              <a:t>Депп</a:t>
            </a:r>
            <a:r>
              <a:rPr lang="uk-UA" sz="1600" dirty="0"/>
              <a:t> </a:t>
            </a:r>
            <a:r>
              <a:rPr lang="en-US" sz="1600" dirty="0"/>
              <a:t>II</a:t>
            </a:r>
          </a:p>
          <a:p>
            <a:r>
              <a:rPr lang="uk-UA" sz="1600" dirty="0"/>
              <a:t>дата народження	9 червня 1963 [1] [2] [3] [...] (57 років)</a:t>
            </a:r>
          </a:p>
          <a:p>
            <a:r>
              <a:rPr lang="uk-UA" sz="1600" dirty="0"/>
              <a:t>Місце народження	</a:t>
            </a:r>
            <a:r>
              <a:rPr lang="uk-UA" sz="1600" dirty="0" err="1"/>
              <a:t>Оуенсборо</a:t>
            </a:r>
            <a:r>
              <a:rPr lang="uk-UA" sz="1600" dirty="0"/>
              <a:t> , Кентуккі , США</a:t>
            </a:r>
          </a:p>
          <a:p>
            <a:r>
              <a:rPr lang="uk-UA" sz="1600" dirty="0"/>
              <a:t>громадянство	</a:t>
            </a:r>
          </a:p>
          <a:p>
            <a:r>
              <a:rPr lang="en-US" sz="1600" dirty="0"/>
              <a:t>Flag of the United </a:t>
            </a:r>
            <a:r>
              <a:rPr lang="en-US" sz="1600" dirty="0" err="1"/>
              <a:t>States.svg</a:t>
            </a:r>
            <a:r>
              <a:rPr lang="en-US" sz="1600" dirty="0"/>
              <a:t> </a:t>
            </a:r>
            <a:r>
              <a:rPr lang="uk-UA" sz="1600" dirty="0"/>
              <a:t>США [4]</a:t>
            </a:r>
          </a:p>
          <a:p>
            <a:r>
              <a:rPr lang="uk-UA" sz="1600" dirty="0"/>
              <a:t>професія	</a:t>
            </a:r>
          </a:p>
          <a:p>
            <a:r>
              <a:rPr lang="uk-UA" sz="1600" dirty="0"/>
              <a:t>актор , кінорежисер , </a:t>
            </a:r>
            <a:r>
              <a:rPr lang="uk-UA" sz="1600" dirty="0" err="1"/>
              <a:t>кінопродюсер</a:t>
            </a:r>
            <a:r>
              <a:rPr lang="uk-UA" sz="1600" dirty="0"/>
              <a:t> , музикант</a:t>
            </a:r>
          </a:p>
          <a:p>
            <a:r>
              <a:rPr lang="uk-UA" sz="1600" dirty="0"/>
              <a:t>Кар'єра	Тисячу дев'ятсот вісімдесят чотири - даний час</a:t>
            </a:r>
          </a:p>
          <a:p>
            <a:r>
              <a:rPr lang="uk-UA" sz="1600" dirty="0"/>
              <a:t>напрямок	</a:t>
            </a:r>
            <a:r>
              <a:rPr lang="uk-UA" sz="1600" dirty="0" err="1"/>
              <a:t>рок</a:t>
            </a:r>
            <a:endParaRPr lang="uk-UA" sz="1600" dirty="0"/>
          </a:p>
          <a:p>
            <a:r>
              <a:rPr lang="uk-UA" sz="1600" dirty="0"/>
              <a:t>нагороди	</a:t>
            </a:r>
          </a:p>
          <a:p>
            <a:r>
              <a:rPr lang="en-US" sz="1600" dirty="0"/>
              <a:t>People's Choice Awards ( 2011 )</a:t>
            </a:r>
          </a:p>
          <a:p>
            <a:endParaRPr lang="en-US" sz="1600" dirty="0"/>
          </a:p>
          <a:p>
            <a:r>
              <a:rPr lang="uk-UA" sz="1600" dirty="0"/>
              <a:t>Золотий глобус ( 2008 )</a:t>
            </a:r>
          </a:p>
          <a:p>
            <a:endParaRPr lang="uk-UA" sz="1600" dirty="0"/>
          </a:p>
          <a:p>
            <a:r>
              <a:rPr lang="uk-UA" sz="1600" dirty="0" err="1"/>
              <a:t>Кінонагорода</a:t>
            </a:r>
            <a:r>
              <a:rPr lang="uk-UA" sz="1600" dirty="0"/>
              <a:t> </a:t>
            </a:r>
            <a:r>
              <a:rPr lang="en-US" sz="1600" dirty="0"/>
              <a:t>MTV </a:t>
            </a:r>
            <a:r>
              <a:rPr lang="uk-UA" sz="1600" dirty="0"/>
              <a:t>найкращому лиходієві ( 2008 )</a:t>
            </a:r>
          </a:p>
          <a:p>
            <a:endParaRPr lang="uk-UA" sz="1600" dirty="0"/>
          </a:p>
          <a:p>
            <a:r>
              <a:rPr lang="uk-UA" sz="1600" dirty="0" err="1"/>
              <a:t>Кінонагорода</a:t>
            </a:r>
            <a:r>
              <a:rPr lang="uk-UA" sz="1600" dirty="0"/>
              <a:t> </a:t>
            </a:r>
            <a:r>
              <a:rPr lang="en-US" sz="1600" dirty="0"/>
              <a:t>MTV </a:t>
            </a:r>
            <a:r>
              <a:rPr lang="uk-UA" sz="1600" dirty="0"/>
              <a:t>за краще виконання в кіно ( 2007 )</a:t>
            </a:r>
          </a:p>
          <a:p>
            <a:endParaRPr lang="uk-UA" sz="1600" dirty="0"/>
          </a:p>
          <a:p>
            <a:r>
              <a:rPr lang="uk-UA" sz="1600" dirty="0" err="1"/>
              <a:t>Кінонагорода</a:t>
            </a:r>
            <a:r>
              <a:rPr lang="uk-UA" sz="1600" dirty="0"/>
              <a:t> </a:t>
            </a:r>
            <a:r>
              <a:rPr lang="en-US" sz="1600" dirty="0"/>
              <a:t>MTV </a:t>
            </a:r>
            <a:r>
              <a:rPr lang="uk-UA" sz="1600" dirty="0"/>
              <a:t>за кращу чоловічу роль [</a:t>
            </a:r>
            <a:r>
              <a:rPr lang="en-US" sz="1600" dirty="0"/>
              <a:t>d] ( 2004 )</a:t>
            </a:r>
          </a:p>
          <a:p>
            <a:endParaRPr lang="en-US" sz="1600" dirty="0"/>
          </a:p>
          <a:p>
            <a:r>
              <a:rPr lang="uk-UA" sz="1600" dirty="0"/>
              <a:t>Легенди </a:t>
            </a:r>
            <a:r>
              <a:rPr lang="uk-UA" sz="1600" dirty="0" err="1"/>
              <a:t>Диснея</a:t>
            </a:r>
            <a:r>
              <a:rPr lang="uk-UA" sz="1600" dirty="0"/>
              <a:t> ( 2015 )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85923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600400" cy="4320480"/>
          </a:xfrm>
        </p:spPr>
      </p:pic>
      <p:sp>
        <p:nvSpPr>
          <p:cNvPr id="5" name="Прямоугольник 4"/>
          <p:cNvSpPr/>
          <p:nvPr/>
        </p:nvSpPr>
        <p:spPr>
          <a:xfrm>
            <a:off x="4139952" y="14847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дата народження	26 травня 1966 </a:t>
            </a:r>
          </a:p>
          <a:p>
            <a:r>
              <a:rPr lang="uk-UA" dirty="0" smtClean="0"/>
              <a:t> </a:t>
            </a:r>
            <a:r>
              <a:rPr lang="uk-UA" dirty="0"/>
              <a:t>(54 роки)</a:t>
            </a:r>
          </a:p>
          <a:p>
            <a:r>
              <a:rPr lang="uk-UA" dirty="0"/>
              <a:t>Місце народження	</a:t>
            </a:r>
          </a:p>
          <a:p>
            <a:r>
              <a:rPr lang="uk-UA" dirty="0" err="1"/>
              <a:t>Іслінгтон</a:t>
            </a:r>
            <a:r>
              <a:rPr lang="uk-UA" dirty="0"/>
              <a:t> , Лондон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Kingdom.svg</a:t>
            </a:r>
            <a:r>
              <a:rPr lang="en-US" dirty="0"/>
              <a:t> </a:t>
            </a:r>
            <a:r>
              <a:rPr lang="uk-UA" dirty="0"/>
              <a:t>Великобританія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актриса</a:t>
            </a:r>
          </a:p>
          <a:p>
            <a:r>
              <a:rPr lang="uk-UA" dirty="0"/>
              <a:t>Кар'єра	1983 - наст. час</a:t>
            </a:r>
          </a:p>
          <a:p>
            <a:r>
              <a:rPr lang="uk-UA" dirty="0"/>
              <a:t>нагороди	</a:t>
            </a:r>
          </a:p>
          <a:p>
            <a:r>
              <a:rPr lang="uk-UA" dirty="0"/>
              <a:t>Командор ордена Британської імперії</a:t>
            </a:r>
          </a:p>
          <a:p>
            <a:r>
              <a:rPr lang="en-US" dirty="0"/>
              <a:t>BAFTA (2011)</a:t>
            </a:r>
          </a:p>
          <a:p>
            <a:r>
              <a:rPr lang="en-US" dirty="0"/>
              <a:t>« </a:t>
            </a:r>
            <a:r>
              <a:rPr lang="uk-UA" dirty="0"/>
              <a:t>Джині » (1996)</a:t>
            </a:r>
          </a:p>
          <a:p>
            <a:r>
              <a:rPr lang="uk-UA" dirty="0"/>
              <a:t>« Супутник » (1999, 2013)</a:t>
            </a:r>
          </a:p>
          <a:p>
            <a:r>
              <a:rPr lang="uk-UA" dirty="0"/>
              <a:t>Премія Гільдії кіноакторів США (2011, 2020)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Бонем Картер, Хелена"/>
              </a:rPr>
              <a:t>Хелена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 tooltip="Бонем Картер, Хелена"/>
              </a:rPr>
              <a:t>Бонем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Бонем Картер, Хелена"/>
              </a:rPr>
              <a:t> Картер</a:t>
            </a:r>
            <a:r>
              <a:rPr lang="ru-RU" sz="2400" dirty="0"/>
              <a:t> - </a:t>
            </a:r>
            <a:r>
              <a:rPr lang="ru-RU" sz="2400" i="1" dirty="0" err="1"/>
              <a:t>Ірацібета</a:t>
            </a:r>
            <a:r>
              <a:rPr lang="ru-RU" sz="2400" i="1" dirty="0"/>
              <a:t> фон </a:t>
            </a:r>
            <a:r>
              <a:rPr lang="ru-RU" sz="2400" i="1" dirty="0" err="1"/>
              <a:t>Крімс</a:t>
            </a:r>
            <a:r>
              <a:rPr lang="ru-RU" sz="2400" i="1" dirty="0"/>
              <a:t>, </a:t>
            </a:r>
            <a:r>
              <a:rPr lang="ru-RU" sz="2400" i="1" dirty="0" err="1"/>
              <a:t>Червона</a:t>
            </a:r>
            <a:r>
              <a:rPr lang="ru-RU" sz="2400" i="1" dirty="0"/>
              <a:t> Королева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29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99" y="1687303"/>
            <a:ext cx="433082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дата </a:t>
            </a:r>
            <a:r>
              <a:rPr lang="ru-RU" dirty="0" err="1"/>
              <a:t>народження</a:t>
            </a:r>
            <a:r>
              <a:rPr lang="ru-RU" dirty="0"/>
              <a:t>	5 лютого 1969 (52 роки)</a:t>
            </a:r>
          </a:p>
          <a:p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	Ньюпорт , </a:t>
            </a:r>
            <a:r>
              <a:rPr lang="ru-RU" dirty="0" err="1"/>
              <a:t>Уельс</a:t>
            </a:r>
            <a:r>
              <a:rPr lang="ru-RU" dirty="0"/>
              <a:t> , </a:t>
            </a:r>
            <a:r>
              <a:rPr lang="ru-RU" dirty="0" err="1"/>
              <a:t>Великобританія</a:t>
            </a:r>
            <a:endParaRPr lang="ru-RU" dirty="0"/>
          </a:p>
          <a:p>
            <a:r>
              <a:rPr lang="ru-RU" dirty="0" err="1"/>
              <a:t>громадянство</a:t>
            </a:r>
            <a:r>
              <a:rPr lang="ru-RU" dirty="0"/>
              <a:t>	 </a:t>
            </a:r>
            <a:r>
              <a:rPr lang="ru-RU" dirty="0" err="1"/>
              <a:t>Великобританія</a:t>
            </a:r>
            <a:endParaRPr lang="ru-RU" dirty="0"/>
          </a:p>
          <a:p>
            <a:r>
              <a:rPr lang="ru-RU" dirty="0" err="1"/>
              <a:t>професія</a:t>
            </a:r>
            <a:r>
              <a:rPr lang="ru-RU" dirty="0"/>
              <a:t>	</a:t>
            </a:r>
          </a:p>
          <a:p>
            <a:r>
              <a:rPr lang="ru-RU" dirty="0" err="1"/>
              <a:t>актор</a:t>
            </a:r>
            <a:endParaRPr lang="ru-RU" dirty="0"/>
          </a:p>
          <a:p>
            <a:r>
              <a:rPr lang="ru-RU" dirty="0" err="1"/>
              <a:t>Кар'єра</a:t>
            </a:r>
            <a:r>
              <a:rPr lang="ru-RU" dirty="0"/>
              <a:t>	1993 - </a:t>
            </a:r>
            <a:r>
              <a:rPr lang="ru-RU" dirty="0" err="1"/>
              <a:t>даний</a:t>
            </a:r>
            <a:r>
              <a:rPr lang="ru-RU" dirty="0"/>
              <a:t> час</a:t>
            </a:r>
          </a:p>
          <a:p>
            <a:r>
              <a:rPr lang="ru-RU" dirty="0"/>
              <a:t>нагороди	</a:t>
            </a:r>
            <a:r>
              <a:rPr lang="ru-RU" dirty="0" err="1"/>
              <a:t>Офіцер</a:t>
            </a:r>
            <a:r>
              <a:rPr lang="ru-RU" dirty="0"/>
              <a:t> ордена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39" y="1268760"/>
            <a:ext cx="3528392" cy="5363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6928" y="43776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Майкл Шин - </a:t>
            </a:r>
            <a:r>
              <a:rPr lang="ru-RU" sz="2400" b="1" dirty="0" err="1"/>
              <a:t>Нівенс</a:t>
            </a:r>
            <a:r>
              <a:rPr lang="ru-RU" sz="2400" b="1" dirty="0"/>
              <a:t> </a:t>
            </a:r>
            <a:r>
              <a:rPr lang="ru-RU" sz="2400" b="1" dirty="0" err="1"/>
              <a:t>МакТвісп</a:t>
            </a:r>
            <a:r>
              <a:rPr lang="ru-RU" sz="2400" b="1" dirty="0"/>
              <a:t>, </a:t>
            </a:r>
            <a:r>
              <a:rPr lang="ru-RU" sz="2400" b="1" dirty="0" err="1"/>
              <a:t>Білий</a:t>
            </a:r>
            <a:r>
              <a:rPr lang="ru-RU" sz="2400" b="1" dirty="0"/>
              <a:t> Кролик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04175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330824" cy="5577483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Ім'я при народженні	Стівен Джон </a:t>
            </a:r>
            <a:r>
              <a:rPr lang="uk-UA" dirty="0" err="1"/>
              <a:t>Фрай</a:t>
            </a:r>
            <a:endParaRPr lang="uk-UA" dirty="0"/>
          </a:p>
          <a:p>
            <a:r>
              <a:rPr lang="uk-UA" dirty="0"/>
              <a:t>дата народження	24 серпня 1957 [1] [2] [3] [...] (63 роки)</a:t>
            </a:r>
          </a:p>
          <a:p>
            <a:r>
              <a:rPr lang="uk-UA" dirty="0"/>
              <a:t>Місце народження	</a:t>
            </a:r>
            <a:r>
              <a:rPr lang="uk-UA" dirty="0" err="1"/>
              <a:t>Хампстед</a:t>
            </a:r>
            <a:r>
              <a:rPr lang="uk-UA" dirty="0"/>
              <a:t> , Лондон , Великобританія</a:t>
            </a:r>
          </a:p>
          <a:p>
            <a:r>
              <a:rPr lang="uk-UA" dirty="0"/>
              <a:t>Громадянство (підданство)	</a:t>
            </a:r>
          </a:p>
          <a:p>
            <a:r>
              <a:rPr lang="en-US" dirty="0"/>
              <a:t>Flag of the United </a:t>
            </a:r>
            <a:r>
              <a:rPr lang="en-US" dirty="0" err="1"/>
              <a:t>Kingdom.svg</a:t>
            </a:r>
            <a:r>
              <a:rPr lang="en-US" dirty="0"/>
              <a:t> </a:t>
            </a:r>
            <a:r>
              <a:rPr lang="uk-UA" dirty="0"/>
              <a:t>Великобританія [4]</a:t>
            </a:r>
          </a:p>
          <a:p>
            <a:r>
              <a:rPr lang="uk-UA" dirty="0"/>
              <a:t>Рід діяльності	</a:t>
            </a:r>
          </a:p>
          <a:p>
            <a:r>
              <a:rPr lang="uk-UA" dirty="0"/>
              <a:t>актор , режисер , прозаїк , драматург</a:t>
            </a:r>
          </a:p>
          <a:p>
            <a:r>
              <a:rPr lang="uk-UA" dirty="0"/>
              <a:t>роки творчості	1982 - н. в.</a:t>
            </a:r>
          </a:p>
          <a:p>
            <a:r>
              <a:rPr lang="uk-UA" dirty="0"/>
              <a:t>Мова творів	англійська [5]</a:t>
            </a:r>
          </a:p>
          <a:p>
            <a:r>
              <a:rPr lang="uk-UA" dirty="0"/>
              <a:t>нагороди	</a:t>
            </a:r>
          </a:p>
          <a:p>
            <a:r>
              <a:rPr lang="uk-UA" dirty="0"/>
              <a:t>Премія Річарда </a:t>
            </a:r>
            <a:r>
              <a:rPr lang="uk-UA" dirty="0" err="1"/>
              <a:t>Докінза</a:t>
            </a:r>
            <a:r>
              <a:rPr lang="uk-UA" dirty="0"/>
              <a:t> ( 2018 )</a:t>
            </a:r>
          </a:p>
          <a:p>
            <a:endParaRPr lang="uk-UA" dirty="0"/>
          </a:p>
          <a:p>
            <a:r>
              <a:rPr lang="en-US" dirty="0"/>
              <a:t>Sidewise Award for Alternate History [d] ( 1998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82" y="1779921"/>
            <a:ext cx="3398778" cy="4248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4128" y="283550"/>
            <a:ext cx="3284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Стівен</a:t>
            </a:r>
            <a:r>
              <a:rPr lang="ru-RU" sz="2400" b="1" dirty="0"/>
              <a:t> Фрай - </a:t>
            </a:r>
            <a:r>
              <a:rPr lang="ru-RU" sz="2400" b="1" dirty="0" err="1"/>
              <a:t>Чеширський</a:t>
            </a:r>
            <a:r>
              <a:rPr lang="ru-RU" sz="2400" b="1" dirty="0"/>
              <a:t> </a:t>
            </a:r>
            <a:r>
              <a:rPr lang="ru-RU" sz="2400" b="1" dirty="0" err="1"/>
              <a:t>Кіт</a:t>
            </a:r>
            <a:r>
              <a:rPr lang="ru-RU" sz="2400" b="1" dirty="0"/>
              <a:t> (</a:t>
            </a:r>
            <a:r>
              <a:rPr lang="ru-RU" sz="2400" b="1" dirty="0" err="1"/>
              <a:t>озвучування</a:t>
            </a:r>
            <a:r>
              <a:rPr lang="ru-RU" sz="2400" b="1" dirty="0"/>
              <a:t>)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86119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824536" cy="5472608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Ім'я при народженні	Алан </a:t>
            </a:r>
            <a:r>
              <a:rPr lang="uk-UA" dirty="0" err="1"/>
              <a:t>Сідні</a:t>
            </a:r>
            <a:r>
              <a:rPr lang="uk-UA" dirty="0"/>
              <a:t> </a:t>
            </a:r>
            <a:r>
              <a:rPr lang="uk-UA" dirty="0" err="1"/>
              <a:t>Патрік</a:t>
            </a:r>
            <a:r>
              <a:rPr lang="uk-UA" dirty="0"/>
              <a:t> </a:t>
            </a:r>
            <a:r>
              <a:rPr lang="uk-UA" dirty="0" err="1"/>
              <a:t>Рікман</a:t>
            </a:r>
            <a:endParaRPr lang="uk-UA" dirty="0"/>
          </a:p>
          <a:p>
            <a:r>
              <a:rPr lang="uk-UA" dirty="0"/>
              <a:t>дата народження	21 лютого 1946</a:t>
            </a:r>
          </a:p>
          <a:p>
            <a:r>
              <a:rPr lang="uk-UA" dirty="0"/>
              <a:t>Місце народження	</a:t>
            </a:r>
            <a:r>
              <a:rPr lang="uk-UA" dirty="0" err="1"/>
              <a:t>Хаммерсміті</a:t>
            </a:r>
            <a:r>
              <a:rPr lang="uk-UA" dirty="0"/>
              <a:t> , Лондон , Англія</a:t>
            </a:r>
          </a:p>
          <a:p>
            <a:r>
              <a:rPr lang="uk-UA" dirty="0"/>
              <a:t>дата смерті	14 січня 2016 (69 років)</a:t>
            </a:r>
          </a:p>
          <a:p>
            <a:r>
              <a:rPr lang="uk-UA" dirty="0"/>
              <a:t>Місце смерті	</a:t>
            </a:r>
            <a:r>
              <a:rPr lang="uk-UA" dirty="0" err="1"/>
              <a:t>Хаммерсміті</a:t>
            </a:r>
            <a:r>
              <a:rPr lang="uk-UA" dirty="0"/>
              <a:t> , Лондон , Англія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Kingdom.svg</a:t>
            </a:r>
            <a:r>
              <a:rPr lang="en-US" dirty="0"/>
              <a:t> </a:t>
            </a:r>
            <a:r>
              <a:rPr lang="uk-UA" dirty="0"/>
              <a:t>Великобританія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актор , кінорежисер , </a:t>
            </a:r>
            <a:r>
              <a:rPr lang="uk-UA" dirty="0" err="1"/>
              <a:t>кінопродюсер</a:t>
            </a:r>
            <a:r>
              <a:rPr lang="uk-UA" dirty="0"/>
              <a:t> , театральний режисер , сценарист</a:t>
            </a:r>
          </a:p>
          <a:p>
            <a:r>
              <a:rPr lang="uk-UA" dirty="0"/>
              <a:t>Кар'єра	1978 - 2016</a:t>
            </a:r>
          </a:p>
          <a:p>
            <a:r>
              <a:rPr lang="uk-UA" dirty="0"/>
              <a:t>напрямок	комедії Шекспіра</a:t>
            </a:r>
          </a:p>
          <a:p>
            <a:r>
              <a:rPr lang="uk-UA" dirty="0"/>
              <a:t>нагороди	« Золотий глобус » (1997)</a:t>
            </a:r>
          </a:p>
          <a:p>
            <a:r>
              <a:rPr lang="uk-UA" dirty="0"/>
              <a:t>« Еммі » (1996)</a:t>
            </a:r>
          </a:p>
          <a:p>
            <a:r>
              <a:rPr lang="en-US" dirty="0"/>
              <a:t>BAFTA (1992)</a:t>
            </a:r>
          </a:p>
          <a:p>
            <a:r>
              <a:rPr lang="en-US" dirty="0"/>
              <a:t>« </a:t>
            </a:r>
            <a:r>
              <a:rPr lang="uk-UA" dirty="0"/>
              <a:t>Премія Гільдії кіноакторів США » (1997)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6591"/>
            <a:ext cx="317500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00192" y="136931"/>
            <a:ext cx="262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Алан </a:t>
            </a:r>
            <a:r>
              <a:rPr lang="ru-RU" sz="2400" b="1" dirty="0" err="1"/>
              <a:t>Рікман</a:t>
            </a:r>
            <a:r>
              <a:rPr lang="ru-RU" sz="2400" b="1" dirty="0"/>
              <a:t>  - </a:t>
            </a:r>
            <a:r>
              <a:rPr lang="ru-RU" sz="2400" b="1" dirty="0" err="1"/>
              <a:t>Абсолю</a:t>
            </a:r>
            <a:r>
              <a:rPr lang="ru-RU" sz="2400" b="1" dirty="0"/>
              <a:t>,  Синя </a:t>
            </a:r>
            <a:r>
              <a:rPr lang="ru-RU" sz="2400" b="1" dirty="0" err="1"/>
              <a:t>Гусінь</a:t>
            </a:r>
            <a:r>
              <a:rPr lang="ru-RU" sz="2400" b="1" dirty="0"/>
              <a:t> (</a:t>
            </a:r>
            <a:r>
              <a:rPr lang="ru-RU" sz="2400" b="1" dirty="0" err="1"/>
              <a:t>озвучування</a:t>
            </a:r>
            <a:r>
              <a:rPr lang="ru-RU" sz="2400" b="1" dirty="0"/>
              <a:t>)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4249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525963"/>
          </a:xfrm>
        </p:spPr>
        <p:txBody>
          <a:bodyPr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«Алісу в Країні Див» екранізували 40 разів, включаючи анімаційні версії. Перша екранізація роману була зроблена в 1903 році. Це був безмовний 12-хвилинний фільм, знятий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Сесилом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Хепвортом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Персі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Стоу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576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3898776" cy="5832648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Ім'я при народженні	</a:t>
            </a:r>
            <a:r>
              <a:rPr lang="uk-UA" dirty="0" err="1"/>
              <a:t>Барбара</a:t>
            </a:r>
            <a:r>
              <a:rPr lang="uk-UA" dirty="0"/>
              <a:t> </a:t>
            </a:r>
            <a:r>
              <a:rPr lang="uk-UA" dirty="0" err="1"/>
              <a:t>Енн</a:t>
            </a:r>
            <a:r>
              <a:rPr lang="uk-UA" dirty="0"/>
              <a:t> </a:t>
            </a:r>
            <a:r>
              <a:rPr lang="uk-UA" dirty="0" err="1"/>
              <a:t>Дікс</a:t>
            </a:r>
            <a:endParaRPr lang="uk-UA" dirty="0"/>
          </a:p>
          <a:p>
            <a:r>
              <a:rPr lang="en-US" dirty="0"/>
              <a:t>Barbara Ann </a:t>
            </a:r>
            <a:r>
              <a:rPr lang="en-US" dirty="0" err="1"/>
              <a:t>Deeks</a:t>
            </a:r>
            <a:endParaRPr lang="en-US" dirty="0"/>
          </a:p>
          <a:p>
            <a:r>
              <a:rPr lang="uk-UA" dirty="0"/>
              <a:t>дата народження	6 серпня 1937 </a:t>
            </a:r>
          </a:p>
          <a:p>
            <a:r>
              <a:rPr lang="uk-UA" dirty="0"/>
              <a:t>Місце народження	</a:t>
            </a:r>
          </a:p>
          <a:p>
            <a:r>
              <a:rPr lang="uk-UA" dirty="0" err="1"/>
              <a:t>Шордітч</a:t>
            </a:r>
            <a:r>
              <a:rPr lang="uk-UA" dirty="0"/>
              <a:t> [</a:t>
            </a:r>
            <a:r>
              <a:rPr lang="en-US" dirty="0"/>
              <a:t>d] ,</a:t>
            </a:r>
            <a:r>
              <a:rPr lang="uk-UA" dirty="0" err="1"/>
              <a:t>Хакні</a:t>
            </a:r>
            <a:r>
              <a:rPr lang="uk-UA" dirty="0"/>
              <a:t>,Великий Лондон,Англія,Великобританія</a:t>
            </a:r>
          </a:p>
          <a:p>
            <a:r>
              <a:rPr lang="uk-UA" dirty="0"/>
              <a:t>дата смерті	10 грудня 2020 [3] (83 роки)</a:t>
            </a:r>
          </a:p>
          <a:p>
            <a:r>
              <a:rPr lang="uk-UA" dirty="0"/>
              <a:t>Місце смерті	</a:t>
            </a:r>
          </a:p>
          <a:p>
            <a:r>
              <a:rPr lang="uk-UA" dirty="0"/>
              <a:t>Лондон , Великобританія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Kingdom.svg</a:t>
            </a:r>
            <a:r>
              <a:rPr lang="en-US" dirty="0"/>
              <a:t> </a:t>
            </a:r>
            <a:r>
              <a:rPr lang="uk-UA" dirty="0"/>
              <a:t>Великобританія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актриса</a:t>
            </a:r>
          </a:p>
          <a:p>
            <a:r>
              <a:rPr lang="uk-UA" dirty="0"/>
              <a:t>Кар'єра	1952-2017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983856" cy="53069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3776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Барбара </a:t>
            </a:r>
            <a:r>
              <a:rPr lang="ru-RU" sz="2400" dirty="0" err="1"/>
              <a:t>Віндзор</a:t>
            </a:r>
            <a:r>
              <a:rPr lang="ru-RU" sz="2400" dirty="0"/>
              <a:t> - </a:t>
            </a:r>
            <a:r>
              <a:rPr lang="ru-RU" sz="2400" dirty="0" err="1"/>
              <a:t>Мальямкін</a:t>
            </a:r>
            <a:r>
              <a:rPr lang="ru-RU" sz="2400" dirty="0"/>
              <a:t>, </a:t>
            </a:r>
            <a:r>
              <a:rPr lang="ru-RU" sz="2400" dirty="0" err="1"/>
              <a:t>миша</a:t>
            </a:r>
            <a:r>
              <a:rPr lang="ru-RU" sz="2400" dirty="0"/>
              <a:t> Соня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446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4258816" cy="5289451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дата народження	23 листопада 1916 </a:t>
            </a:r>
          </a:p>
          <a:p>
            <a:r>
              <a:rPr lang="uk-UA" dirty="0"/>
              <a:t>Місце народження	</a:t>
            </a:r>
          </a:p>
          <a:p>
            <a:r>
              <a:rPr lang="uk-UA" dirty="0"/>
              <a:t>Куала-Лумпур , Малайзія</a:t>
            </a:r>
          </a:p>
          <a:p>
            <a:r>
              <a:rPr lang="uk-UA" dirty="0"/>
              <a:t>дата смерті	17 березня 2011 </a:t>
            </a:r>
            <a:r>
              <a:rPr lang="uk-UA" dirty="0" smtClean="0"/>
              <a:t> </a:t>
            </a:r>
            <a:r>
              <a:rPr lang="uk-UA" dirty="0"/>
              <a:t>(94 роки)</a:t>
            </a:r>
          </a:p>
          <a:p>
            <a:r>
              <a:rPr lang="uk-UA" dirty="0"/>
              <a:t>Місце смерті	</a:t>
            </a:r>
          </a:p>
          <a:p>
            <a:r>
              <a:rPr lang="uk-UA" dirty="0"/>
              <a:t>Лондон , Великобританія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Kingdom.svg</a:t>
            </a:r>
            <a:r>
              <a:rPr lang="en-US" dirty="0"/>
              <a:t> </a:t>
            </a:r>
            <a:r>
              <a:rPr lang="uk-UA" dirty="0"/>
              <a:t>Великобританія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актор</a:t>
            </a:r>
          </a:p>
          <a:p>
            <a:r>
              <a:rPr lang="uk-UA" dirty="0"/>
              <a:t>Кар'єра	1948 - 2011</a:t>
            </a:r>
          </a:p>
          <a:p>
            <a:r>
              <a:rPr lang="uk-UA" dirty="0"/>
              <a:t>нагороди	</a:t>
            </a:r>
          </a:p>
          <a:p>
            <a:r>
              <a:rPr lang="uk-UA" dirty="0"/>
              <a:t>Премія «Тоні» за кращу чоловічу роль другого плану в п'єсі ( одна тисяча дев'ятсот сімдесят дев'ять 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600400" cy="4824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476672"/>
            <a:ext cx="3814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Майкл </a:t>
            </a:r>
            <a:r>
              <a:rPr lang="uk-UA" sz="2800" b="1" dirty="0" err="1"/>
              <a:t>Гоф</a:t>
            </a:r>
            <a:r>
              <a:rPr lang="uk-UA" sz="2800" b="1" dirty="0"/>
              <a:t>  - птах </a:t>
            </a:r>
            <a:r>
              <a:rPr lang="uk-UA" sz="2800" b="1" dirty="0" err="1"/>
              <a:t>Додо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071205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Аліса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чудес (</a:t>
            </a:r>
            <a:r>
              <a:rPr lang="ru-RU" dirty="0" err="1"/>
              <a:t>фільм</a:t>
            </a:r>
            <a:r>
              <a:rPr lang="ru-RU" dirty="0"/>
              <a:t>, 1999)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« Аліса в Країні чудес » ( англ.  </a:t>
            </a:r>
            <a:r>
              <a:rPr lang="en-US" dirty="0"/>
              <a:t>Alice in Wonderland ) - </a:t>
            </a:r>
            <a:r>
              <a:rPr lang="uk-UA" dirty="0"/>
              <a:t>телевізійна екранізація знаменитих казок </a:t>
            </a:r>
            <a:r>
              <a:rPr lang="uk-UA" dirty="0" err="1"/>
              <a:t>Льюїса</a:t>
            </a:r>
            <a:r>
              <a:rPr lang="uk-UA" dirty="0"/>
              <a:t> </a:t>
            </a:r>
            <a:r>
              <a:rPr lang="uk-UA" dirty="0" err="1"/>
              <a:t>Керролла</a:t>
            </a:r>
            <a:r>
              <a:rPr lang="uk-UA" dirty="0"/>
              <a:t> « Аліса в </a:t>
            </a:r>
            <a:r>
              <a:rPr lang="uk-UA" dirty="0" err="1"/>
              <a:t>КраСюжет</a:t>
            </a:r>
            <a:r>
              <a:rPr lang="uk-UA" dirty="0"/>
              <a:t> фільму дуже близько слід за подіями оригінальних казок.</a:t>
            </a:r>
          </a:p>
          <a:p>
            <a:endParaRPr lang="uk-UA" dirty="0"/>
          </a:p>
          <a:p>
            <a:r>
              <a:rPr lang="uk-UA" dirty="0"/>
              <a:t>На ліцензійному </a:t>
            </a:r>
            <a:r>
              <a:rPr lang="en-US" dirty="0"/>
              <a:t>DVD </a:t>
            </a:r>
            <a:r>
              <a:rPr lang="uk-UA" dirty="0"/>
              <a:t>фільм випустила фірма « </a:t>
            </a:r>
            <a:r>
              <a:rPr lang="en-US" dirty="0"/>
              <a:t>CP Digital ».</a:t>
            </a:r>
            <a:r>
              <a:rPr lang="uk-UA" dirty="0" err="1" smtClean="0"/>
              <a:t>їні</a:t>
            </a:r>
            <a:r>
              <a:rPr lang="uk-UA" dirty="0" smtClean="0"/>
              <a:t> </a:t>
            </a:r>
            <a:r>
              <a:rPr lang="uk-UA" dirty="0"/>
              <a:t>чудес » і « Аліса в Задзеркаллі ».</a:t>
            </a:r>
          </a:p>
        </p:txBody>
      </p:sp>
    </p:spTree>
    <p:extLst>
      <p:ext uri="{BB962C8B-B14F-4D97-AF65-F5344CB8AC3E}">
        <p14:creationId xmlns:p14="http://schemas.microsoft.com/office/powerpoint/2010/main" val="317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3744416" cy="5329643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12754"/>
            <a:ext cx="489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Жанр	</a:t>
            </a:r>
            <a:r>
              <a:rPr lang="uk-UA" sz="1600" b="1" dirty="0" err="1"/>
              <a:t>фентезі</a:t>
            </a:r>
            <a:endParaRPr lang="uk-UA" sz="1600" b="1" dirty="0"/>
          </a:p>
          <a:p>
            <a:r>
              <a:rPr lang="uk-UA" sz="1600" b="1" dirty="0"/>
              <a:t>сімейний фільм</a:t>
            </a:r>
          </a:p>
          <a:p>
            <a:r>
              <a:rPr lang="uk-UA" sz="1600" b="1" dirty="0"/>
              <a:t>пригодницький фільм</a:t>
            </a:r>
          </a:p>
          <a:p>
            <a:r>
              <a:rPr lang="uk-UA" sz="1600" b="1" dirty="0"/>
              <a:t>режисер	</a:t>
            </a:r>
            <a:r>
              <a:rPr lang="uk-UA" sz="1600" b="1" dirty="0" err="1"/>
              <a:t>Нік</a:t>
            </a:r>
            <a:r>
              <a:rPr lang="uk-UA" sz="1600" b="1" dirty="0"/>
              <a:t> </a:t>
            </a:r>
            <a:r>
              <a:rPr lang="uk-UA" sz="1600" b="1" dirty="0" err="1"/>
              <a:t>Уіллінг</a:t>
            </a:r>
            <a:endParaRPr lang="uk-UA" sz="1600" b="1" dirty="0"/>
          </a:p>
          <a:p>
            <a:r>
              <a:rPr lang="uk-UA" sz="1600" b="1" dirty="0"/>
              <a:t>продюсер	Дійсно </a:t>
            </a:r>
            <a:r>
              <a:rPr lang="uk-UA" sz="1600" b="1" dirty="0" err="1"/>
              <a:t>Ловелл</a:t>
            </a:r>
            <a:r>
              <a:rPr lang="uk-UA" sz="1600" b="1" dirty="0"/>
              <a:t> </a:t>
            </a:r>
            <a:r>
              <a:rPr lang="en-US" sz="1600" b="1" dirty="0" err="1"/>
              <a:t>ru</a:t>
            </a:r>
            <a:r>
              <a:rPr lang="en-US" sz="1600" b="1" dirty="0"/>
              <a:t> en</a:t>
            </a:r>
          </a:p>
          <a:p>
            <a:r>
              <a:rPr lang="uk-UA" sz="1600" b="1" dirty="0"/>
              <a:t>Автор</a:t>
            </a:r>
          </a:p>
          <a:p>
            <a:r>
              <a:rPr lang="uk-UA" sz="1600" b="1" dirty="0"/>
              <a:t>сценарію	Пітер </a:t>
            </a:r>
            <a:r>
              <a:rPr lang="uk-UA" sz="1600" b="1" dirty="0" err="1"/>
              <a:t>Барнс</a:t>
            </a:r>
            <a:r>
              <a:rPr lang="uk-UA" sz="1600" b="1" dirty="0"/>
              <a:t> </a:t>
            </a:r>
            <a:r>
              <a:rPr lang="en-US" sz="1600" b="1" dirty="0" err="1"/>
              <a:t>ru</a:t>
            </a:r>
            <a:r>
              <a:rPr lang="en-US" sz="1600" b="1" dirty="0"/>
              <a:t> en</a:t>
            </a:r>
          </a:p>
          <a:p>
            <a:r>
              <a:rPr lang="uk-UA" sz="1600" b="1" dirty="0"/>
              <a:t>У головних</a:t>
            </a:r>
          </a:p>
          <a:p>
            <a:r>
              <a:rPr lang="uk-UA" sz="1600" b="1" dirty="0"/>
              <a:t>ролях	</a:t>
            </a:r>
            <a:r>
              <a:rPr lang="uk-UA" sz="1600" b="1" dirty="0" err="1"/>
              <a:t>Тіна</a:t>
            </a:r>
            <a:r>
              <a:rPr lang="uk-UA" sz="1600" b="1" dirty="0"/>
              <a:t> </a:t>
            </a:r>
            <a:r>
              <a:rPr lang="uk-UA" sz="1600" b="1" dirty="0" err="1"/>
              <a:t>Мажоріно</a:t>
            </a:r>
            <a:endParaRPr lang="uk-UA" sz="1600" b="1" dirty="0"/>
          </a:p>
          <a:p>
            <a:r>
              <a:rPr lang="uk-UA" sz="1600" b="1" dirty="0" err="1"/>
              <a:t>Вупі</a:t>
            </a:r>
            <a:r>
              <a:rPr lang="uk-UA" sz="1600" b="1" dirty="0"/>
              <a:t> </a:t>
            </a:r>
            <a:r>
              <a:rPr lang="uk-UA" sz="1600" b="1" dirty="0" err="1"/>
              <a:t>Голдберг</a:t>
            </a:r>
            <a:endParaRPr lang="uk-UA" sz="1600" b="1" dirty="0"/>
          </a:p>
          <a:p>
            <a:r>
              <a:rPr lang="uk-UA" sz="1600" b="1" dirty="0" err="1"/>
              <a:t>Крістофер</a:t>
            </a:r>
            <a:r>
              <a:rPr lang="uk-UA" sz="1600" b="1" dirty="0"/>
              <a:t> </a:t>
            </a:r>
            <a:r>
              <a:rPr lang="uk-UA" sz="1600" b="1" dirty="0" err="1"/>
              <a:t>Ллойд</a:t>
            </a:r>
            <a:endParaRPr lang="uk-UA" sz="1600" b="1" dirty="0"/>
          </a:p>
          <a:p>
            <a:r>
              <a:rPr lang="uk-UA" sz="1600" b="1" dirty="0"/>
              <a:t>Бен </a:t>
            </a:r>
            <a:r>
              <a:rPr lang="uk-UA" sz="1600" b="1" dirty="0" err="1"/>
              <a:t>Кінгслі</a:t>
            </a:r>
            <a:endParaRPr lang="uk-UA" sz="1600" b="1" dirty="0"/>
          </a:p>
          <a:p>
            <a:r>
              <a:rPr lang="uk-UA" sz="1600" b="1" dirty="0"/>
              <a:t>оператор	</a:t>
            </a:r>
            <a:r>
              <a:rPr lang="uk-UA" sz="1600" b="1" dirty="0" err="1"/>
              <a:t>Джайлс</a:t>
            </a:r>
            <a:r>
              <a:rPr lang="uk-UA" sz="1600" b="1" dirty="0"/>
              <a:t> </a:t>
            </a:r>
            <a:r>
              <a:rPr lang="uk-UA" sz="1600" b="1" dirty="0" err="1"/>
              <a:t>Наттгенс</a:t>
            </a:r>
            <a:endParaRPr lang="uk-UA" sz="1600" b="1" dirty="0"/>
          </a:p>
          <a:p>
            <a:r>
              <a:rPr lang="uk-UA" sz="1600" b="1" dirty="0"/>
              <a:t>композитор	Річард </a:t>
            </a:r>
            <a:r>
              <a:rPr lang="uk-UA" sz="1600" b="1" dirty="0" err="1"/>
              <a:t>Хартлі</a:t>
            </a:r>
            <a:r>
              <a:rPr lang="uk-UA" sz="1600" b="1" dirty="0"/>
              <a:t> </a:t>
            </a:r>
            <a:r>
              <a:rPr lang="en-US" sz="1600" b="1" dirty="0" err="1"/>
              <a:t>ru</a:t>
            </a:r>
            <a:r>
              <a:rPr lang="en-US" sz="1600" b="1" dirty="0"/>
              <a:t> en</a:t>
            </a:r>
          </a:p>
          <a:p>
            <a:r>
              <a:rPr lang="uk-UA" sz="1600" b="1" dirty="0"/>
              <a:t>оригінальний телеканал	</a:t>
            </a:r>
            <a:r>
              <a:rPr lang="en-US" sz="1600" b="1" dirty="0"/>
              <a:t>NBC</a:t>
            </a:r>
          </a:p>
          <a:p>
            <a:r>
              <a:rPr lang="uk-UA" sz="1600" b="1" dirty="0"/>
              <a:t>студія	</a:t>
            </a:r>
            <a:r>
              <a:rPr lang="en-US" sz="1600" b="1" dirty="0"/>
              <a:t>Hallmark Entertainment</a:t>
            </a:r>
          </a:p>
          <a:p>
            <a:r>
              <a:rPr lang="uk-UA" sz="1600" b="1" dirty="0"/>
              <a:t>тривалість	150 </a:t>
            </a:r>
            <a:r>
              <a:rPr lang="uk-UA" sz="1600" b="1" dirty="0" err="1"/>
              <a:t>хв</a:t>
            </a:r>
            <a:endParaRPr lang="uk-UA" sz="1600" b="1" dirty="0"/>
          </a:p>
          <a:p>
            <a:r>
              <a:rPr lang="uk-UA" sz="1600" b="1" dirty="0"/>
              <a:t>бюджет	21 </a:t>
            </a:r>
            <a:r>
              <a:rPr lang="uk-UA" sz="1600" b="1" dirty="0" err="1"/>
              <a:t>млн</a:t>
            </a:r>
            <a:r>
              <a:rPr lang="uk-UA" sz="1600" b="1" dirty="0"/>
              <a:t> $</a:t>
            </a:r>
          </a:p>
          <a:p>
            <a:r>
              <a:rPr lang="uk-UA" sz="1600" b="1" dirty="0"/>
              <a:t>Країна	</a:t>
            </a:r>
          </a:p>
          <a:p>
            <a:r>
              <a:rPr lang="en-US" sz="1600" b="1" dirty="0"/>
              <a:t>Flag of the United </a:t>
            </a:r>
            <a:r>
              <a:rPr lang="en-US" sz="1600" b="1" dirty="0" err="1"/>
              <a:t>States.svg</a:t>
            </a:r>
            <a:r>
              <a:rPr lang="en-US" sz="1600" b="1" dirty="0"/>
              <a:t> </a:t>
            </a:r>
            <a:r>
              <a:rPr lang="uk-UA" sz="1600" b="1" dirty="0"/>
              <a:t>США</a:t>
            </a:r>
          </a:p>
          <a:p>
            <a:r>
              <a:rPr lang="en-US" sz="1600" b="1" dirty="0"/>
              <a:t>Flag of </a:t>
            </a:r>
            <a:r>
              <a:rPr lang="en-US" sz="1600" b="1" dirty="0" err="1"/>
              <a:t>Germany.svg</a:t>
            </a:r>
            <a:r>
              <a:rPr lang="en-US" sz="1600" b="1" dirty="0"/>
              <a:t> </a:t>
            </a:r>
            <a:r>
              <a:rPr lang="uk-UA" sz="1600" b="1" dirty="0"/>
              <a:t>Німеччина</a:t>
            </a:r>
          </a:p>
          <a:p>
            <a:r>
              <a:rPr lang="en-US" sz="1600" b="1" dirty="0"/>
              <a:t>Flag of the United </a:t>
            </a:r>
            <a:r>
              <a:rPr lang="en-US" sz="1600" b="1" dirty="0" err="1"/>
              <a:t>Kingdom.svg</a:t>
            </a:r>
            <a:r>
              <a:rPr lang="en-US" sz="1600" b="1" dirty="0"/>
              <a:t> </a:t>
            </a:r>
            <a:r>
              <a:rPr lang="uk-UA" sz="1600" b="1" dirty="0"/>
              <a:t>Великобританія [1]</a:t>
            </a:r>
          </a:p>
          <a:p>
            <a:r>
              <a:rPr lang="uk-UA" sz="1600" b="1" dirty="0"/>
              <a:t>Мова	англійська</a:t>
            </a:r>
          </a:p>
          <a:p>
            <a:r>
              <a:rPr lang="uk-UA" sz="1600" b="1" dirty="0"/>
              <a:t>перший показ	28 лютого 1999</a:t>
            </a:r>
          </a:p>
        </p:txBody>
      </p:sp>
    </p:spTree>
    <p:extLst>
      <p:ext uri="{BB962C8B-B14F-4D97-AF65-F5344CB8AC3E}">
        <p14:creationId xmlns:p14="http://schemas.microsoft.com/office/powerpoint/2010/main" val="12842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562074"/>
          </a:xfrm>
        </p:spPr>
        <p:txBody>
          <a:bodyPr>
            <a:normAutofit fontScale="90000"/>
          </a:bodyPr>
          <a:lstStyle/>
          <a:p>
            <a:r>
              <a:rPr lang="uk-UA" dirty="0"/>
              <a:t>В </a:t>
            </a:r>
            <a:r>
              <a:rPr lang="uk-UA" dirty="0" smtClean="0"/>
              <a:t>ролях: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3394720" cy="4857403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Ім'я при народженні	англ.  </a:t>
            </a:r>
            <a:r>
              <a:rPr lang="en-US" dirty="0"/>
              <a:t>Tina Marie </a:t>
            </a:r>
            <a:r>
              <a:rPr lang="en-US" dirty="0" err="1"/>
              <a:t>Majorino</a:t>
            </a:r>
            <a:endParaRPr lang="en-US" dirty="0"/>
          </a:p>
          <a:p>
            <a:r>
              <a:rPr lang="uk-UA" dirty="0"/>
              <a:t>дата народження	7 лютого 1985 (36 років)</a:t>
            </a:r>
          </a:p>
          <a:p>
            <a:r>
              <a:rPr lang="uk-UA" dirty="0"/>
              <a:t>Місце народження	Лос-Анджелес , Каліфорнія , США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States.svg</a:t>
            </a:r>
            <a:r>
              <a:rPr lang="en-US" dirty="0"/>
              <a:t> </a:t>
            </a:r>
            <a:r>
              <a:rPr lang="uk-UA" dirty="0"/>
              <a:t>США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актриса</a:t>
            </a:r>
          </a:p>
          <a:p>
            <a:r>
              <a:rPr lang="uk-UA" dirty="0"/>
              <a:t>Кар'єра	1992-1999, 2004 - наст. </a:t>
            </a:r>
            <a:r>
              <a:rPr lang="uk-UA" dirty="0" err="1"/>
              <a:t>ча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4111104" cy="52293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69055" y="354722"/>
            <a:ext cx="3187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/>
              <a:t>Тіна</a:t>
            </a:r>
            <a:r>
              <a:rPr lang="uk-UA" sz="2400" b="1" dirty="0"/>
              <a:t> </a:t>
            </a:r>
            <a:r>
              <a:rPr lang="uk-UA" sz="2400" b="1" dirty="0" err="1"/>
              <a:t>Мажоріно</a:t>
            </a:r>
            <a:r>
              <a:rPr lang="uk-UA" sz="2400" b="1" dirty="0"/>
              <a:t>  - Аліса</a:t>
            </a:r>
          </a:p>
        </p:txBody>
      </p:sp>
    </p:spTree>
    <p:extLst>
      <p:ext uri="{BB962C8B-B14F-4D97-AF65-F5344CB8AC3E}">
        <p14:creationId xmlns:p14="http://schemas.microsoft.com/office/powerpoint/2010/main" val="318084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474840" cy="6048672"/>
          </a:xfrm>
        </p:spPr>
        <p:txBody>
          <a:bodyPr>
            <a:normAutofit fontScale="47500" lnSpcReduction="20000"/>
          </a:bodyPr>
          <a:lstStyle/>
          <a:p>
            <a:r>
              <a:rPr lang="uk-UA" dirty="0"/>
              <a:t>Ім'я при народженні	</a:t>
            </a:r>
            <a:r>
              <a:rPr lang="uk-UA" dirty="0" err="1"/>
              <a:t>Керін</a:t>
            </a:r>
            <a:r>
              <a:rPr lang="uk-UA" dirty="0"/>
              <a:t> </a:t>
            </a:r>
            <a:r>
              <a:rPr lang="uk-UA" dirty="0" err="1"/>
              <a:t>Елейн</a:t>
            </a:r>
            <a:r>
              <a:rPr lang="uk-UA" dirty="0"/>
              <a:t> Джонсон</a:t>
            </a:r>
          </a:p>
          <a:p>
            <a:r>
              <a:rPr lang="uk-UA" dirty="0"/>
              <a:t>дата народження	13 листопада 1955 </a:t>
            </a:r>
            <a:r>
              <a:rPr lang="uk-UA" dirty="0" smtClean="0"/>
              <a:t> (</a:t>
            </a:r>
            <a:r>
              <a:rPr lang="uk-UA" dirty="0"/>
              <a:t>65 років)</a:t>
            </a:r>
          </a:p>
          <a:p>
            <a:r>
              <a:rPr lang="uk-UA" dirty="0"/>
              <a:t>Місце народження	</a:t>
            </a:r>
            <a:r>
              <a:rPr lang="uk-UA" dirty="0" err="1"/>
              <a:t>Манхеттен</a:t>
            </a:r>
            <a:r>
              <a:rPr lang="uk-UA" dirty="0"/>
              <a:t> , Нью-Йорк , США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States.svg</a:t>
            </a:r>
            <a:r>
              <a:rPr lang="en-US" dirty="0"/>
              <a:t> </a:t>
            </a:r>
            <a:r>
              <a:rPr lang="uk-UA" dirty="0"/>
              <a:t>США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актриса , комік , письменниця , продюсер , </a:t>
            </a:r>
            <a:r>
              <a:rPr lang="uk-UA" dirty="0" err="1"/>
              <a:t>телеведуча</a:t>
            </a:r>
            <a:endParaRPr lang="uk-UA" dirty="0"/>
          </a:p>
          <a:p>
            <a:r>
              <a:rPr lang="uk-UA" dirty="0"/>
              <a:t>Кар'єра	1981 - н. в.</a:t>
            </a:r>
          </a:p>
          <a:p>
            <a:r>
              <a:rPr lang="uk-UA" dirty="0"/>
              <a:t>напрямок	політична сатира [</a:t>
            </a:r>
            <a:r>
              <a:rPr lang="en-US" dirty="0"/>
              <a:t>d] , </a:t>
            </a:r>
            <a:r>
              <a:rPr lang="uk-UA" dirty="0"/>
              <a:t>сатиричні новини , комедія спостережень [</a:t>
            </a:r>
            <a:r>
              <a:rPr lang="en-US" dirty="0"/>
              <a:t>d] , </a:t>
            </a:r>
            <a:r>
              <a:rPr lang="uk-UA" dirty="0"/>
              <a:t>чорний гумор , музична комедія [</a:t>
            </a:r>
            <a:r>
              <a:rPr lang="en-US" dirty="0"/>
              <a:t>d] , deadpan [d] , </a:t>
            </a:r>
            <a:r>
              <a:rPr lang="uk-UA" dirty="0"/>
              <a:t>комедія образи [</a:t>
            </a:r>
            <a:r>
              <a:rPr lang="en-US" dirty="0"/>
              <a:t>d] , Character comedy [d] , </a:t>
            </a:r>
            <a:r>
              <a:rPr lang="uk-UA" dirty="0"/>
              <a:t>сатира і сюрреалістичний гумор</a:t>
            </a:r>
          </a:p>
          <a:p>
            <a:r>
              <a:rPr lang="uk-UA" dirty="0"/>
              <a:t>нагороди	« Оскар » (1991)</a:t>
            </a:r>
          </a:p>
          <a:p>
            <a:r>
              <a:rPr lang="en-US" dirty="0"/>
              <a:t>BAFTA (1991)</a:t>
            </a:r>
          </a:p>
          <a:p>
            <a:r>
              <a:rPr lang="en-US" dirty="0"/>
              <a:t>« </a:t>
            </a:r>
            <a:r>
              <a:rPr lang="uk-UA" dirty="0"/>
              <a:t>Драма </a:t>
            </a:r>
            <a:r>
              <a:rPr lang="uk-UA" dirty="0" err="1"/>
              <a:t>Деск</a:t>
            </a:r>
            <a:r>
              <a:rPr lang="uk-UA" dirty="0"/>
              <a:t> » (1985)</a:t>
            </a:r>
          </a:p>
          <a:p>
            <a:r>
              <a:rPr lang="uk-UA" dirty="0"/>
              <a:t>« Еммі » (2002, 2009)</a:t>
            </a:r>
          </a:p>
          <a:p>
            <a:r>
              <a:rPr lang="uk-UA" dirty="0"/>
              <a:t>« Золотий глобус » (1986, 1991)</a:t>
            </a:r>
          </a:p>
          <a:p>
            <a:r>
              <a:rPr lang="uk-UA" dirty="0"/>
              <a:t>« </a:t>
            </a:r>
            <a:r>
              <a:rPr lang="uk-UA" dirty="0" err="1"/>
              <a:t>Греммі</a:t>
            </a:r>
            <a:r>
              <a:rPr lang="uk-UA" dirty="0"/>
              <a:t> » (1986)</a:t>
            </a:r>
          </a:p>
          <a:p>
            <a:r>
              <a:rPr lang="uk-UA" dirty="0"/>
              <a:t>Приз Марка Твена за американський гумор (2001)</a:t>
            </a:r>
          </a:p>
          <a:p>
            <a:r>
              <a:rPr lang="uk-UA" dirty="0"/>
              <a:t>« Тоні »(2002)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247628" cy="50781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7373" y="5517232"/>
            <a:ext cx="3451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Вупі</a:t>
            </a:r>
            <a:r>
              <a:rPr lang="uk-UA" sz="2400" dirty="0"/>
              <a:t> </a:t>
            </a:r>
            <a:r>
              <a:rPr lang="uk-UA" sz="2400" dirty="0" err="1"/>
              <a:t>Голдберг</a:t>
            </a:r>
            <a:r>
              <a:rPr lang="uk-UA" sz="2400" dirty="0"/>
              <a:t>  - </a:t>
            </a:r>
            <a:r>
              <a:rPr lang="uk-UA" sz="2400" dirty="0" err="1"/>
              <a:t>Чеширський</a:t>
            </a:r>
            <a:r>
              <a:rPr lang="uk-UA" sz="2400" dirty="0"/>
              <a:t> кіт</a:t>
            </a:r>
          </a:p>
        </p:txBody>
      </p:sp>
    </p:spTree>
    <p:extLst>
      <p:ext uri="{BB962C8B-B14F-4D97-AF65-F5344CB8AC3E}">
        <p14:creationId xmlns:p14="http://schemas.microsoft.com/office/powerpoint/2010/main" val="2740907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4258816" cy="5361459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Ім'я при народженні	</a:t>
            </a:r>
            <a:r>
              <a:rPr lang="uk-UA" dirty="0" err="1"/>
              <a:t>Крістофер</a:t>
            </a:r>
            <a:r>
              <a:rPr lang="uk-UA" dirty="0"/>
              <a:t> </a:t>
            </a:r>
            <a:r>
              <a:rPr lang="uk-UA" dirty="0" err="1"/>
              <a:t>Аллен</a:t>
            </a:r>
            <a:r>
              <a:rPr lang="uk-UA" dirty="0"/>
              <a:t> </a:t>
            </a:r>
            <a:r>
              <a:rPr lang="uk-UA" dirty="0" err="1"/>
              <a:t>Ллойд</a:t>
            </a:r>
            <a:endParaRPr lang="uk-UA" dirty="0"/>
          </a:p>
          <a:p>
            <a:r>
              <a:rPr lang="uk-UA" dirty="0"/>
              <a:t>дата народження	22 жовтня 1938 [1] [2] (82 роки)</a:t>
            </a:r>
          </a:p>
          <a:p>
            <a:r>
              <a:rPr lang="uk-UA" dirty="0"/>
              <a:t>Місце народження	</a:t>
            </a:r>
            <a:r>
              <a:rPr lang="uk-UA" dirty="0" err="1"/>
              <a:t>Стамфорд</a:t>
            </a:r>
            <a:r>
              <a:rPr lang="uk-UA" dirty="0"/>
              <a:t> , Коннектикут , США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States.svg</a:t>
            </a:r>
            <a:r>
              <a:rPr lang="en-US" dirty="0"/>
              <a:t> </a:t>
            </a:r>
            <a:r>
              <a:rPr lang="uk-UA" dirty="0"/>
              <a:t>США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актор</a:t>
            </a:r>
          </a:p>
          <a:p>
            <a:r>
              <a:rPr lang="uk-UA" dirty="0"/>
              <a:t>Кар'єра	з тисячі дев'ятсот </a:t>
            </a:r>
            <a:r>
              <a:rPr lang="uk-UA" dirty="0" err="1"/>
              <a:t>п'ятьдесят</a:t>
            </a:r>
            <a:r>
              <a:rPr lang="uk-UA" dirty="0"/>
              <a:t> два</a:t>
            </a:r>
          </a:p>
          <a:p>
            <a:r>
              <a:rPr lang="uk-UA" dirty="0"/>
              <a:t>нагороди	« Еммі » (1983, 1993)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222104" cy="46720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40319" y="5004707"/>
            <a:ext cx="364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Бен </a:t>
            </a:r>
            <a:r>
              <a:rPr lang="uk-UA" sz="2800" b="1" dirty="0" err="1"/>
              <a:t>Кінгслі</a:t>
            </a:r>
            <a:r>
              <a:rPr lang="uk-UA" sz="2800" b="1" dirty="0"/>
              <a:t>  - Гусениця</a:t>
            </a:r>
          </a:p>
        </p:txBody>
      </p:sp>
    </p:spTree>
    <p:extLst>
      <p:ext uri="{BB962C8B-B14F-4D97-AF65-F5344CB8AC3E}">
        <p14:creationId xmlns:p14="http://schemas.microsoft.com/office/powerpoint/2010/main" val="27595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4525963"/>
          </a:xfrm>
        </p:spPr>
        <p:txBody>
          <a:bodyPr/>
          <a:lstStyle/>
          <a:p>
            <a:r>
              <a:rPr lang="uk-UA" b="1" dirty="0"/>
              <a:t>Мартін </a:t>
            </a:r>
            <a:r>
              <a:rPr lang="uk-UA" b="1" dirty="0" err="1"/>
              <a:t>Шорт</a:t>
            </a:r>
            <a:r>
              <a:rPr lang="uk-UA" b="1" dirty="0"/>
              <a:t>  - </a:t>
            </a:r>
            <a:r>
              <a:rPr lang="uk-UA" b="1" dirty="0" err="1"/>
              <a:t>Болванщик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384376" cy="4854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6" y="1268760"/>
            <a:ext cx="47525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Ім'я при народженні	англ.  </a:t>
            </a:r>
            <a:r>
              <a:rPr lang="en-US" sz="2000" dirty="0"/>
              <a:t>Martin </a:t>
            </a:r>
            <a:r>
              <a:rPr lang="en-US" sz="2000" dirty="0" err="1"/>
              <a:t>Hayter</a:t>
            </a:r>
            <a:r>
              <a:rPr lang="en-US" sz="2000" dirty="0"/>
              <a:t> Short</a:t>
            </a:r>
          </a:p>
          <a:p>
            <a:r>
              <a:rPr lang="uk-UA" sz="2000" dirty="0"/>
              <a:t>дата народження	26 березня 1950 </a:t>
            </a:r>
            <a:r>
              <a:rPr lang="uk-UA" sz="2000" dirty="0" smtClean="0"/>
              <a:t>(</a:t>
            </a:r>
            <a:r>
              <a:rPr lang="uk-UA" sz="2000" dirty="0"/>
              <a:t>71 рік)</a:t>
            </a:r>
          </a:p>
          <a:p>
            <a:r>
              <a:rPr lang="uk-UA" sz="2000" dirty="0"/>
              <a:t>Місце народження	Гамільтон , Онтаріо , Канада</a:t>
            </a:r>
          </a:p>
          <a:p>
            <a:r>
              <a:rPr lang="uk-UA" sz="2000" dirty="0"/>
              <a:t>громадянство	</a:t>
            </a:r>
          </a:p>
          <a:p>
            <a:r>
              <a:rPr lang="en-US" sz="2000" dirty="0"/>
              <a:t>Flag of Canada (Pantone) .</a:t>
            </a:r>
            <a:r>
              <a:rPr lang="en-US" sz="2000" dirty="0" err="1"/>
              <a:t>svg</a:t>
            </a:r>
            <a:r>
              <a:rPr lang="en-US" sz="2000" dirty="0"/>
              <a:t> </a:t>
            </a:r>
            <a:r>
              <a:rPr lang="uk-UA" sz="2000" dirty="0"/>
              <a:t>Канада </a:t>
            </a:r>
          </a:p>
          <a:p>
            <a:r>
              <a:rPr lang="en-US" sz="2000" dirty="0"/>
              <a:t>Flag of the United </a:t>
            </a:r>
            <a:r>
              <a:rPr lang="en-US" sz="2000" dirty="0" err="1"/>
              <a:t>States.svg</a:t>
            </a:r>
            <a:r>
              <a:rPr lang="en-US" sz="2000" dirty="0"/>
              <a:t> </a:t>
            </a:r>
            <a:r>
              <a:rPr lang="uk-UA" sz="2000" dirty="0"/>
              <a:t>США </a:t>
            </a:r>
          </a:p>
          <a:p>
            <a:r>
              <a:rPr lang="uk-UA" sz="2000" dirty="0"/>
              <a:t>професія	</a:t>
            </a:r>
          </a:p>
          <a:p>
            <a:r>
              <a:rPr lang="uk-UA" sz="2000" dirty="0"/>
              <a:t>комік , продюсер , актор , сценарист</a:t>
            </a:r>
          </a:p>
          <a:p>
            <a:r>
              <a:rPr lang="uk-UA" sz="2000" dirty="0"/>
              <a:t>Кар'єра	Тисяча дев'ятсот сімдесят два </a:t>
            </a:r>
            <a:r>
              <a:rPr lang="uk-UA" sz="2000" dirty="0" smtClean="0"/>
              <a:t> </a:t>
            </a:r>
            <a:r>
              <a:rPr lang="uk-UA" sz="2000" dirty="0"/>
              <a:t>- наст. час</a:t>
            </a:r>
          </a:p>
        </p:txBody>
      </p:sp>
    </p:spTree>
    <p:extLst>
      <p:ext uri="{BB962C8B-B14F-4D97-AF65-F5344CB8AC3E}">
        <p14:creationId xmlns:p14="http://schemas.microsoft.com/office/powerpoint/2010/main" val="1611818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787745" cy="4824536"/>
          </a:xfrm>
        </p:spPr>
      </p:pic>
      <p:sp>
        <p:nvSpPr>
          <p:cNvPr id="5" name="Прямоугольник 4"/>
          <p:cNvSpPr/>
          <p:nvPr/>
        </p:nvSpPr>
        <p:spPr>
          <a:xfrm>
            <a:off x="4283968" y="102834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Ім'я при народженні	</a:t>
            </a:r>
            <a:r>
              <a:rPr lang="uk-UA" dirty="0" err="1"/>
              <a:t>Джером</a:t>
            </a:r>
            <a:r>
              <a:rPr lang="uk-UA" dirty="0"/>
              <a:t> </a:t>
            </a:r>
            <a:r>
              <a:rPr lang="uk-UA" dirty="0" err="1"/>
              <a:t>Сілберман</a:t>
            </a:r>
            <a:endParaRPr lang="uk-UA" dirty="0"/>
          </a:p>
          <a:p>
            <a:r>
              <a:rPr lang="uk-UA" dirty="0"/>
              <a:t>дата народження	11 червня 1933 </a:t>
            </a:r>
          </a:p>
          <a:p>
            <a:r>
              <a:rPr lang="uk-UA" dirty="0"/>
              <a:t>Місце народження	</a:t>
            </a:r>
          </a:p>
          <a:p>
            <a:r>
              <a:rPr lang="uk-UA" dirty="0" err="1"/>
              <a:t>Мілуокі</a:t>
            </a:r>
            <a:r>
              <a:rPr lang="uk-UA" dirty="0"/>
              <a:t> , </a:t>
            </a:r>
            <a:r>
              <a:rPr lang="uk-UA" dirty="0" err="1"/>
              <a:t>Вісконсин</a:t>
            </a:r>
            <a:r>
              <a:rPr lang="uk-UA" dirty="0"/>
              <a:t> , США </a:t>
            </a:r>
          </a:p>
          <a:p>
            <a:r>
              <a:rPr lang="uk-UA" dirty="0"/>
              <a:t>дата смерті	29 серпня 2016 </a:t>
            </a:r>
            <a:r>
              <a:rPr lang="uk-UA" dirty="0" smtClean="0"/>
              <a:t> </a:t>
            </a:r>
            <a:r>
              <a:rPr lang="uk-UA" dirty="0"/>
              <a:t>(83 роки)</a:t>
            </a:r>
          </a:p>
          <a:p>
            <a:r>
              <a:rPr lang="uk-UA" dirty="0"/>
              <a:t>Місце смерті	</a:t>
            </a:r>
          </a:p>
          <a:p>
            <a:r>
              <a:rPr lang="uk-UA" dirty="0" err="1"/>
              <a:t>Стамфорд</a:t>
            </a:r>
            <a:r>
              <a:rPr lang="uk-UA" dirty="0"/>
              <a:t> , </a:t>
            </a:r>
            <a:r>
              <a:rPr lang="uk-UA" dirty="0" err="1"/>
              <a:t>Ферфілд</a:t>
            </a:r>
            <a:r>
              <a:rPr lang="uk-UA" dirty="0"/>
              <a:t> , Коннектикут , США [1]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States.svg</a:t>
            </a:r>
            <a:r>
              <a:rPr lang="en-US" dirty="0"/>
              <a:t> </a:t>
            </a:r>
            <a:r>
              <a:rPr lang="uk-UA" dirty="0"/>
              <a:t>США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актор</a:t>
            </a:r>
          </a:p>
          <a:p>
            <a:r>
              <a:rPr lang="uk-UA" dirty="0"/>
              <a:t>Кар'єра	1961-1999</a:t>
            </a:r>
          </a:p>
          <a:p>
            <a:r>
              <a:rPr lang="uk-UA" dirty="0"/>
              <a:t>напрямок	комедія</a:t>
            </a:r>
          </a:p>
          <a:p>
            <a:r>
              <a:rPr lang="uk-UA" dirty="0"/>
              <a:t>нагороди	Еммі (2003)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5207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Джин </a:t>
            </a:r>
            <a:r>
              <a:rPr lang="uk-UA" sz="2800" b="1" dirty="0" err="1"/>
              <a:t>Уайлдер</a:t>
            </a:r>
            <a:r>
              <a:rPr lang="uk-UA" sz="2800" b="1" dirty="0"/>
              <a:t>  - Черепаха </a:t>
            </a:r>
            <a:r>
              <a:rPr lang="uk-UA" sz="2800" b="1" dirty="0" err="1"/>
              <a:t>Квазі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814539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Аліса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чудес (</a:t>
            </a:r>
            <a:r>
              <a:rPr lang="ru-RU" dirty="0" err="1"/>
              <a:t>фільм</a:t>
            </a:r>
            <a:r>
              <a:rPr lang="ru-RU" dirty="0"/>
              <a:t>, 1933)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«Аліса в Країні чудес» ( англ.  </a:t>
            </a:r>
            <a:r>
              <a:rPr lang="en-US" dirty="0"/>
              <a:t>Alice in Wonderland ) - </a:t>
            </a:r>
            <a:r>
              <a:rPr lang="uk-UA" dirty="0"/>
              <a:t>американський чорно-білий дитячий фільм 1933 року , екранізація казок </a:t>
            </a:r>
            <a:r>
              <a:rPr lang="uk-UA" dirty="0" err="1"/>
              <a:t>Льюїса</a:t>
            </a:r>
            <a:r>
              <a:rPr lang="uk-UA" dirty="0"/>
              <a:t> </a:t>
            </a:r>
            <a:r>
              <a:rPr lang="uk-UA" dirty="0" err="1"/>
              <a:t>Керролла</a:t>
            </a:r>
            <a:r>
              <a:rPr lang="uk-UA" dirty="0"/>
              <a:t> « Аліса в Країні чудес » ( +1864 ) і « Аліса в Задзеркаллі » ( 1 871 ).</a:t>
            </a:r>
          </a:p>
        </p:txBody>
      </p:sp>
    </p:spTree>
    <p:extLst>
      <p:ext uri="{BB962C8B-B14F-4D97-AF65-F5344CB8AC3E}">
        <p14:creationId xmlns:p14="http://schemas.microsoft.com/office/powerpoint/2010/main" val="59415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2" y="116632"/>
            <a:ext cx="5551690" cy="1143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B0F0"/>
                </a:solidFill>
              </a:rPr>
              <a:t>Аліса</a:t>
            </a:r>
            <a:r>
              <a:rPr lang="ru-RU" sz="3200" b="1" dirty="0">
                <a:solidFill>
                  <a:srgbClr val="00B0F0"/>
                </a:solidFill>
              </a:rPr>
              <a:t> в </a:t>
            </a:r>
            <a:r>
              <a:rPr lang="ru-RU" sz="3200" b="1" dirty="0" err="1">
                <a:solidFill>
                  <a:srgbClr val="00B0F0"/>
                </a:solidFill>
              </a:rPr>
              <a:t>Країні</a:t>
            </a:r>
            <a:r>
              <a:rPr lang="ru-RU" sz="3200" b="1" dirty="0">
                <a:solidFill>
                  <a:srgbClr val="00B0F0"/>
                </a:solidFill>
              </a:rPr>
              <a:t> чудес (</a:t>
            </a:r>
            <a:r>
              <a:rPr lang="ru-RU" sz="3200" b="1" dirty="0" err="1">
                <a:solidFill>
                  <a:srgbClr val="00B0F0"/>
                </a:solidFill>
              </a:rPr>
              <a:t>мультфільм</a:t>
            </a:r>
            <a:r>
              <a:rPr lang="ru-RU" sz="3200" b="1" dirty="0">
                <a:solidFill>
                  <a:srgbClr val="00B0F0"/>
                </a:solidFill>
              </a:rPr>
              <a:t>, 1951)</a:t>
            </a:r>
            <a:endParaRPr lang="uk-UA" sz="3200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" y="1214816"/>
            <a:ext cx="5191828" cy="4392488"/>
          </a:xfrm>
        </p:spPr>
      </p:pic>
      <p:sp>
        <p:nvSpPr>
          <p:cNvPr id="5" name="Прямоугольник 4"/>
          <p:cNvSpPr/>
          <p:nvPr/>
        </p:nvSpPr>
        <p:spPr>
          <a:xfrm>
            <a:off x="9275" y="5085184"/>
            <a:ext cx="521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Аліса милується маргаритками</a:t>
            </a:r>
            <a:endParaRPr lang="uk-UA" sz="2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8717" y="116632"/>
            <a:ext cx="38077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 мультфільму	Мальований (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ротоскоп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Жанр	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фентезі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мюзикл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Режисер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Хемільтон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Ласки 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Клайд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Джеронімі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Вілфред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Джексон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Продюсер      Уолт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[3]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основі	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Льюїс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Керролл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сценарію	Уїнстон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Хіблер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омпозитор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Олівер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Уоллес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Студія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Walt Disney Productions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	 США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Дистриб'ютор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RKO Radio Pictures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	англійська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	75 хв.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прем'єра	26 липня 1951 року [1]</a:t>
            </a:r>
          </a:p>
        </p:txBody>
      </p:sp>
    </p:spTree>
    <p:extLst>
      <p:ext uri="{BB962C8B-B14F-4D97-AF65-F5344CB8AC3E}">
        <p14:creationId xmlns:p14="http://schemas.microsoft.com/office/powerpoint/2010/main" val="3449906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330824" cy="5577483"/>
          </a:xfrm>
        </p:spPr>
        <p:txBody>
          <a:bodyPr>
            <a:normAutofit fontScale="40000" lnSpcReduction="20000"/>
          </a:bodyPr>
          <a:lstStyle/>
          <a:p>
            <a:r>
              <a:rPr lang="uk-UA" b="1" dirty="0"/>
              <a:t>Аліса в країні чудес</a:t>
            </a:r>
          </a:p>
          <a:p>
            <a:r>
              <a:rPr lang="en-US" b="1" dirty="0"/>
              <a:t>Alice in Wonderland</a:t>
            </a:r>
          </a:p>
          <a:p>
            <a:r>
              <a:rPr lang="uk-UA" b="1" dirty="0"/>
              <a:t>Жанр	дитячий</a:t>
            </a:r>
          </a:p>
          <a:p>
            <a:r>
              <a:rPr lang="uk-UA" b="1" dirty="0"/>
              <a:t>режисер	Норман </a:t>
            </a:r>
            <a:r>
              <a:rPr lang="uk-UA" b="1" dirty="0" err="1"/>
              <a:t>Маклеод</a:t>
            </a:r>
            <a:endParaRPr lang="uk-UA" b="1" dirty="0"/>
          </a:p>
          <a:p>
            <a:r>
              <a:rPr lang="uk-UA" b="1" dirty="0"/>
              <a:t>продюсер	Луїс ЛАЙТОН (в титрах не вказаний)</a:t>
            </a:r>
          </a:p>
          <a:p>
            <a:r>
              <a:rPr lang="uk-UA" b="1" dirty="0"/>
              <a:t>Автор</a:t>
            </a:r>
          </a:p>
          <a:p>
            <a:r>
              <a:rPr lang="uk-UA" b="1" dirty="0"/>
              <a:t>сценарію	Джозеф </a:t>
            </a:r>
            <a:r>
              <a:rPr lang="uk-UA" b="1" dirty="0" err="1"/>
              <a:t>Манкевич</a:t>
            </a:r>
            <a:endParaRPr lang="uk-UA" b="1" dirty="0"/>
          </a:p>
          <a:p>
            <a:r>
              <a:rPr lang="uk-UA" b="1" dirty="0"/>
              <a:t>Вільям </a:t>
            </a:r>
            <a:r>
              <a:rPr lang="uk-UA" b="1" dirty="0" err="1"/>
              <a:t>Мензес</a:t>
            </a:r>
            <a:endParaRPr lang="uk-UA" b="1" dirty="0"/>
          </a:p>
          <a:p>
            <a:r>
              <a:rPr lang="uk-UA" b="1" dirty="0" err="1"/>
              <a:t>Льюїс</a:t>
            </a:r>
            <a:r>
              <a:rPr lang="uk-UA" b="1" dirty="0"/>
              <a:t> </a:t>
            </a:r>
            <a:r>
              <a:rPr lang="uk-UA" b="1" dirty="0" err="1"/>
              <a:t>Керролл</a:t>
            </a:r>
            <a:r>
              <a:rPr lang="uk-UA" b="1" dirty="0"/>
              <a:t> (автор повістей)</a:t>
            </a:r>
          </a:p>
          <a:p>
            <a:r>
              <a:rPr lang="uk-UA" b="1" dirty="0"/>
              <a:t>У головних</a:t>
            </a:r>
          </a:p>
          <a:p>
            <a:r>
              <a:rPr lang="uk-UA" b="1" dirty="0"/>
              <a:t>ролях	Шарлотта Генрі</a:t>
            </a:r>
          </a:p>
          <a:p>
            <a:r>
              <a:rPr lang="uk-UA" b="1" dirty="0"/>
              <a:t>Річард </a:t>
            </a:r>
            <a:r>
              <a:rPr lang="uk-UA" b="1" dirty="0" err="1"/>
              <a:t>Арлен</a:t>
            </a:r>
            <a:endParaRPr lang="uk-UA" b="1" dirty="0"/>
          </a:p>
          <a:p>
            <a:r>
              <a:rPr lang="uk-UA" b="1" dirty="0"/>
              <a:t>Гері Купер</a:t>
            </a:r>
          </a:p>
          <a:p>
            <a:r>
              <a:rPr lang="uk-UA" b="1" dirty="0"/>
              <a:t>оператор	</a:t>
            </a:r>
            <a:r>
              <a:rPr lang="uk-UA" b="1" dirty="0" err="1"/>
              <a:t>Берт</a:t>
            </a:r>
            <a:r>
              <a:rPr lang="uk-UA" b="1" dirty="0"/>
              <a:t> </a:t>
            </a:r>
            <a:r>
              <a:rPr lang="uk-UA" b="1" dirty="0" err="1"/>
              <a:t>Гленнон</a:t>
            </a:r>
            <a:endParaRPr lang="uk-UA" b="1" dirty="0"/>
          </a:p>
          <a:p>
            <a:r>
              <a:rPr lang="uk-UA" b="1" dirty="0"/>
              <a:t>Генрі </a:t>
            </a:r>
            <a:r>
              <a:rPr lang="uk-UA" b="1" dirty="0" err="1"/>
              <a:t>Шарп</a:t>
            </a:r>
            <a:endParaRPr lang="uk-UA" b="1" dirty="0"/>
          </a:p>
          <a:p>
            <a:r>
              <a:rPr lang="uk-UA" b="1" dirty="0"/>
              <a:t>композитор	Дмитро </a:t>
            </a:r>
            <a:r>
              <a:rPr lang="uk-UA" b="1" dirty="0" err="1"/>
              <a:t>Тьомкін</a:t>
            </a:r>
            <a:endParaRPr lang="uk-UA" b="1" dirty="0"/>
          </a:p>
          <a:p>
            <a:r>
              <a:rPr lang="uk-UA" b="1" dirty="0"/>
              <a:t>Художник-постановник	Вільям </a:t>
            </a:r>
            <a:r>
              <a:rPr lang="uk-UA" b="1" dirty="0" err="1"/>
              <a:t>Кемерон</a:t>
            </a:r>
            <a:r>
              <a:rPr lang="uk-UA" b="1" dirty="0"/>
              <a:t> </a:t>
            </a:r>
            <a:r>
              <a:rPr lang="uk-UA" b="1" dirty="0" err="1"/>
              <a:t>Мензіс</a:t>
            </a:r>
            <a:endParaRPr lang="uk-UA" b="1" dirty="0"/>
          </a:p>
          <a:p>
            <a:r>
              <a:rPr lang="uk-UA" b="1" dirty="0"/>
              <a:t>кінокомпанія	</a:t>
            </a:r>
            <a:r>
              <a:rPr lang="en-US" b="1" dirty="0"/>
              <a:t>Paramount Pictures</a:t>
            </a:r>
          </a:p>
          <a:p>
            <a:r>
              <a:rPr lang="uk-UA" b="1" dirty="0"/>
              <a:t>дистриб'ютор	</a:t>
            </a:r>
            <a:r>
              <a:rPr lang="en-US" b="1" dirty="0"/>
              <a:t>Paramount Pictures </a:t>
            </a:r>
            <a:r>
              <a:rPr lang="uk-UA" b="1" dirty="0"/>
              <a:t>і </a:t>
            </a:r>
            <a:r>
              <a:rPr lang="en-US" b="1" dirty="0" err="1"/>
              <a:t>FandangoNow</a:t>
            </a:r>
            <a:r>
              <a:rPr lang="en-US" b="1" dirty="0"/>
              <a:t> [d]</a:t>
            </a:r>
          </a:p>
          <a:p>
            <a:r>
              <a:rPr lang="uk-UA" b="1" dirty="0"/>
              <a:t>Країна	</a:t>
            </a:r>
          </a:p>
          <a:p>
            <a:r>
              <a:rPr lang="en-US" b="1" dirty="0"/>
              <a:t>Flag of the United States (1912-1959) .</a:t>
            </a:r>
            <a:r>
              <a:rPr lang="en-US" b="1" dirty="0" err="1"/>
              <a:t>svg</a:t>
            </a:r>
            <a:r>
              <a:rPr lang="en-US" b="1" dirty="0"/>
              <a:t> </a:t>
            </a:r>
            <a:r>
              <a:rPr lang="uk-UA" b="1" dirty="0"/>
              <a:t>США</a:t>
            </a:r>
          </a:p>
          <a:p>
            <a:r>
              <a:rPr lang="uk-UA" b="1" dirty="0"/>
              <a:t>Мова	англійська</a:t>
            </a:r>
          </a:p>
          <a:p>
            <a:r>
              <a:rPr lang="uk-UA" b="1" dirty="0"/>
              <a:t>рік	1933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499279" cy="3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72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4680520" cy="5976664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Створення </a:t>
            </a:r>
          </a:p>
          <a:p>
            <a:r>
              <a:rPr lang="uk-UA" dirty="0"/>
              <a:t>Фільм є повністю ігровим, за винятком історії про Моржі і теслі , створеної аніматорами </a:t>
            </a:r>
            <a:r>
              <a:rPr lang="en-US" dirty="0"/>
              <a:t>Leon Schlesinger Productions .</a:t>
            </a:r>
          </a:p>
          <a:p>
            <a:endParaRPr lang="en-US" dirty="0"/>
          </a:p>
          <a:p>
            <a:r>
              <a:rPr lang="uk-UA" dirty="0"/>
              <a:t>На роль Аліси протягом п'яти місяців пробувалися близько семи тисяч претенденток, серед яких була і відома актриса Гайда </a:t>
            </a:r>
            <a:r>
              <a:rPr lang="uk-UA" dirty="0" err="1"/>
              <a:t>Лупіно</a:t>
            </a:r>
            <a:r>
              <a:rPr lang="uk-UA" dirty="0"/>
              <a:t> . На роль Черепахи </a:t>
            </a:r>
            <a:r>
              <a:rPr lang="uk-UA" dirty="0" err="1"/>
              <a:t>Квазі</a:t>
            </a:r>
            <a:r>
              <a:rPr lang="uk-UA" dirty="0"/>
              <a:t> запрошували </a:t>
            </a:r>
            <a:r>
              <a:rPr lang="uk-UA" dirty="0" err="1"/>
              <a:t>Бінга</a:t>
            </a:r>
            <a:r>
              <a:rPr lang="uk-UA" dirty="0"/>
              <a:t> </a:t>
            </a:r>
            <a:r>
              <a:rPr lang="uk-UA" dirty="0" err="1"/>
              <a:t>Кросбі</a:t>
            </a:r>
            <a:r>
              <a:rPr lang="uk-UA" dirty="0"/>
              <a:t> , але той вважав її «принизливою для своєї кар'єри». Незважаючи на «зоряний» склад, фільм провалився в прокаті, це було викликано, зокрема, тим, що відомих акторів і актрис було не впізнати під товстим шаром гриму і громіздкими костюмами [1] .</a:t>
            </a:r>
          </a:p>
          <a:p>
            <a:endParaRPr lang="uk-UA" dirty="0"/>
          </a:p>
          <a:p>
            <a:r>
              <a:rPr lang="uk-UA" dirty="0"/>
              <a:t>Оригінальний фільм мав тривалість 90 хвилин, але компанія </a:t>
            </a:r>
            <a:r>
              <a:rPr lang="en-US" dirty="0"/>
              <a:t>EMKA, Ltd. , </a:t>
            </a:r>
            <a:r>
              <a:rPr lang="uk-UA" dirty="0"/>
              <a:t>Яка купила права на показ стрічки в кінці 1950-х скоротила її на 13 хвилин. </a:t>
            </a:r>
            <a:r>
              <a:rPr lang="en-US" dirty="0"/>
              <a:t>DVD </a:t>
            </a:r>
            <a:r>
              <a:rPr lang="uk-UA" dirty="0"/>
              <a:t>з фільмом вийшов 2 березня 2010 року [2]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067766" cy="337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2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563888" cy="5163736"/>
          </a:xfrm>
        </p:spPr>
      </p:pic>
      <p:sp>
        <p:nvSpPr>
          <p:cNvPr id="5" name="Прямоугольник 4"/>
          <p:cNvSpPr/>
          <p:nvPr/>
        </p:nvSpPr>
        <p:spPr>
          <a:xfrm>
            <a:off x="3851920" y="40466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Ім'я при народженні	Шарлотта Вірджинія Генрі</a:t>
            </a:r>
          </a:p>
          <a:p>
            <a:r>
              <a:rPr lang="en-US" dirty="0"/>
              <a:t>Charlotte Virginia Henry</a:t>
            </a:r>
          </a:p>
          <a:p>
            <a:r>
              <a:rPr lang="uk-UA" dirty="0"/>
              <a:t>дата народження	3 березня 1914 [1]</a:t>
            </a:r>
          </a:p>
          <a:p>
            <a:r>
              <a:rPr lang="uk-UA" dirty="0"/>
              <a:t>Місце народження	</a:t>
            </a:r>
          </a:p>
          <a:p>
            <a:r>
              <a:rPr lang="uk-UA" dirty="0" err="1"/>
              <a:t>Бруклін</a:t>
            </a:r>
            <a:r>
              <a:rPr lang="uk-UA" dirty="0"/>
              <a:t> , Нью-Йорк , </a:t>
            </a:r>
            <a:r>
              <a:rPr lang="uk-UA" dirty="0" err="1"/>
              <a:t>Нью-Йорк</a:t>
            </a:r>
            <a:r>
              <a:rPr lang="uk-UA" dirty="0"/>
              <a:t> , США</a:t>
            </a:r>
          </a:p>
          <a:p>
            <a:r>
              <a:rPr lang="uk-UA" dirty="0"/>
              <a:t>дата смерті	11 квітня 1980 [1] (66 років)</a:t>
            </a:r>
          </a:p>
          <a:p>
            <a:r>
              <a:rPr lang="uk-UA" dirty="0"/>
              <a:t>Місце смерті	</a:t>
            </a:r>
          </a:p>
          <a:p>
            <a:r>
              <a:rPr lang="uk-UA" dirty="0" err="1"/>
              <a:t>Ла-Хойя</a:t>
            </a:r>
            <a:r>
              <a:rPr lang="uk-UA" dirty="0"/>
              <a:t> , Сан-Дієго , Каліфорнія , США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States.svg</a:t>
            </a:r>
            <a:r>
              <a:rPr lang="en-US" dirty="0"/>
              <a:t> </a:t>
            </a:r>
            <a:r>
              <a:rPr lang="uk-UA" dirty="0"/>
              <a:t>США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актриса</a:t>
            </a:r>
          </a:p>
          <a:p>
            <a:r>
              <a:rPr lang="uk-UA" dirty="0"/>
              <a:t>Кар'єра	1930-1942 (як кіноактриси)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373216"/>
            <a:ext cx="2423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Шарлотта Генрі  - Аліса</a:t>
            </a:r>
          </a:p>
        </p:txBody>
      </p:sp>
    </p:spTree>
    <p:extLst>
      <p:ext uri="{BB962C8B-B14F-4D97-AF65-F5344CB8AC3E}">
        <p14:creationId xmlns:p14="http://schemas.microsoft.com/office/powerpoint/2010/main" val="1400526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3898776" cy="5505475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Ім'я при народженні	</a:t>
            </a:r>
            <a:r>
              <a:rPr lang="uk-UA" dirty="0" err="1"/>
              <a:t>Сільван</a:t>
            </a:r>
            <a:r>
              <a:rPr lang="uk-UA" dirty="0"/>
              <a:t> Річард </a:t>
            </a:r>
            <a:r>
              <a:rPr lang="uk-UA" dirty="0" err="1"/>
              <a:t>ван</a:t>
            </a:r>
            <a:r>
              <a:rPr lang="uk-UA" dirty="0"/>
              <a:t> </a:t>
            </a:r>
            <a:r>
              <a:rPr lang="uk-UA" dirty="0" err="1"/>
              <a:t>Меттімор</a:t>
            </a:r>
            <a:endParaRPr lang="uk-UA" dirty="0"/>
          </a:p>
          <a:p>
            <a:r>
              <a:rPr lang="uk-UA" dirty="0"/>
              <a:t>дата народження	1 вересня 1899</a:t>
            </a:r>
          </a:p>
          <a:p>
            <a:r>
              <a:rPr lang="uk-UA" dirty="0"/>
              <a:t>Місце народження	</a:t>
            </a:r>
            <a:r>
              <a:rPr lang="uk-UA" dirty="0" err="1"/>
              <a:t>Сент-Пол</a:t>
            </a:r>
            <a:r>
              <a:rPr lang="uk-UA" dirty="0"/>
              <a:t> , </a:t>
            </a:r>
            <a:r>
              <a:rPr lang="uk-UA" dirty="0" err="1"/>
              <a:t>Міннесота</a:t>
            </a:r>
            <a:r>
              <a:rPr lang="uk-UA" dirty="0"/>
              <a:t> , США</a:t>
            </a:r>
          </a:p>
          <a:p>
            <a:r>
              <a:rPr lang="uk-UA" dirty="0"/>
              <a:t>дата смерті	28 березня 1976 (76 років)</a:t>
            </a:r>
          </a:p>
          <a:p>
            <a:r>
              <a:rPr lang="uk-UA" dirty="0"/>
              <a:t>Місце смерті	Голлівуд , Каліфорнія , США</a:t>
            </a:r>
          </a:p>
          <a:p>
            <a:r>
              <a:rPr lang="uk-UA" dirty="0"/>
              <a:t>громадянство	 США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актор</a:t>
            </a:r>
          </a:p>
          <a:p>
            <a:r>
              <a:rPr lang="uk-UA" dirty="0"/>
              <a:t>Кар'єра	1921-1976</a:t>
            </a:r>
          </a:p>
          <a:p>
            <a:r>
              <a:rPr lang="uk-UA" dirty="0"/>
              <a:t>напрямок	вестерн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13" y="225833"/>
            <a:ext cx="3787079" cy="5003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31266" y="4859868"/>
            <a:ext cx="3252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Річард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Арлен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-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Чеширський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Кіт</a:t>
            </a:r>
          </a:p>
        </p:txBody>
      </p:sp>
    </p:spTree>
    <p:extLst>
      <p:ext uri="{BB962C8B-B14F-4D97-AF65-F5344CB8AC3E}">
        <p14:creationId xmlns:p14="http://schemas.microsoft.com/office/powerpoint/2010/main" val="1089451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116631"/>
            <a:ext cx="3762788" cy="4703485"/>
          </a:xfrm>
        </p:spPr>
      </p:pic>
      <p:sp>
        <p:nvSpPr>
          <p:cNvPr id="5" name="Прямоугольник 4"/>
          <p:cNvSpPr/>
          <p:nvPr/>
        </p:nvSpPr>
        <p:spPr>
          <a:xfrm>
            <a:off x="4139952" y="1886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дата народження	9 листопада 1883 </a:t>
            </a:r>
            <a:r>
              <a:rPr lang="uk-UA" dirty="0" smtClean="0"/>
              <a:t>Місце </a:t>
            </a:r>
            <a:r>
              <a:rPr lang="uk-UA" dirty="0"/>
              <a:t>народження	</a:t>
            </a:r>
          </a:p>
          <a:p>
            <a:r>
              <a:rPr lang="uk-UA" dirty="0" err="1"/>
              <a:t>Малда</a:t>
            </a:r>
            <a:r>
              <a:rPr lang="uk-UA" dirty="0"/>
              <a:t> , </a:t>
            </a:r>
            <a:r>
              <a:rPr lang="uk-UA" dirty="0" err="1"/>
              <a:t>Массачусетс</a:t>
            </a:r>
            <a:r>
              <a:rPr lang="uk-UA" dirty="0"/>
              <a:t> , США</a:t>
            </a:r>
          </a:p>
          <a:p>
            <a:r>
              <a:rPr lang="uk-UA" dirty="0"/>
              <a:t>дата смерті	9 листопада 1942 </a:t>
            </a:r>
            <a:r>
              <a:rPr lang="uk-UA" dirty="0" smtClean="0"/>
              <a:t>[ (</a:t>
            </a:r>
            <a:r>
              <a:rPr lang="uk-UA" dirty="0"/>
              <a:t>59 років)</a:t>
            </a:r>
          </a:p>
          <a:p>
            <a:r>
              <a:rPr lang="uk-UA" dirty="0"/>
              <a:t>Місце смерті	</a:t>
            </a:r>
          </a:p>
          <a:p>
            <a:r>
              <a:rPr lang="uk-UA" dirty="0"/>
              <a:t>Лос-Анджелес , США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States (1912-1959) .</a:t>
            </a:r>
            <a:r>
              <a:rPr lang="en-US" dirty="0" err="1"/>
              <a:t>svg</a:t>
            </a:r>
            <a:r>
              <a:rPr lang="en-US" dirty="0"/>
              <a:t> </a:t>
            </a:r>
            <a:r>
              <a:rPr lang="uk-UA" dirty="0"/>
              <a:t>США</a:t>
            </a:r>
          </a:p>
          <a:p>
            <a:r>
              <a:rPr lang="uk-UA" dirty="0"/>
              <a:t>професія	</a:t>
            </a:r>
          </a:p>
          <a:p>
            <a:r>
              <a:rPr lang="uk-UA" dirty="0"/>
              <a:t>актриса</a:t>
            </a:r>
          </a:p>
          <a:p>
            <a:r>
              <a:rPr lang="uk-UA" dirty="0"/>
              <a:t>Кар'єра	1923-1941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97" y="5013176"/>
            <a:ext cx="3199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Една</a:t>
            </a:r>
            <a:r>
              <a:rPr lang="uk-UA" dirty="0"/>
              <a:t> Олівер  - Чорна Королева</a:t>
            </a:r>
          </a:p>
        </p:txBody>
      </p:sp>
    </p:spTree>
    <p:extLst>
      <p:ext uri="{BB962C8B-B14F-4D97-AF65-F5344CB8AC3E}">
        <p14:creationId xmlns:p14="http://schemas.microsoft.com/office/powerpoint/2010/main" val="548527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188640"/>
            <a:ext cx="3403600" cy="4140200"/>
          </a:xfrm>
        </p:spPr>
      </p:pic>
      <p:sp>
        <p:nvSpPr>
          <p:cNvPr id="5" name="Прямоугольник 4"/>
          <p:cNvSpPr/>
          <p:nvPr/>
        </p:nvSpPr>
        <p:spPr>
          <a:xfrm>
            <a:off x="3779912" y="3479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дата народження	28 червня 1883</a:t>
            </a:r>
          </a:p>
          <a:p>
            <a:r>
              <a:rPr lang="uk-UA" sz="2000" dirty="0"/>
              <a:t>Місце народження	</a:t>
            </a:r>
          </a:p>
          <a:p>
            <a:r>
              <a:rPr lang="uk-UA" sz="2000" dirty="0"/>
              <a:t>Чикаго , Іллінойс , США</a:t>
            </a:r>
          </a:p>
          <a:p>
            <a:r>
              <a:rPr lang="uk-UA" sz="2000" dirty="0"/>
              <a:t>дата смерті	25 січня 1952 (68 років)</a:t>
            </a:r>
          </a:p>
          <a:p>
            <a:r>
              <a:rPr lang="uk-UA" sz="2000" dirty="0"/>
              <a:t>Місце смерті	</a:t>
            </a:r>
          </a:p>
          <a:p>
            <a:r>
              <a:rPr lang="uk-UA" sz="2000" dirty="0"/>
              <a:t>Лос-Анджелес , США</a:t>
            </a:r>
          </a:p>
          <a:p>
            <a:r>
              <a:rPr lang="uk-UA" sz="2000" dirty="0"/>
              <a:t>громадянство	</a:t>
            </a:r>
          </a:p>
          <a:p>
            <a:r>
              <a:rPr lang="en-US" sz="2000" dirty="0"/>
              <a:t>Flag of the United States (1912-1959) .</a:t>
            </a:r>
            <a:r>
              <a:rPr lang="en-US" sz="2000" dirty="0" err="1"/>
              <a:t>svg</a:t>
            </a:r>
            <a:r>
              <a:rPr lang="en-US" sz="2000" dirty="0"/>
              <a:t> </a:t>
            </a:r>
            <a:r>
              <a:rPr lang="uk-UA" sz="2000" dirty="0"/>
              <a:t>США</a:t>
            </a:r>
          </a:p>
          <a:p>
            <a:r>
              <a:rPr lang="uk-UA" sz="2000" dirty="0"/>
              <a:t>професія	</a:t>
            </a:r>
          </a:p>
          <a:p>
            <a:r>
              <a:rPr lang="uk-UA" sz="2000" dirty="0"/>
              <a:t>актриса</a:t>
            </a:r>
          </a:p>
          <a:p>
            <a:r>
              <a:rPr lang="uk-UA" sz="2000" dirty="0"/>
              <a:t>Кар'єра	1914-1952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748" y="4437112"/>
            <a:ext cx="2763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/>
              <a:t>Поллі</a:t>
            </a:r>
            <a:r>
              <a:rPr lang="uk-UA" sz="2400" b="1" dirty="0"/>
              <a:t> </a:t>
            </a:r>
            <a:r>
              <a:rPr lang="uk-UA" sz="2400" b="1" dirty="0" err="1"/>
              <a:t>Моран</a:t>
            </a:r>
            <a:r>
              <a:rPr lang="uk-UA" sz="2400" b="1" dirty="0"/>
              <a:t>  - </a:t>
            </a:r>
            <a:r>
              <a:rPr lang="uk-UA" sz="2400" b="1" dirty="0" err="1"/>
              <a:t>Додо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80583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3312368" cy="4666329"/>
          </a:xfrm>
        </p:spPr>
      </p:pic>
      <p:sp>
        <p:nvSpPr>
          <p:cNvPr id="5" name="Прямоугольник 4"/>
          <p:cNvSpPr/>
          <p:nvPr/>
        </p:nvSpPr>
        <p:spPr>
          <a:xfrm>
            <a:off x="3779912" y="33265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дата народження	8 лютого 1886 [1] [2] [3] [...]</a:t>
            </a:r>
          </a:p>
          <a:p>
            <a:r>
              <a:rPr lang="uk-UA" dirty="0"/>
              <a:t>Місце народження	</a:t>
            </a:r>
          </a:p>
          <a:p>
            <a:r>
              <a:rPr lang="uk-UA" dirty="0"/>
              <a:t>Лос-Анджелес , Каліфорнія , США [3] [4] [5] [...]</a:t>
            </a:r>
          </a:p>
          <a:p>
            <a:r>
              <a:rPr lang="uk-UA" dirty="0"/>
              <a:t>дата смерті	23 грудня 1970 [1] [2] [3] [...] (84 роки)</a:t>
            </a:r>
          </a:p>
          <a:p>
            <a:r>
              <a:rPr lang="uk-UA" dirty="0"/>
              <a:t>Місце смерті	</a:t>
            </a:r>
          </a:p>
          <a:p>
            <a:r>
              <a:rPr lang="uk-UA" dirty="0" err="1"/>
              <a:t>Санта-Моніка</a:t>
            </a:r>
            <a:r>
              <a:rPr lang="uk-UA" dirty="0"/>
              <a:t> , Лос-Анджелес , Каліфорнія , США [3]</a:t>
            </a:r>
          </a:p>
          <a:p>
            <a:r>
              <a:rPr lang="uk-UA" dirty="0"/>
              <a:t>громадянство	</a:t>
            </a:r>
          </a:p>
          <a:p>
            <a:r>
              <a:rPr lang="en-US" dirty="0"/>
              <a:t>Flag of the United </a:t>
            </a:r>
            <a:r>
              <a:rPr lang="en-US" dirty="0" err="1"/>
              <a:t>States.svg</a:t>
            </a:r>
            <a:r>
              <a:rPr lang="en-US" dirty="0"/>
              <a:t> </a:t>
            </a:r>
            <a:r>
              <a:rPr lang="uk-UA" dirty="0"/>
              <a:t>США [6] [4] [7] [...]</a:t>
            </a:r>
          </a:p>
          <a:p>
            <a:r>
              <a:rPr lang="uk-UA" dirty="0"/>
              <a:t>професія	театральний актор , кіноактор , </a:t>
            </a:r>
            <a:r>
              <a:rPr lang="uk-UA" dirty="0" err="1"/>
              <a:t>телеактор</a:t>
            </a:r>
            <a:r>
              <a:rPr lang="uk-UA" dirty="0"/>
              <a:t> , актор , музикант</a:t>
            </a:r>
          </a:p>
          <a:p>
            <a:r>
              <a:rPr lang="uk-UA" dirty="0"/>
              <a:t>нагороди	</a:t>
            </a:r>
          </a:p>
          <a:p>
            <a:r>
              <a:rPr lang="uk-UA" dirty="0"/>
              <a:t>Премія «Тоні» за кращу чоловічу роль другого плану в п'єсі ( 1 959 )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869160"/>
            <a:ext cx="34195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Чарльз </a:t>
            </a:r>
            <a:r>
              <a:rPr lang="uk-UA" sz="3200" b="1" dirty="0" err="1"/>
              <a:t>Рагглс</a:t>
            </a:r>
            <a:r>
              <a:rPr lang="uk-UA" sz="3200" b="1" dirty="0"/>
              <a:t>  - </a:t>
            </a:r>
            <a:endParaRPr lang="uk-UA" sz="3200" b="1" dirty="0" smtClean="0"/>
          </a:p>
          <a:p>
            <a:r>
              <a:rPr lang="uk-UA" sz="3200" b="1" dirty="0" smtClean="0"/>
              <a:t>Березневий </a:t>
            </a:r>
            <a:r>
              <a:rPr lang="uk-UA" sz="3200" b="1" dirty="0"/>
              <a:t>Заєць</a:t>
            </a:r>
          </a:p>
        </p:txBody>
      </p:sp>
    </p:spTree>
    <p:extLst>
      <p:ext uri="{BB962C8B-B14F-4D97-AF65-F5344CB8AC3E}">
        <p14:creationId xmlns:p14="http://schemas.microsoft.com/office/powerpoint/2010/main" val="982299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3288365" cy="4248472"/>
          </a:xfrm>
        </p:spPr>
      </p:pic>
      <p:sp>
        <p:nvSpPr>
          <p:cNvPr id="5" name="Прямоугольник 4"/>
          <p:cNvSpPr/>
          <p:nvPr/>
        </p:nvSpPr>
        <p:spPr>
          <a:xfrm>
            <a:off x="3774674" y="1412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дата народження	18 березня 1886</a:t>
            </a:r>
          </a:p>
          <a:p>
            <a:r>
              <a:rPr lang="uk-UA" sz="2400" dirty="0"/>
              <a:t>Місце народження	</a:t>
            </a:r>
            <a:r>
              <a:rPr lang="uk-UA" sz="2400" dirty="0" err="1"/>
              <a:t>Нью</a:t>
            </a:r>
            <a:r>
              <a:rPr lang="uk-UA" sz="2400" dirty="0"/>
              <a:t> Йорк</a:t>
            </a:r>
          </a:p>
          <a:p>
            <a:r>
              <a:rPr lang="uk-UA" sz="2400" dirty="0"/>
              <a:t>дата смерті	29 вересня 1970 (84 роки)</a:t>
            </a:r>
          </a:p>
          <a:p>
            <a:r>
              <a:rPr lang="uk-UA" sz="2400" dirty="0"/>
              <a:t>Місце смерті	</a:t>
            </a:r>
            <a:r>
              <a:rPr lang="uk-UA" sz="2400" dirty="0" err="1"/>
              <a:t>Енсіно</a:t>
            </a:r>
            <a:r>
              <a:rPr lang="uk-UA" sz="2400" dirty="0"/>
              <a:t> (Лос-Анджелес)</a:t>
            </a:r>
          </a:p>
          <a:p>
            <a:r>
              <a:rPr lang="uk-UA" sz="2400" dirty="0"/>
              <a:t>громадянство	 США</a:t>
            </a:r>
          </a:p>
          <a:p>
            <a:r>
              <a:rPr lang="uk-UA" sz="2400" dirty="0"/>
              <a:t>професія	театральний </a:t>
            </a:r>
            <a:r>
              <a:rPr lang="uk-UA" sz="2400" dirty="0" smtClean="0"/>
              <a:t>актор, </a:t>
            </a:r>
            <a:r>
              <a:rPr lang="uk-UA" sz="2400" dirty="0"/>
              <a:t>кіноактор , співак , </a:t>
            </a:r>
            <a:r>
              <a:rPr lang="uk-UA" sz="2400" dirty="0" err="1"/>
              <a:t>телеактор</a:t>
            </a:r>
            <a:r>
              <a:rPr lang="uk-UA" sz="2400" dirty="0"/>
              <a:t> , актор озвучування</a:t>
            </a:r>
          </a:p>
          <a:p>
            <a:r>
              <a:rPr lang="uk-UA" sz="2400" dirty="0"/>
              <a:t>Кар'єра	1922-1970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701" y="191343"/>
            <a:ext cx="528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Едвард </a:t>
            </a:r>
            <a:r>
              <a:rPr lang="uk-UA" sz="3200" b="1" dirty="0" err="1"/>
              <a:t>Хортон</a:t>
            </a:r>
            <a:r>
              <a:rPr lang="uk-UA" sz="3200" b="1" dirty="0"/>
              <a:t>  - </a:t>
            </a:r>
            <a:r>
              <a:rPr lang="uk-UA" sz="3200" b="1" dirty="0" err="1"/>
              <a:t>Болванщик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672024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Радіопостановки і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аудіокниги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4896544" cy="3888431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1976 :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музична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казка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Аліса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чудес »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випущена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грамплатівки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фірмою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Мелодія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Переклад Н.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Демуровой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Тексти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мелодії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пісень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Володимира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Висоцького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29" y="1196752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55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Історія створення </a:t>
            </a:r>
          </a:p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Євгенія </a:t>
            </a:r>
            <a:r>
              <a:rPr lang="uk-U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Лозинська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відповідальний редактор фірми «Мелодія», згадує:</a:t>
            </a:r>
          </a:p>
          <a:p>
            <a:endParaRPr lang="uk-UA" dirty="0"/>
          </a:p>
          <a:p>
            <a:r>
              <a:rPr lang="uk-UA" sz="3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Все почалося з Герасимова. Відомий актор і режисер, декан акторського факультету МХАТ , він був педагогом В. Висоцького. У вільний час він писав сценарії і ставив як режисер казки для дітей, які випускала фірма «Мелодія». &lt;...&gt; І ось одного разу Герасимов прочитав «Пригоди Аліси в країні чудес». І втратив спокій - захотів інсценувати і записати на платівку. «Робота над" Алісою "- це неймовірно болісне, шалено болісне, хтиво болісне щастя», - згадував він через багато років. &lt;...&gt; Записувалася «Аліса ...» протягом двох років. І весь рік, як на роботу, після репетицій в театрі приходили, вірніше, вдавалися [актори] </a:t>
            </a:r>
            <a:r>
              <a:rPr lang="uk-UA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3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endParaRPr lang="uk-UA" sz="3400" dirty="0"/>
          </a:p>
        </p:txBody>
      </p:sp>
    </p:spTree>
    <p:extLst>
      <p:ext uri="{BB962C8B-B14F-4D97-AF65-F5344CB8AC3E}">
        <p14:creationId xmlns:p14="http://schemas.microsoft.com/office/powerpoint/2010/main" val="258203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5256584" cy="6120680"/>
          </a:xfrm>
        </p:spPr>
        <p:txBody>
          <a:bodyPr>
            <a:normAutofit fontScale="62500" lnSpcReduction="20000"/>
          </a:bodyPr>
          <a:lstStyle/>
          <a:p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«Аліса в Країні чудес» ( англ.  </a:t>
            </a:r>
            <a:r>
              <a:rPr lang="en-US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Alice in Wonderland ) - 13-</a:t>
            </a:r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 повнометражний анімаційний фільм компанії </a:t>
            </a:r>
            <a:r>
              <a:rPr lang="uk-UA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Волта</a:t>
            </a:r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Діснея</a:t>
            </a:r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створений в 1951 році. В основу покладена дилогія англійського письменника </a:t>
            </a:r>
            <a:r>
              <a:rPr lang="uk-UA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Льюїса</a:t>
            </a:r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Керролла</a:t>
            </a:r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двох книг: « Аліса в Країні чудес » (1865) і « Аліса в Задзеркаллі » (1871). Це перший диснеївський мультфільм, у якого є фінальні титри, і в якому Уолт </a:t>
            </a:r>
            <a:r>
              <a:rPr lang="uk-UA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Дісней</a:t>
            </a:r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вперше проявив свою методику синтезу.</a:t>
            </a:r>
          </a:p>
          <a:p>
            <a:endParaRPr lang="uk-UA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Мультфільм провалився в прокаті, зібравши всього 2.4 мільйона доларів (при бюджеті в 3 мільйони), через що студія </a:t>
            </a:r>
            <a:r>
              <a:rPr lang="uk-UA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Діснея</a:t>
            </a:r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результаті списала 1 мільйон доларів в збиток. Тільки при повторному випуску в 1974 році мультфільм вдалося відбити трохи відбити бюджет, зібравши 3.5 мільйона доларів. Один з аніматорів </a:t>
            </a:r>
            <a:r>
              <a:rPr lang="uk-UA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Уорд</a:t>
            </a:r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Кімбол</a:t>
            </a:r>
            <a:r>
              <a:rPr lang="uk-UA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якості причин провалу назвав той факт, що мультфільм був поділений між кількома режисерами і тому не мав єдиної стилістики.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2656"/>
            <a:ext cx="37052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39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4690864" cy="5976664"/>
          </a:xfrm>
        </p:spPr>
        <p:txBody>
          <a:bodyPr>
            <a:normAutofit fontScale="550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Видання </a:t>
            </a:r>
          </a:p>
          <a:p>
            <a:r>
              <a:rPr lang="uk-UA" dirty="0" err="1"/>
              <a:t>Діскоспектакль</a:t>
            </a:r>
            <a:r>
              <a:rPr lang="uk-UA" dirty="0"/>
              <a:t> вийшов в 1976 році . Він </a:t>
            </a:r>
            <a:r>
              <a:rPr lang="uk-UA" b="1" dirty="0"/>
              <a:t>став користуватися популярністю. Платівку «буквально змели з полиць музичних магазинів» </a:t>
            </a:r>
            <a:r>
              <a:rPr lang="uk-UA" b="1" dirty="0" smtClean="0"/>
              <a:t> </a:t>
            </a:r>
            <a:r>
              <a:rPr lang="uk-UA" b="1" dirty="0"/>
              <a:t>. Альбом аж до початку 1990-х користувався популярністю: за неофіційними відомостями, </a:t>
            </a:r>
            <a:r>
              <a:rPr lang="uk-UA" b="1" dirty="0" err="1"/>
              <a:t>додруківка</a:t>
            </a:r>
            <a:r>
              <a:rPr lang="uk-UA" b="1" dirty="0"/>
              <a:t> тиражу проводилася мало не щороку </a:t>
            </a:r>
            <a:r>
              <a:rPr lang="uk-UA" b="1" dirty="0" smtClean="0"/>
              <a:t> </a:t>
            </a:r>
            <a:r>
              <a:rPr lang="uk-UA" b="1" dirty="0"/>
              <a:t>.</a:t>
            </a:r>
          </a:p>
          <a:p>
            <a:endParaRPr lang="uk-UA" b="1" dirty="0"/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 того:</a:t>
            </a:r>
          </a:p>
          <a:p>
            <a:endParaRPr lang="uk-UA" dirty="0"/>
          </a:p>
          <a:p>
            <a:r>
              <a:rPr lang="uk-UA" b="1" dirty="0"/>
              <a:t>Окремо було видано додатковий міньйон «Аліса в Країні чудес. Пісні з музичної казки ».</a:t>
            </a:r>
          </a:p>
          <a:p>
            <a:r>
              <a:rPr lang="uk-UA" b="1" dirty="0"/>
              <a:t>Документальний фільм про створення </a:t>
            </a:r>
            <a:r>
              <a:rPr lang="uk-UA" b="1" dirty="0" err="1"/>
              <a:t>діскоспектакля</a:t>
            </a:r>
            <a:r>
              <a:rPr lang="uk-UA" b="1" dirty="0"/>
              <a:t> - «</a:t>
            </a:r>
            <a:r>
              <a:rPr lang="uk-UA" b="1" dirty="0" err="1"/>
              <a:t>Карамба</a:t>
            </a:r>
            <a:r>
              <a:rPr lang="uk-UA" b="1" dirty="0"/>
              <a:t>, корида і чорт забирай»  - 1 993, творче об'єднання «Лад» (Росія), режисер Юрій Соколов.</a:t>
            </a:r>
          </a:p>
          <a:p>
            <a:r>
              <a:rPr lang="uk-UA" b="1" dirty="0"/>
              <a:t>Мюзикл з цього </a:t>
            </a:r>
            <a:r>
              <a:rPr lang="uk-UA" b="1" dirty="0" err="1"/>
              <a:t>аудіокнига</a:t>
            </a:r>
            <a:r>
              <a:rPr lang="uk-UA" b="1" dirty="0"/>
              <a:t> поставив Театр музики і драми під керівництвом </a:t>
            </a:r>
            <a:r>
              <a:rPr lang="uk-UA" b="1" dirty="0" err="1"/>
              <a:t>Стаса</a:t>
            </a:r>
            <a:r>
              <a:rPr lang="uk-UA" b="1" dirty="0"/>
              <a:t> </a:t>
            </a:r>
            <a:r>
              <a:rPr lang="uk-UA" b="1" dirty="0" err="1"/>
              <a:t>Наміна</a:t>
            </a:r>
            <a:r>
              <a:rPr lang="uk-UA" b="1" dirty="0"/>
              <a:t> (прем'єра 23 жовтня 2010).</a:t>
            </a:r>
          </a:p>
          <a:p>
            <a:r>
              <a:rPr lang="uk-UA" b="1" dirty="0"/>
              <a:t>«Аліса в Країні Чудес на льоду» - льодове шоу з Оленою Бережною.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826371" cy="388843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79487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Аліса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Чудес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льоду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-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льодове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шоу з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Оленою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Бережною.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511"/>
            <a:ext cx="5112568" cy="340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8999"/>
            <a:ext cx="5668888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701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Музика та музичні постановки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/>
          <a:lstStyle/>
          <a:p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2007 : шок-рок-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музикантом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Мерліном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Менсоном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виданий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студійний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альбом «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Eat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Me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Drink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Me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», де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дуже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яскраво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представлені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образи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з «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Аліси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Країні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чудес».</a:t>
            </a:r>
            <a:endParaRPr lang="uk-UA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2232248" cy="32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3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5133"/>
            <a:ext cx="4476506" cy="4020197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2011 : балет «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Alice's Adventures in Wonderland»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постановці Королівського балету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Ковент-Гарден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». Композитор: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Джоби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Телбот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Хореографія: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Крістофер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Уілдон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головних партіях: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Лорен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Катберсон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Сергій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Полунін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Зінаїда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Яновскі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Стівен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Макрей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Едвард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Уотсон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Ерік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Андервуд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Диригент: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Баррі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Уордсворт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Прем'єра відбулася 28 лютого 2011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року.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15133"/>
            <a:ext cx="2751591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5832648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3429001"/>
            <a:ext cx="29014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65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2013 :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композитор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Федір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Строганов написав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сюїту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Аліса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чудес» для камерного ансамблю. За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задумом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композитора,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сюїти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музичними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ілюстраціями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перемежованими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читанням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Керролла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16832"/>
            <a:ext cx="3371143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67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550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 на культуру </a:t>
            </a:r>
          </a:p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Завдяки 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казці ім'я Аліса стало популярним[ Джерело не вказано 3171 день ] .</a:t>
            </a:r>
          </a:p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Відома </a:t>
            </a:r>
            <a:r>
              <a:rPr lang="uk-U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гранж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група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Alice in Chains , 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названа на честь «Аліси в Країні чудес».</a:t>
            </a:r>
          </a:p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«Аліса в Країні чудес» увійшла в список дванадцяти «самих англійських» предметів і явищ, складений міністерством культури, спорту і ЗМІ Великобританії 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Дезорієнтуюча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неврологічне стан, яке зачіпає візуальне сприйняття людини так, що суб'єкт сприймає об'єкти істотно меншого розміру, ніж вони є насправді, а об'єкт здається далеким або надзвичайно близьким в той же самий час, отримав назву синдром Аліси в Країні чудес ( англ. 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Alice in Wonderland syndrome ; AIWS)</a:t>
            </a:r>
          </a:p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Повісті </a:t>
            </a:r>
            <a:r>
              <a:rPr lang="uk-U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Льюїса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Керролла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«Аліса в Країні чудес» і «... в Задзеркаллі» надали особливий вплив на </a:t>
            </a:r>
            <a:r>
              <a:rPr lang="uk-U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Бальтазара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Бальтуса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. З Алісою пов'язані образи кішок, які мріють котів, яким дівчинка підставляє дзеркало.</a:t>
            </a:r>
          </a:p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Протягом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XX 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століття «Аліса в Країні чудес» стала предметом для різних філософських, психоаналітичних, сатиричних та інших варіацій.</a:t>
            </a:r>
          </a:p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Композиція </a:t>
            </a:r>
            <a:r>
              <a:rPr lang="uk-U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психоделічної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групи 1960-х років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Jefferson Airplane 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називається «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White Rabbit »; 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ній згадуються багато з персонажів казок </a:t>
            </a:r>
            <a:r>
              <a:rPr lang="uk-U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Керролла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 Гусениця , Білий Лицар, Червона Королева, Соня і ін.). Також існувала «марка» (шматочок картону 5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x5 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міліметрів, просочений ЛСД ) із зображенням Аліси [136] . Обидва явища, ймовірно, пов'язані, зокрема, з відомим властивістю ЛСД тимчасово викликати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AIWS (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див. Вище) або з виявляється під його дією парадоксальною логікою, схожою з логікою персонажів книги.</a:t>
            </a:r>
          </a:p>
          <a:p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20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976664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Канадська співачка і віолончелістка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Jorane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в своїй композиції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Jinx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звертається до образу Білого Кролика: «Єдине, що я зробила - довірила Кролику право відкривати потрібні двері» ( англ.  "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The only thing I did was trust the rabbit to open the right doors " ) [ 137] .</a:t>
            </a:r>
          </a:p>
          <a:p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Відомий джазовий піаніст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Чик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Коріа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в 1978 році записав альбом «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The Mad Hatter» ( «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Божевільний Капелюшник»).</a:t>
            </a:r>
          </a:p>
          <a:p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Британська рок-група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Paice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, Ashton &amp; Lord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в 1977 випустила альбом «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Malice In Wonderland» (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Злочинний намір, злість в країні чудес). Альбом з такою ж назвою в 1980 випустила група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Nazareth .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У 2009 майже з такою ж назвою (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Malice N Wonderland )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альбом випустив репер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Snoop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Dogg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.</a:t>
            </a:r>
          </a:p>
          <a:p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У кліпі на пісню «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Labyrint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німецької групи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Oomph!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сюжет має безліч похмурих алюзій на твір.</a:t>
            </a:r>
          </a:p>
          <a:p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Британська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хеві-метал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група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Saxon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в 2015 році випустила альбом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Battering Ram ,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де є пісня «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Queen of Hearts».</a:t>
            </a:r>
          </a:p>
          <a:p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Співачка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Гвен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Стефані перетворилася в Алісу з казки «Аліса в Країні чудес» в кліпі на пісню «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What You Waiting For?» [138] 2009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року [139] .</a:t>
            </a:r>
          </a:p>
          <a:p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Скрипалька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і танцівниця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Ліндсі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Стірлінг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знялася в кліпі до композиції «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Hold My Heart» [140] 2016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року по мотивам «Аліси в Країні чудес», де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Ліндсі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постала в образі білого кролика разом зі співачкою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королевой-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ZZ Ward ,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а замість дівчинки Аліси героєм став хлопець. Він провалюється під землю в казковий світ і слідуючи за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кроликом-Ліндсі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потрапляє на галявину з чаюванням [141] .</a:t>
            </a:r>
          </a:p>
          <a:p>
            <a:endParaRPr lang="uk-UA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3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Аліса у </a:t>
            </a:r>
            <a:r>
              <a:rPr lang="uk-UA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Дивокраї</a:t>
            </a:r>
            <a:r>
              <a:rPr lang="uk-UA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(анімаційний </a:t>
            </a:r>
            <a:r>
              <a:rPr lang="uk-UA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мінісеріал</a:t>
            </a:r>
            <a:r>
              <a:rPr lang="uk-UA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1981)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978896" cy="5184576"/>
          </a:xfrm>
        </p:spPr>
        <p:txBody>
          <a:bodyPr>
            <a:normAutofit fontScale="925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«Аліса у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Дивокраї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— радянський анімаційний 3-серійний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мінісеріал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1981 року, знятий в Україні на ТО «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Київнаукфільм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режисером Єфремом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Пружанським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Мультфільм знято за однойменною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казковою -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повістю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Льюїса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Керрола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342165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4690864" cy="5649491"/>
          </a:xfrm>
        </p:spPr>
        <p:txBody>
          <a:bodyPr>
            <a:normAutofit fontScale="625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Аліса у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Дивокраї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Picto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infobox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cinema.png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рос.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Алиса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стране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чудес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	мальована анімація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Жанр	казка і екранізація роману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Режисер	Єфрем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Пружанський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Сценарист	Євген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Загданський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основі	Аліса у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Дивокраї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Оповідач	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Плятт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Ростислав Янович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Оператор	Олександр Мухін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Композитор	Євген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Птічкін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Кінокомпанія	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Київнаукфільм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	10 хв. 10 с. (кожна серія, всього 3)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	російська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	УРСР УРСР→СРСР СРСР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	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1981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5"/>
            <a:ext cx="4209928" cy="25922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32" y="2924944"/>
            <a:ext cx="3931220" cy="37444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43404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2" y="0"/>
            <a:ext cx="6567652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Alice: Madness Returns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906888" cy="568863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Alice: Madness Returns (</a:t>
            </a:r>
            <a:r>
              <a:rPr lang="uk-UA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 англ.  - </a:t>
            </a:r>
            <a:r>
              <a:rPr lang="uk-UA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 «Аліса</a:t>
            </a:r>
            <a:r>
              <a:rPr lang="uk-UA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божевілля повертається») - комп'ютерна гра , пригодницький бойовик від третьої особи, розроблений китайською студією </a:t>
            </a:r>
            <a:r>
              <a:rPr lang="en-US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Spicy Horse </a:t>
            </a:r>
            <a:r>
              <a:rPr lang="uk-UA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виданий компанією </a:t>
            </a:r>
            <a:r>
              <a:rPr lang="en-US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Electronic Arts . </a:t>
            </a:r>
            <a:r>
              <a:rPr lang="uk-UA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Випуск гри відбувся 14 червня 2011 року в США , 16 червня - в Австралії , 17 червня - в Європі і 21 липня - в Японії . Продукт розроблений для персональних комп'ютерів під управлінням операційної системи </a:t>
            </a:r>
            <a:r>
              <a:rPr lang="en-US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Windows , </a:t>
            </a:r>
            <a:r>
              <a:rPr lang="uk-UA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також для ігрових приставок </a:t>
            </a:r>
            <a:r>
              <a:rPr lang="en-US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PlayStation 3 </a:t>
            </a:r>
            <a:r>
              <a:rPr lang="uk-UA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en-US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Xbox 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360. </a:t>
            </a:r>
            <a:r>
              <a:rPr lang="uk-UA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Дистриб'ютором гри в Росії стала компанія « 1С-СофтКлаб 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810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1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328592" cy="590465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Alice: Madness Returns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 сюжетним продовженням комп'ютерної гри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American McGee's Alice .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грі розповідається про Алісу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Лідделл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англ. 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Alice Liddell ) -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дівчині, яка страждає від емоційної травми , викликаної загибеллю її батьків під час пожежі. Аліса виписалася з психіатричної клініки і під час дії гри живе в притулку для душевно травмованих сиріт, під опікою доктора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Ангуса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Бамбі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 цьому вона продовжує відчувати галюцинації . Щоб позбутися від душевної травми і дізнатися правду про своє минуле, дівчина знову потрапляє в Країну чудес, в якій оселилося нове зло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05" y="91440"/>
            <a:ext cx="3272411" cy="47777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177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4114800" cy="5505475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Розробник	Прапор Китайської Народної Республіки </a:t>
            </a:r>
            <a:r>
              <a:rPr lang="en-US" dirty="0"/>
              <a:t>Spicy Horse</a:t>
            </a:r>
          </a:p>
          <a:p>
            <a:r>
              <a:rPr lang="uk-UA" dirty="0"/>
              <a:t>видавець	Весь світ </a:t>
            </a:r>
            <a:r>
              <a:rPr lang="en-US" dirty="0"/>
              <a:t>Electronic Arts</a:t>
            </a:r>
          </a:p>
          <a:p>
            <a:r>
              <a:rPr lang="uk-UA" dirty="0"/>
              <a:t>Дата анонса	19 лютого 2009 (перший)</a:t>
            </a:r>
          </a:p>
          <a:p>
            <a:r>
              <a:rPr lang="uk-UA" dirty="0"/>
              <a:t>20 липня 2010 року (другий)</a:t>
            </a:r>
          </a:p>
          <a:p>
            <a:r>
              <a:rPr lang="uk-UA" dirty="0"/>
              <a:t>дати випуску	Прапор США14 червня 2011</a:t>
            </a:r>
          </a:p>
          <a:p>
            <a:r>
              <a:rPr lang="uk-UA" dirty="0"/>
              <a:t>прапор Австралії 16 червня 2011 [1]</a:t>
            </a:r>
          </a:p>
          <a:p>
            <a:r>
              <a:rPr lang="uk-UA" dirty="0"/>
              <a:t>прапор ЄС 17 червня 2011</a:t>
            </a:r>
          </a:p>
          <a:p>
            <a:r>
              <a:rPr lang="uk-UA" dirty="0"/>
              <a:t>прапор Японії21 липня 2011</a:t>
            </a:r>
          </a:p>
          <a:p>
            <a:r>
              <a:rPr lang="uk-UA" dirty="0"/>
              <a:t>бюджет гри	$ 15 млн. [2]</a:t>
            </a:r>
          </a:p>
          <a:p>
            <a:r>
              <a:rPr lang="uk-UA" dirty="0"/>
              <a:t>жанри	пригодницький бойовик , </a:t>
            </a:r>
            <a:r>
              <a:rPr lang="uk-UA" dirty="0" err="1"/>
              <a:t>платформер</a:t>
            </a:r>
            <a:endParaRPr lang="uk-UA" dirty="0"/>
          </a:p>
          <a:p>
            <a:r>
              <a:rPr lang="uk-UA" dirty="0"/>
              <a:t>вікові</a:t>
            </a:r>
          </a:p>
          <a:p>
            <a:r>
              <a:rPr lang="uk-UA" dirty="0"/>
              <a:t>рейтинги	</a:t>
            </a:r>
            <a:r>
              <a:rPr lang="en-US" dirty="0"/>
              <a:t>BBFC : 15 certificate</a:t>
            </a:r>
          </a:p>
          <a:p>
            <a:r>
              <a:rPr lang="en-US" dirty="0"/>
              <a:t>CERO : Z (</a:t>
            </a:r>
            <a:r>
              <a:rPr lang="uk-UA" dirty="0"/>
              <a:t>від 18 років)</a:t>
            </a:r>
          </a:p>
          <a:p>
            <a:r>
              <a:rPr lang="en-US" dirty="0"/>
              <a:t>ESRB : M - Mature</a:t>
            </a:r>
          </a:p>
          <a:p>
            <a:r>
              <a:rPr lang="en-US" dirty="0"/>
              <a:t>OFLC (A) : MA15 + - Mature PEGI : 18 USK : 16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692695"/>
            <a:ext cx="4283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Alice: Madness Returns </a:t>
            </a:r>
            <a:r>
              <a:rPr lang="uk-UA" dirty="0"/>
              <a:t>відрізняється від своєї попередниці </a:t>
            </a:r>
            <a:r>
              <a:rPr lang="en-US" dirty="0"/>
              <a:t>American McGee's Alice </a:t>
            </a:r>
            <a:r>
              <a:rPr lang="uk-UA" dirty="0"/>
              <a:t>ігровим процесом . Його можна розділити на дві частини - уявний, що відбувається в Країні чудес, і реальний, що відбувається на вулицях Лондона . Місто представлений в сірих з низькою контрастністю тонах; Країна чудес, навпаки, барвиста, рясніє яскравим світлом і глибокими тінями [11] . У «реальності» Аліса не може застосовувати зброю, стрибки і незвичайні здібності, в ній відсутні вороги Країни чудес, основною метою є розкриття сюжету, а також розмови з неігровими персонажами . Як і в попередній грі, Аліса подорожує по лінійному маршруту.</a:t>
            </a:r>
          </a:p>
        </p:txBody>
      </p:sp>
    </p:spTree>
    <p:extLst>
      <p:ext uri="{BB962C8B-B14F-4D97-AF65-F5344CB8AC3E}">
        <p14:creationId xmlns:p14="http://schemas.microsoft.com/office/powerpoint/2010/main" val="940494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2402</Words>
  <Application>Microsoft Office PowerPoint</Application>
  <PresentationFormat>Экран (4:3)</PresentationFormat>
  <Paragraphs>425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Втілення сюжету повісті-казки Л. Керролла «Аліса в Країні Див» у різних видах мистецтва (кіно, мультиплікація, музика та ін.)</vt:lpstr>
      <vt:lpstr>Презентация PowerPoint</vt:lpstr>
      <vt:lpstr>Аліса в Країні чудес (мультфільм, 1951)</vt:lpstr>
      <vt:lpstr>Презентация PowerPoint</vt:lpstr>
      <vt:lpstr>Аліса у Дивокраї (анімаційний мінісеріал, 1981)</vt:lpstr>
      <vt:lpstr>Презентация PowerPoint</vt:lpstr>
      <vt:lpstr>Alice: Madness Returns</vt:lpstr>
      <vt:lpstr>Презентация PowerPoint</vt:lpstr>
      <vt:lpstr>Презентация PowerPoint</vt:lpstr>
      <vt:lpstr>Презентация PowerPoint</vt:lpstr>
      <vt:lpstr>Презентация PowerPoint</vt:lpstr>
      <vt:lpstr>Аліса в Країні чудес (фільм, 2010)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Аліса в Країні чудес (фільм, 1999)</vt:lpstr>
      <vt:lpstr>Презентация PowerPoint</vt:lpstr>
      <vt:lpstr>В ролях: </vt:lpstr>
      <vt:lpstr>Презентация PowerPoint</vt:lpstr>
      <vt:lpstr>Презентация PowerPoint</vt:lpstr>
      <vt:lpstr>Презентация PowerPoint</vt:lpstr>
      <vt:lpstr>Презентация PowerPoint</vt:lpstr>
      <vt:lpstr>Аліса в Країні чудес (фільм, 1933)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Радіопостановки і аудіокниги </vt:lpstr>
      <vt:lpstr>Презентация PowerPoint</vt:lpstr>
      <vt:lpstr>Презентация PowerPoint</vt:lpstr>
      <vt:lpstr>«Аліса в Країні Чудес на льоду» - льодове шоу з Оленою Бережною. </vt:lpstr>
      <vt:lpstr>Музика та музичні постановки </vt:lpstr>
      <vt:lpstr>Презентация PowerPoint</vt:lpstr>
      <vt:lpstr>2013 : російський композитор Федір Строганов написав сюїту «Аліса в Країні чудес» для камерного ансамблю. За задумом композитора, частини сюїти є музичними ілюстраціями, перемежованими читанням казки Керролла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Рижий</dc:creator>
  <cp:lastModifiedBy>Рижий</cp:lastModifiedBy>
  <cp:revision>23</cp:revision>
  <dcterms:created xsi:type="dcterms:W3CDTF">2021-03-30T19:41:44Z</dcterms:created>
  <dcterms:modified xsi:type="dcterms:W3CDTF">2021-04-15T22:02:08Z</dcterms:modified>
</cp:coreProperties>
</file>