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4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AC44B5-7258-4850-B60A-D913F291BAD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BDDA21-45A6-48B9-B69D-F19225E8E4C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AppData\Local\Microsoft\Windows\Temporary Internet Files\Content.IE5\4JAMF2LD\PopasnaMuzeum~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067694"/>
            <a:ext cx="1382920" cy="2931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5486"/>
            <a:ext cx="7406640" cy="2184258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Вправа «Живий календар». Обговорення значення слова пунктуальність».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Гра </a:t>
            </a:r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«Що станеться, коли…»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7814"/>
            <a:ext cx="2592288" cy="1314450"/>
          </a:xfrm>
        </p:spPr>
        <p:txBody>
          <a:bodyPr/>
          <a:lstStyle/>
          <a:p>
            <a:r>
              <a:rPr lang="uk-UA" dirty="0" smtClean="0"/>
              <a:t>1-й урок ЯДС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38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95486"/>
            <a:ext cx="8208912" cy="128565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Що означає слово «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пунктуальність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851670"/>
            <a:ext cx="7498080" cy="2160240"/>
          </a:xfrm>
        </p:spPr>
        <p:txBody>
          <a:bodyPr/>
          <a:lstStyle/>
          <a:p>
            <a:pPr marL="596646" indent="-514350">
              <a:buAutoNum type="arabicPeriod"/>
            </a:pPr>
            <a:r>
              <a:rPr lang="uk-UA" dirty="0" smtClean="0"/>
              <a:t>Визначте </a:t>
            </a:r>
            <a:r>
              <a:rPr lang="uk-UA" dirty="0"/>
              <a:t>у слові «пунктуальність» кількість складів, </a:t>
            </a:r>
            <a:r>
              <a:rPr lang="uk-UA" dirty="0" smtClean="0"/>
              <a:t>звуків.</a:t>
            </a:r>
          </a:p>
          <a:p>
            <a:pPr marL="596646" indent="-514350">
              <a:buAutoNum type="arabicPeriod"/>
            </a:pPr>
            <a:r>
              <a:rPr lang="uk-UA" dirty="0" err="1" smtClean="0"/>
              <a:t>Утворіть</a:t>
            </a:r>
            <a:r>
              <a:rPr lang="uk-UA" dirty="0" smtClean="0"/>
              <a:t> </a:t>
            </a:r>
            <a:r>
              <a:rPr lang="uk-UA" dirty="0"/>
              <a:t>і </a:t>
            </a:r>
            <a:r>
              <a:rPr lang="uk-UA" dirty="0" smtClean="0"/>
              <a:t>запишіть </a:t>
            </a:r>
            <a:r>
              <a:rPr lang="uk-UA" dirty="0"/>
              <a:t>нові слова з літер слова «пунктуальність».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6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/>
              </a:rPr>
              <a:t>Оберіть твердження, </a:t>
            </a:r>
            <a:r>
              <a:rPr lang="uk-UA" dirty="0">
                <a:effectLst/>
              </a:rPr>
              <a:t>зі змістом якого </a:t>
            </a:r>
            <a:r>
              <a:rPr lang="uk-UA" dirty="0" smtClean="0">
                <a:effectLst/>
              </a:rPr>
              <a:t>ви </a:t>
            </a:r>
            <a:r>
              <a:rPr lang="uk-UA" dirty="0" err="1" smtClean="0">
                <a:effectLst/>
              </a:rPr>
              <a:t>погоджуюєтесь</a:t>
            </a:r>
            <a:r>
              <a:rPr lang="uk-UA" dirty="0" smtClean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35646"/>
            <a:ext cx="7498080" cy="1584176"/>
          </a:xfrm>
        </p:spPr>
        <p:txBody>
          <a:bodyPr/>
          <a:lstStyle/>
          <a:p>
            <a:r>
              <a:rPr lang="uk-UA" dirty="0"/>
              <a:t>Запізнюватися ніколи не можна</a:t>
            </a:r>
            <a:r>
              <a:rPr lang="uk-UA" dirty="0" smtClean="0"/>
              <a:t>!</a:t>
            </a:r>
          </a:p>
          <a:p>
            <a:r>
              <a:rPr lang="uk-UA" dirty="0"/>
              <a:t>Якщо я запізнюся, нічого не станеться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40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Гра «Що станеться, коли…»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275606"/>
            <a:ext cx="7498080" cy="1125860"/>
          </a:xfrm>
        </p:spPr>
        <p:txBody>
          <a:bodyPr/>
          <a:lstStyle/>
          <a:p>
            <a:r>
              <a:rPr lang="uk-UA" dirty="0" smtClean="0"/>
              <a:t>Запропонуйте </a:t>
            </a:r>
            <a:r>
              <a:rPr lang="uk-UA" dirty="0"/>
              <a:t>власний спосіб вирішення проблеми.</a:t>
            </a:r>
            <a:endParaRPr lang="ru-RU" dirty="0"/>
          </a:p>
        </p:txBody>
      </p:sp>
      <p:pic>
        <p:nvPicPr>
          <p:cNvPr id="2050" name="Picture 2" descr="Діти, які вражають – Матвіївська сільська ра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355726"/>
            <a:ext cx="4355976" cy="24526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53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43608" y="267494"/>
            <a:ext cx="7916779" cy="2160240"/>
            <a:chOff x="1024" y="832"/>
            <a:chExt cx="9653" cy="229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5" y="841"/>
              <a:ext cx="1863" cy="227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029" y="832"/>
              <a:ext cx="9648" cy="2292"/>
            </a:xfrm>
            <a:custGeom>
              <a:avLst/>
              <a:gdLst>
                <a:gd name="T0" fmla="+- 0 10678 1030"/>
                <a:gd name="T1" fmla="*/ T0 w 9648"/>
                <a:gd name="T2" fmla="+- 0 832 832"/>
                <a:gd name="T3" fmla="*/ 832 h 2292"/>
                <a:gd name="T4" fmla="+- 0 10668 1030"/>
                <a:gd name="T5" fmla="*/ T4 w 9648"/>
                <a:gd name="T6" fmla="+- 0 832 832"/>
                <a:gd name="T7" fmla="*/ 832 h 2292"/>
                <a:gd name="T8" fmla="+- 0 10668 1030"/>
                <a:gd name="T9" fmla="*/ T8 w 9648"/>
                <a:gd name="T10" fmla="+- 0 842 832"/>
                <a:gd name="T11" fmla="*/ 842 h 2292"/>
                <a:gd name="T12" fmla="+- 0 10668 1030"/>
                <a:gd name="T13" fmla="*/ T12 w 9648"/>
                <a:gd name="T14" fmla="+- 0 3115 832"/>
                <a:gd name="T15" fmla="*/ 3115 h 2292"/>
                <a:gd name="T16" fmla="+- 0 8225 1030"/>
                <a:gd name="T17" fmla="*/ T16 w 9648"/>
                <a:gd name="T18" fmla="+- 0 3115 832"/>
                <a:gd name="T19" fmla="*/ 3115 h 2292"/>
                <a:gd name="T20" fmla="+- 0 8225 1030"/>
                <a:gd name="T21" fmla="*/ T20 w 9648"/>
                <a:gd name="T22" fmla="+- 0 842 832"/>
                <a:gd name="T23" fmla="*/ 842 h 2292"/>
                <a:gd name="T24" fmla="+- 0 10668 1030"/>
                <a:gd name="T25" fmla="*/ T24 w 9648"/>
                <a:gd name="T26" fmla="+- 0 842 832"/>
                <a:gd name="T27" fmla="*/ 842 h 2292"/>
                <a:gd name="T28" fmla="+- 0 10668 1030"/>
                <a:gd name="T29" fmla="*/ T28 w 9648"/>
                <a:gd name="T30" fmla="+- 0 832 832"/>
                <a:gd name="T31" fmla="*/ 832 h 2292"/>
                <a:gd name="T32" fmla="+- 0 8225 1030"/>
                <a:gd name="T33" fmla="*/ T32 w 9648"/>
                <a:gd name="T34" fmla="+- 0 832 832"/>
                <a:gd name="T35" fmla="*/ 832 h 2292"/>
                <a:gd name="T36" fmla="+- 0 8215 1030"/>
                <a:gd name="T37" fmla="*/ T36 w 9648"/>
                <a:gd name="T38" fmla="+- 0 832 832"/>
                <a:gd name="T39" fmla="*/ 832 h 2292"/>
                <a:gd name="T40" fmla="+- 0 1030 1030"/>
                <a:gd name="T41" fmla="*/ T40 w 9648"/>
                <a:gd name="T42" fmla="+- 0 832 832"/>
                <a:gd name="T43" fmla="*/ 832 h 2292"/>
                <a:gd name="T44" fmla="+- 0 1030 1030"/>
                <a:gd name="T45" fmla="*/ T44 w 9648"/>
                <a:gd name="T46" fmla="+- 0 842 832"/>
                <a:gd name="T47" fmla="*/ 842 h 2292"/>
                <a:gd name="T48" fmla="+- 0 8215 1030"/>
                <a:gd name="T49" fmla="*/ T48 w 9648"/>
                <a:gd name="T50" fmla="+- 0 842 832"/>
                <a:gd name="T51" fmla="*/ 842 h 2292"/>
                <a:gd name="T52" fmla="+- 0 8215 1030"/>
                <a:gd name="T53" fmla="*/ T52 w 9648"/>
                <a:gd name="T54" fmla="+- 0 3115 832"/>
                <a:gd name="T55" fmla="*/ 3115 h 2292"/>
                <a:gd name="T56" fmla="+- 0 1030 1030"/>
                <a:gd name="T57" fmla="*/ T56 w 9648"/>
                <a:gd name="T58" fmla="+- 0 3115 832"/>
                <a:gd name="T59" fmla="*/ 3115 h 2292"/>
                <a:gd name="T60" fmla="+- 0 1030 1030"/>
                <a:gd name="T61" fmla="*/ T60 w 9648"/>
                <a:gd name="T62" fmla="+- 0 3124 832"/>
                <a:gd name="T63" fmla="*/ 3124 h 2292"/>
                <a:gd name="T64" fmla="+- 0 8215 1030"/>
                <a:gd name="T65" fmla="*/ T64 w 9648"/>
                <a:gd name="T66" fmla="+- 0 3124 832"/>
                <a:gd name="T67" fmla="*/ 3124 h 2292"/>
                <a:gd name="T68" fmla="+- 0 8225 1030"/>
                <a:gd name="T69" fmla="*/ T68 w 9648"/>
                <a:gd name="T70" fmla="+- 0 3124 832"/>
                <a:gd name="T71" fmla="*/ 3124 h 2292"/>
                <a:gd name="T72" fmla="+- 0 10668 1030"/>
                <a:gd name="T73" fmla="*/ T72 w 9648"/>
                <a:gd name="T74" fmla="+- 0 3124 832"/>
                <a:gd name="T75" fmla="*/ 3124 h 2292"/>
                <a:gd name="T76" fmla="+- 0 10678 1030"/>
                <a:gd name="T77" fmla="*/ T76 w 9648"/>
                <a:gd name="T78" fmla="+- 0 3124 832"/>
                <a:gd name="T79" fmla="*/ 3124 h 2292"/>
                <a:gd name="T80" fmla="+- 0 10678 1030"/>
                <a:gd name="T81" fmla="*/ T80 w 9648"/>
                <a:gd name="T82" fmla="+- 0 3115 832"/>
                <a:gd name="T83" fmla="*/ 3115 h 2292"/>
                <a:gd name="T84" fmla="+- 0 10678 1030"/>
                <a:gd name="T85" fmla="*/ T84 w 9648"/>
                <a:gd name="T86" fmla="+- 0 842 832"/>
                <a:gd name="T87" fmla="*/ 842 h 2292"/>
                <a:gd name="T88" fmla="+- 0 10678 1030"/>
                <a:gd name="T89" fmla="*/ T88 w 9648"/>
                <a:gd name="T90" fmla="+- 0 832 832"/>
                <a:gd name="T91" fmla="*/ 832 h 22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</a:cxnLst>
              <a:rect l="0" t="0" r="r" b="b"/>
              <a:pathLst>
                <a:path w="9648" h="2292">
                  <a:moveTo>
                    <a:pt x="9648" y="0"/>
                  </a:moveTo>
                  <a:lnTo>
                    <a:pt x="9638" y="0"/>
                  </a:lnTo>
                  <a:lnTo>
                    <a:pt x="9638" y="10"/>
                  </a:lnTo>
                  <a:lnTo>
                    <a:pt x="9638" y="2283"/>
                  </a:lnTo>
                  <a:lnTo>
                    <a:pt x="7195" y="2283"/>
                  </a:lnTo>
                  <a:lnTo>
                    <a:pt x="7195" y="10"/>
                  </a:lnTo>
                  <a:lnTo>
                    <a:pt x="9638" y="10"/>
                  </a:lnTo>
                  <a:lnTo>
                    <a:pt x="9638" y="0"/>
                  </a:lnTo>
                  <a:lnTo>
                    <a:pt x="7195" y="0"/>
                  </a:lnTo>
                  <a:lnTo>
                    <a:pt x="7185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7185" y="10"/>
                  </a:lnTo>
                  <a:lnTo>
                    <a:pt x="7185" y="2283"/>
                  </a:lnTo>
                  <a:lnTo>
                    <a:pt x="0" y="2283"/>
                  </a:lnTo>
                  <a:lnTo>
                    <a:pt x="0" y="2292"/>
                  </a:lnTo>
                  <a:lnTo>
                    <a:pt x="7185" y="2292"/>
                  </a:lnTo>
                  <a:lnTo>
                    <a:pt x="7195" y="2292"/>
                  </a:lnTo>
                  <a:lnTo>
                    <a:pt x="9638" y="2292"/>
                  </a:lnTo>
                  <a:lnTo>
                    <a:pt x="9648" y="2292"/>
                  </a:lnTo>
                  <a:lnTo>
                    <a:pt x="9648" y="2283"/>
                  </a:lnTo>
                  <a:lnTo>
                    <a:pt x="9648" y="10"/>
                  </a:lnTo>
                  <a:lnTo>
                    <a:pt x="96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024" y="837"/>
              <a:ext cx="7196" cy="2283"/>
            </a:xfrm>
            <a:prstGeom prst="rect">
              <a:avLst/>
            </a:prstGeom>
            <a:noFill/>
            <a:ln w="609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457200" marR="360363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Тебе запросили на День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народження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на 12 годину дня. Але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ти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не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встигаєш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.</a:t>
              </a:r>
              <a:endParaRPr kumimoji="0" lang="ru-RU" altLang="ru-RU" sz="3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051779" y="2643758"/>
            <a:ext cx="7909422" cy="2088232"/>
            <a:chOff x="991" y="3335"/>
            <a:chExt cx="9716" cy="2285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0" y="3345"/>
              <a:ext cx="2486" cy="22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996" y="3335"/>
              <a:ext cx="9711" cy="2285"/>
            </a:xfrm>
            <a:custGeom>
              <a:avLst/>
              <a:gdLst>
                <a:gd name="T0" fmla="+- 0 10706 996"/>
                <a:gd name="T1" fmla="*/ T0 w 9711"/>
                <a:gd name="T2" fmla="+- 0 3335 3335"/>
                <a:gd name="T3" fmla="*/ 3335 h 2285"/>
                <a:gd name="T4" fmla="+- 0 10697 996"/>
                <a:gd name="T5" fmla="*/ T4 w 9711"/>
                <a:gd name="T6" fmla="+- 0 3335 3335"/>
                <a:gd name="T7" fmla="*/ 3335 h 2285"/>
                <a:gd name="T8" fmla="+- 0 10697 996"/>
                <a:gd name="T9" fmla="*/ T8 w 9711"/>
                <a:gd name="T10" fmla="+- 0 3345 3335"/>
                <a:gd name="T11" fmla="*/ 3345 h 2285"/>
                <a:gd name="T12" fmla="+- 0 10697 996"/>
                <a:gd name="T13" fmla="*/ T12 w 9711"/>
                <a:gd name="T14" fmla="+- 0 5611 3335"/>
                <a:gd name="T15" fmla="*/ 5611 h 2285"/>
                <a:gd name="T16" fmla="+- 0 8225 996"/>
                <a:gd name="T17" fmla="*/ T16 w 9711"/>
                <a:gd name="T18" fmla="+- 0 5611 3335"/>
                <a:gd name="T19" fmla="*/ 5611 h 2285"/>
                <a:gd name="T20" fmla="+- 0 8225 996"/>
                <a:gd name="T21" fmla="*/ T20 w 9711"/>
                <a:gd name="T22" fmla="+- 0 3345 3335"/>
                <a:gd name="T23" fmla="*/ 3345 h 2285"/>
                <a:gd name="T24" fmla="+- 0 10697 996"/>
                <a:gd name="T25" fmla="*/ T24 w 9711"/>
                <a:gd name="T26" fmla="+- 0 3345 3335"/>
                <a:gd name="T27" fmla="*/ 3345 h 2285"/>
                <a:gd name="T28" fmla="+- 0 10697 996"/>
                <a:gd name="T29" fmla="*/ T28 w 9711"/>
                <a:gd name="T30" fmla="+- 0 3335 3335"/>
                <a:gd name="T31" fmla="*/ 3335 h 2285"/>
                <a:gd name="T32" fmla="+- 0 8225 996"/>
                <a:gd name="T33" fmla="*/ T32 w 9711"/>
                <a:gd name="T34" fmla="+- 0 3335 3335"/>
                <a:gd name="T35" fmla="*/ 3335 h 2285"/>
                <a:gd name="T36" fmla="+- 0 8215 996"/>
                <a:gd name="T37" fmla="*/ T36 w 9711"/>
                <a:gd name="T38" fmla="+- 0 3335 3335"/>
                <a:gd name="T39" fmla="*/ 3335 h 2285"/>
                <a:gd name="T40" fmla="+- 0 996 996"/>
                <a:gd name="T41" fmla="*/ T40 w 9711"/>
                <a:gd name="T42" fmla="+- 0 3335 3335"/>
                <a:gd name="T43" fmla="*/ 3335 h 2285"/>
                <a:gd name="T44" fmla="+- 0 996 996"/>
                <a:gd name="T45" fmla="*/ T44 w 9711"/>
                <a:gd name="T46" fmla="+- 0 3345 3335"/>
                <a:gd name="T47" fmla="*/ 3345 h 2285"/>
                <a:gd name="T48" fmla="+- 0 8215 996"/>
                <a:gd name="T49" fmla="*/ T48 w 9711"/>
                <a:gd name="T50" fmla="+- 0 3345 3335"/>
                <a:gd name="T51" fmla="*/ 3345 h 2285"/>
                <a:gd name="T52" fmla="+- 0 8215 996"/>
                <a:gd name="T53" fmla="*/ T52 w 9711"/>
                <a:gd name="T54" fmla="+- 0 5611 3335"/>
                <a:gd name="T55" fmla="*/ 5611 h 2285"/>
                <a:gd name="T56" fmla="+- 0 996 996"/>
                <a:gd name="T57" fmla="*/ T56 w 9711"/>
                <a:gd name="T58" fmla="+- 0 5611 3335"/>
                <a:gd name="T59" fmla="*/ 5611 h 2285"/>
                <a:gd name="T60" fmla="+- 0 996 996"/>
                <a:gd name="T61" fmla="*/ T60 w 9711"/>
                <a:gd name="T62" fmla="+- 0 5620 3335"/>
                <a:gd name="T63" fmla="*/ 5620 h 2285"/>
                <a:gd name="T64" fmla="+- 0 8215 996"/>
                <a:gd name="T65" fmla="*/ T64 w 9711"/>
                <a:gd name="T66" fmla="+- 0 5620 3335"/>
                <a:gd name="T67" fmla="*/ 5620 h 2285"/>
                <a:gd name="T68" fmla="+- 0 8225 996"/>
                <a:gd name="T69" fmla="*/ T68 w 9711"/>
                <a:gd name="T70" fmla="+- 0 5620 3335"/>
                <a:gd name="T71" fmla="*/ 5620 h 2285"/>
                <a:gd name="T72" fmla="+- 0 10697 996"/>
                <a:gd name="T73" fmla="*/ T72 w 9711"/>
                <a:gd name="T74" fmla="+- 0 5620 3335"/>
                <a:gd name="T75" fmla="*/ 5620 h 2285"/>
                <a:gd name="T76" fmla="+- 0 10706 996"/>
                <a:gd name="T77" fmla="*/ T76 w 9711"/>
                <a:gd name="T78" fmla="+- 0 5620 3335"/>
                <a:gd name="T79" fmla="*/ 5620 h 2285"/>
                <a:gd name="T80" fmla="+- 0 10706 996"/>
                <a:gd name="T81" fmla="*/ T80 w 9711"/>
                <a:gd name="T82" fmla="+- 0 5611 3335"/>
                <a:gd name="T83" fmla="*/ 5611 h 2285"/>
                <a:gd name="T84" fmla="+- 0 10706 996"/>
                <a:gd name="T85" fmla="*/ T84 w 9711"/>
                <a:gd name="T86" fmla="+- 0 3345 3335"/>
                <a:gd name="T87" fmla="*/ 3345 h 2285"/>
                <a:gd name="T88" fmla="+- 0 10706 996"/>
                <a:gd name="T89" fmla="*/ T88 w 9711"/>
                <a:gd name="T90" fmla="+- 0 3335 3335"/>
                <a:gd name="T91" fmla="*/ 3335 h 22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</a:cxnLst>
              <a:rect l="0" t="0" r="r" b="b"/>
              <a:pathLst>
                <a:path w="9711" h="2285">
                  <a:moveTo>
                    <a:pt x="9710" y="0"/>
                  </a:moveTo>
                  <a:lnTo>
                    <a:pt x="9701" y="0"/>
                  </a:lnTo>
                  <a:lnTo>
                    <a:pt x="9701" y="10"/>
                  </a:lnTo>
                  <a:lnTo>
                    <a:pt x="9701" y="2276"/>
                  </a:lnTo>
                  <a:lnTo>
                    <a:pt x="7229" y="2276"/>
                  </a:lnTo>
                  <a:lnTo>
                    <a:pt x="7229" y="10"/>
                  </a:lnTo>
                  <a:lnTo>
                    <a:pt x="9701" y="10"/>
                  </a:lnTo>
                  <a:lnTo>
                    <a:pt x="9701" y="0"/>
                  </a:lnTo>
                  <a:lnTo>
                    <a:pt x="7229" y="0"/>
                  </a:lnTo>
                  <a:lnTo>
                    <a:pt x="721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7219" y="10"/>
                  </a:lnTo>
                  <a:lnTo>
                    <a:pt x="7219" y="2276"/>
                  </a:lnTo>
                  <a:lnTo>
                    <a:pt x="0" y="2276"/>
                  </a:lnTo>
                  <a:lnTo>
                    <a:pt x="0" y="2285"/>
                  </a:lnTo>
                  <a:lnTo>
                    <a:pt x="7219" y="2285"/>
                  </a:lnTo>
                  <a:lnTo>
                    <a:pt x="7229" y="2285"/>
                  </a:lnTo>
                  <a:lnTo>
                    <a:pt x="9701" y="2285"/>
                  </a:lnTo>
                  <a:lnTo>
                    <a:pt x="9710" y="2285"/>
                  </a:lnTo>
                  <a:lnTo>
                    <a:pt x="9710" y="2276"/>
                  </a:lnTo>
                  <a:lnTo>
                    <a:pt x="9710" y="10"/>
                  </a:lnTo>
                  <a:lnTo>
                    <a:pt x="97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991" y="3340"/>
              <a:ext cx="7229" cy="2276"/>
            </a:xfrm>
            <a:prstGeom prst="rect">
              <a:avLst/>
            </a:prstGeom>
            <a:noFill/>
            <a:ln w="609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2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457200" marR="1255713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Ти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запросив у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гості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друга,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який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спізнився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на 2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години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.</a:t>
              </a:r>
              <a:endParaRPr kumimoji="0" lang="ru-RU" altLang="ru-RU" sz="3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78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43963" y="1131590"/>
            <a:ext cx="7776509" cy="1872208"/>
            <a:chOff x="803" y="5831"/>
            <a:chExt cx="9906" cy="228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8" y="5841"/>
              <a:ext cx="2268" cy="22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996" y="5831"/>
              <a:ext cx="9713" cy="2288"/>
            </a:xfrm>
            <a:custGeom>
              <a:avLst/>
              <a:gdLst>
                <a:gd name="T0" fmla="+- 0 10709 996"/>
                <a:gd name="T1" fmla="*/ T0 w 9713"/>
                <a:gd name="T2" fmla="+- 0 5831 5831"/>
                <a:gd name="T3" fmla="*/ 5831 h 2288"/>
                <a:gd name="T4" fmla="+- 0 10699 996"/>
                <a:gd name="T5" fmla="*/ T4 w 9713"/>
                <a:gd name="T6" fmla="+- 0 5831 5831"/>
                <a:gd name="T7" fmla="*/ 5831 h 2288"/>
                <a:gd name="T8" fmla="+- 0 10699 996"/>
                <a:gd name="T9" fmla="*/ T8 w 9713"/>
                <a:gd name="T10" fmla="+- 0 5841 5831"/>
                <a:gd name="T11" fmla="*/ 5841 h 2288"/>
                <a:gd name="T12" fmla="+- 0 10699 996"/>
                <a:gd name="T13" fmla="*/ T12 w 9713"/>
                <a:gd name="T14" fmla="+- 0 8109 5831"/>
                <a:gd name="T15" fmla="*/ 8109 h 2288"/>
                <a:gd name="T16" fmla="+- 0 8225 996"/>
                <a:gd name="T17" fmla="*/ T16 w 9713"/>
                <a:gd name="T18" fmla="+- 0 8109 5831"/>
                <a:gd name="T19" fmla="*/ 8109 h 2288"/>
                <a:gd name="T20" fmla="+- 0 8225 996"/>
                <a:gd name="T21" fmla="*/ T20 w 9713"/>
                <a:gd name="T22" fmla="+- 0 5841 5831"/>
                <a:gd name="T23" fmla="*/ 5841 h 2288"/>
                <a:gd name="T24" fmla="+- 0 10699 996"/>
                <a:gd name="T25" fmla="*/ T24 w 9713"/>
                <a:gd name="T26" fmla="+- 0 5841 5831"/>
                <a:gd name="T27" fmla="*/ 5841 h 2288"/>
                <a:gd name="T28" fmla="+- 0 10699 996"/>
                <a:gd name="T29" fmla="*/ T28 w 9713"/>
                <a:gd name="T30" fmla="+- 0 5831 5831"/>
                <a:gd name="T31" fmla="*/ 5831 h 2288"/>
                <a:gd name="T32" fmla="+- 0 8225 996"/>
                <a:gd name="T33" fmla="*/ T32 w 9713"/>
                <a:gd name="T34" fmla="+- 0 5831 5831"/>
                <a:gd name="T35" fmla="*/ 5831 h 2288"/>
                <a:gd name="T36" fmla="+- 0 8215 996"/>
                <a:gd name="T37" fmla="*/ T36 w 9713"/>
                <a:gd name="T38" fmla="+- 0 5831 5831"/>
                <a:gd name="T39" fmla="*/ 5831 h 2288"/>
                <a:gd name="T40" fmla="+- 0 996 996"/>
                <a:gd name="T41" fmla="*/ T40 w 9713"/>
                <a:gd name="T42" fmla="+- 0 5831 5831"/>
                <a:gd name="T43" fmla="*/ 5831 h 2288"/>
                <a:gd name="T44" fmla="+- 0 996 996"/>
                <a:gd name="T45" fmla="*/ T44 w 9713"/>
                <a:gd name="T46" fmla="+- 0 5841 5831"/>
                <a:gd name="T47" fmla="*/ 5841 h 2288"/>
                <a:gd name="T48" fmla="+- 0 8215 996"/>
                <a:gd name="T49" fmla="*/ T48 w 9713"/>
                <a:gd name="T50" fmla="+- 0 5841 5831"/>
                <a:gd name="T51" fmla="*/ 5841 h 2288"/>
                <a:gd name="T52" fmla="+- 0 8215 996"/>
                <a:gd name="T53" fmla="*/ T52 w 9713"/>
                <a:gd name="T54" fmla="+- 0 8109 5831"/>
                <a:gd name="T55" fmla="*/ 8109 h 2288"/>
                <a:gd name="T56" fmla="+- 0 996 996"/>
                <a:gd name="T57" fmla="*/ T56 w 9713"/>
                <a:gd name="T58" fmla="+- 0 8109 5831"/>
                <a:gd name="T59" fmla="*/ 8109 h 2288"/>
                <a:gd name="T60" fmla="+- 0 996 996"/>
                <a:gd name="T61" fmla="*/ T60 w 9713"/>
                <a:gd name="T62" fmla="+- 0 8119 5831"/>
                <a:gd name="T63" fmla="*/ 8119 h 2288"/>
                <a:gd name="T64" fmla="+- 0 8215 996"/>
                <a:gd name="T65" fmla="*/ T64 w 9713"/>
                <a:gd name="T66" fmla="+- 0 8119 5831"/>
                <a:gd name="T67" fmla="*/ 8119 h 2288"/>
                <a:gd name="T68" fmla="+- 0 8225 996"/>
                <a:gd name="T69" fmla="*/ T68 w 9713"/>
                <a:gd name="T70" fmla="+- 0 8119 5831"/>
                <a:gd name="T71" fmla="*/ 8119 h 2288"/>
                <a:gd name="T72" fmla="+- 0 10699 996"/>
                <a:gd name="T73" fmla="*/ T72 w 9713"/>
                <a:gd name="T74" fmla="+- 0 8119 5831"/>
                <a:gd name="T75" fmla="*/ 8119 h 2288"/>
                <a:gd name="T76" fmla="+- 0 10709 996"/>
                <a:gd name="T77" fmla="*/ T76 w 9713"/>
                <a:gd name="T78" fmla="+- 0 8119 5831"/>
                <a:gd name="T79" fmla="*/ 8119 h 2288"/>
                <a:gd name="T80" fmla="+- 0 10709 996"/>
                <a:gd name="T81" fmla="*/ T80 w 9713"/>
                <a:gd name="T82" fmla="+- 0 8109 5831"/>
                <a:gd name="T83" fmla="*/ 8109 h 2288"/>
                <a:gd name="T84" fmla="+- 0 10709 996"/>
                <a:gd name="T85" fmla="*/ T84 w 9713"/>
                <a:gd name="T86" fmla="+- 0 5841 5831"/>
                <a:gd name="T87" fmla="*/ 5841 h 2288"/>
                <a:gd name="T88" fmla="+- 0 10709 996"/>
                <a:gd name="T89" fmla="*/ T88 w 9713"/>
                <a:gd name="T90" fmla="+- 0 5831 5831"/>
                <a:gd name="T91" fmla="*/ 5831 h 22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</a:cxnLst>
              <a:rect l="0" t="0" r="r" b="b"/>
              <a:pathLst>
                <a:path w="9713" h="2288">
                  <a:moveTo>
                    <a:pt x="9713" y="0"/>
                  </a:moveTo>
                  <a:lnTo>
                    <a:pt x="9703" y="0"/>
                  </a:lnTo>
                  <a:lnTo>
                    <a:pt x="9703" y="10"/>
                  </a:lnTo>
                  <a:lnTo>
                    <a:pt x="9703" y="2278"/>
                  </a:lnTo>
                  <a:lnTo>
                    <a:pt x="7229" y="2278"/>
                  </a:lnTo>
                  <a:lnTo>
                    <a:pt x="7229" y="10"/>
                  </a:lnTo>
                  <a:lnTo>
                    <a:pt x="9703" y="10"/>
                  </a:lnTo>
                  <a:lnTo>
                    <a:pt x="9703" y="0"/>
                  </a:lnTo>
                  <a:lnTo>
                    <a:pt x="7229" y="0"/>
                  </a:lnTo>
                  <a:lnTo>
                    <a:pt x="721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7219" y="10"/>
                  </a:lnTo>
                  <a:lnTo>
                    <a:pt x="7219" y="2278"/>
                  </a:lnTo>
                  <a:lnTo>
                    <a:pt x="0" y="2278"/>
                  </a:lnTo>
                  <a:lnTo>
                    <a:pt x="0" y="2288"/>
                  </a:lnTo>
                  <a:lnTo>
                    <a:pt x="7219" y="2288"/>
                  </a:lnTo>
                  <a:lnTo>
                    <a:pt x="7229" y="2288"/>
                  </a:lnTo>
                  <a:lnTo>
                    <a:pt x="9703" y="2288"/>
                  </a:lnTo>
                  <a:lnTo>
                    <a:pt x="9713" y="2288"/>
                  </a:lnTo>
                  <a:lnTo>
                    <a:pt x="9713" y="2278"/>
                  </a:lnTo>
                  <a:lnTo>
                    <a:pt x="9713" y="10"/>
                  </a:lnTo>
                  <a:lnTo>
                    <a:pt x="97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803" y="5836"/>
              <a:ext cx="8347" cy="2278"/>
            </a:xfrm>
            <a:prstGeom prst="rect">
              <a:avLst/>
            </a:prstGeom>
            <a:noFill/>
            <a:ln w="609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marR="244475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Ти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прийшов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до театру, коли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вистава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вже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altLang="ru-RU" sz="3200" b="1" i="0" u="none" strike="noStrike" normalizeH="0" baseline="0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розпочалася</a:t>
              </a:r>
              <a:r>
                <a:rPr kumimoji="0" lang="ru-RU" altLang="ru-RU" sz="3200" b="1" i="0" u="none" strike="noStrike" normalizeH="0" baseline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Arial" pitchFamily="34" charset="0"/>
                </a:rPr>
                <a:t>.</a:t>
              </a:r>
              <a:endParaRPr kumimoji="0" lang="ru-RU" altLang="ru-RU" sz="3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8716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119</Words>
  <Application>Microsoft Office PowerPoint</Application>
  <PresentationFormat>Экран (16:9)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Вправа «Живий календар». Обговорення значення слова пунктуальність».                                               Гра «Що станеться, коли…»</vt:lpstr>
      <vt:lpstr>Що означає слово «пунктуальність»</vt:lpstr>
      <vt:lpstr>Оберіть твердження, зі змістом якого ви погоджуюєтесь.</vt:lpstr>
      <vt:lpstr>Гра «Що станеться, коли…»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Вправа «Живий календар». Обговорення значення слова пунктуальність».                                               Гра «Що станеться, коли…»</dc:title>
  <dc:creator>Home</dc:creator>
  <cp:lastModifiedBy>Home</cp:lastModifiedBy>
  <cp:revision>8</cp:revision>
  <dcterms:created xsi:type="dcterms:W3CDTF">2022-04-05T14:44:55Z</dcterms:created>
  <dcterms:modified xsi:type="dcterms:W3CDTF">2022-04-05T15:10:35Z</dcterms:modified>
</cp:coreProperties>
</file>