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9" r:id="rId5"/>
    <p:sldId id="259" r:id="rId6"/>
    <p:sldId id="270" r:id="rId7"/>
    <p:sldId id="260" r:id="rId8"/>
    <p:sldId id="271" r:id="rId9"/>
    <p:sldId id="261" r:id="rId10"/>
    <p:sldId id="272" r:id="rId11"/>
    <p:sldId id="262" r:id="rId12"/>
    <p:sldId id="273" r:id="rId13"/>
    <p:sldId id="263" r:id="rId14"/>
    <p:sldId id="264" r:id="rId15"/>
    <p:sldId id="265" r:id="rId16"/>
    <p:sldId id="266" r:id="rId17"/>
    <p:sldId id="267" r:id="rId18"/>
    <p:sldId id="268" r:id="rId19"/>
  </p:sldIdLst>
  <p:sldSz cx="9144000" cy="5143500" type="screen16x9"/>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42" d="100"/>
          <a:sy n="142" d="100"/>
        </p:scale>
        <p:origin x="-648" y="-10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28751"/>
            <a:ext cx="7543800" cy="1945481"/>
          </a:xfrm>
        </p:spPr>
        <p:txBody>
          <a:bodyPr anchor="b"/>
          <a:lstStyle>
            <a:lvl1pPr>
              <a:defRPr sz="6600">
                <a:ln>
                  <a:noFill/>
                </a:ln>
                <a:solidFill>
                  <a:schemeClr val="tx2"/>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685800" y="3429000"/>
            <a:ext cx="6461760" cy="8001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C2434EA-4C5A-40E0-8CD6-FEFDCB0DA687}" type="datetimeFigureOut">
              <a:rPr lang="ru-RU" smtClean="0"/>
              <a:t>05.04.2022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C52F631-A34B-4E67-850F-1C97A7512039}"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C2434EA-4C5A-40E0-8CD6-FEFDCB0DA687}" type="datetimeFigureOut">
              <a:rPr lang="ru-RU" smtClean="0"/>
              <a:t>05.04.2022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C52F631-A34B-4E67-850F-1C97A7512039}"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1752600" cy="4388644"/>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C2434EA-4C5A-40E0-8CD6-FEFDCB0DA687}" type="datetimeFigureOut">
              <a:rPr lang="ru-RU" smtClean="0"/>
              <a:t>05.04.2022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C52F631-A34B-4E67-850F-1C97A7512039}"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C2434EA-4C5A-40E0-8CD6-FEFDCB0DA687}" type="datetimeFigureOut">
              <a:rPr lang="ru-RU" smtClean="0"/>
              <a:t>05.04.2022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C52F631-A34B-4E67-850F-1C97A7512039}"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4" y="4114800"/>
            <a:ext cx="7659687" cy="876300"/>
          </a:xfrm>
        </p:spPr>
        <p:txBody>
          <a:bodyPr anchor="t"/>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22314" y="2889647"/>
            <a:ext cx="6135687" cy="1225154"/>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C2434EA-4C5A-40E0-8CD6-FEFDCB0DA687}" type="datetimeFigureOut">
              <a:rPr lang="ru-RU" smtClean="0"/>
              <a:t>05.04.2022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C52F631-A34B-4E67-850F-1C97A7512039}"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152144"/>
            <a:ext cx="3657600" cy="34427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419600" y="1152144"/>
            <a:ext cx="3657600" cy="34427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C2434EA-4C5A-40E0-8CD6-FEFDCB0DA687}" type="datetimeFigureOut">
              <a:rPr lang="ru-RU" smtClean="0"/>
              <a:t>05.04.2022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C52F631-A34B-4E67-850F-1C97A7512039}"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151335"/>
            <a:ext cx="3657600" cy="47982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1631156"/>
            <a:ext cx="3657600"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419600" y="1151335"/>
            <a:ext cx="3657600" cy="47982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419600" y="1631156"/>
            <a:ext cx="3657600"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BC2434EA-4C5A-40E0-8CD6-FEFDCB0DA687}" type="datetimeFigureOut">
              <a:rPr lang="ru-RU" smtClean="0"/>
              <a:t>05.04.2022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CC52F631-A34B-4E67-850F-1C97A7512039}"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C2434EA-4C5A-40E0-8CD6-FEFDCB0DA687}" type="datetimeFigureOut">
              <a:rPr lang="ru-RU" smtClean="0"/>
              <a:t>05.04.2022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CC52F631-A34B-4E67-850F-1C97A7512039}"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2434EA-4C5A-40E0-8CD6-FEFDCB0DA687}" type="datetimeFigureOut">
              <a:rPr lang="ru-RU" smtClean="0"/>
              <a:t>05.04.2022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CC52F631-A34B-4E67-850F-1C97A7512039}"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04801" y="4121658"/>
            <a:ext cx="7772400" cy="445770"/>
          </a:xfrm>
        </p:spPr>
        <p:txBody>
          <a:bodyPr anchor="b"/>
          <a:lstStyle>
            <a:lvl1pPr algn="ctr">
              <a:defRPr sz="2200" b="1"/>
            </a:lvl1pPr>
          </a:lstStyle>
          <a:p>
            <a:r>
              <a:rPr lang="ru-RU" smtClean="0"/>
              <a:t>Образец заголовка</a:t>
            </a:r>
            <a:endParaRPr lang="en-US" dirty="0"/>
          </a:p>
        </p:txBody>
      </p:sp>
      <p:sp>
        <p:nvSpPr>
          <p:cNvPr id="4" name="Text Placeholder 3"/>
          <p:cNvSpPr>
            <a:spLocks noGrp="1"/>
          </p:cNvSpPr>
          <p:nvPr>
            <p:ph type="body" sz="half" idx="2"/>
          </p:nvPr>
        </p:nvSpPr>
        <p:spPr>
          <a:xfrm>
            <a:off x="304800" y="4572000"/>
            <a:ext cx="7772401" cy="4572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C2434EA-4C5A-40E0-8CD6-FEFDCB0DA687}" type="datetimeFigureOut">
              <a:rPr lang="ru-RU" smtClean="0"/>
              <a:t>05.04.2022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C52F631-A34B-4E67-850F-1C97A7512039}" type="slidenum">
              <a:rPr lang="ru-RU" smtClean="0"/>
              <a:t>‹#›</a:t>
            </a:fld>
            <a:endParaRPr lang="ru-RU"/>
          </a:p>
        </p:txBody>
      </p:sp>
      <p:sp>
        <p:nvSpPr>
          <p:cNvPr id="9" name="Content Placeholder 8"/>
          <p:cNvSpPr>
            <a:spLocks noGrp="1"/>
          </p:cNvSpPr>
          <p:nvPr>
            <p:ph sz="quarter" idx="13"/>
          </p:nvPr>
        </p:nvSpPr>
        <p:spPr>
          <a:xfrm>
            <a:off x="304800" y="285750"/>
            <a:ext cx="7772400" cy="370713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01752" y="4121458"/>
            <a:ext cx="7772400" cy="445970"/>
          </a:xfrm>
        </p:spPr>
        <p:txBody>
          <a:bodyPr anchor="b"/>
          <a:lstStyle>
            <a:lvl1pPr algn="ctr">
              <a:defRPr sz="2200" b="1">
                <a:ln>
                  <a:noFill/>
                </a:ln>
                <a:solidFill>
                  <a:schemeClr val="tx2"/>
                </a:solidFill>
              </a:defRPr>
            </a:lvl1pPr>
          </a:lstStyle>
          <a:p>
            <a:r>
              <a:rPr lang="ru-RU" smtClean="0"/>
              <a:t>Образец заголовка</a:t>
            </a:r>
            <a:endParaRPr lang="en-US" dirty="0"/>
          </a:p>
        </p:txBody>
      </p:sp>
      <p:sp>
        <p:nvSpPr>
          <p:cNvPr id="3" name="Picture Placeholder 2"/>
          <p:cNvSpPr>
            <a:spLocks noGrp="1"/>
          </p:cNvSpPr>
          <p:nvPr>
            <p:ph type="pic" idx="1"/>
          </p:nvPr>
        </p:nvSpPr>
        <p:spPr>
          <a:xfrm>
            <a:off x="0" y="0"/>
            <a:ext cx="8458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301752" y="4572000"/>
            <a:ext cx="7772400" cy="459486"/>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8" name="Date Placeholder 7"/>
          <p:cNvSpPr>
            <a:spLocks noGrp="1"/>
          </p:cNvSpPr>
          <p:nvPr>
            <p:ph type="dt" sz="half" idx="10"/>
          </p:nvPr>
        </p:nvSpPr>
        <p:spPr/>
        <p:txBody>
          <a:bodyPr/>
          <a:lstStyle/>
          <a:p>
            <a:fld id="{BC2434EA-4C5A-40E0-8CD6-FEFDCB0DA687}" type="datetimeFigureOut">
              <a:rPr lang="ru-RU" smtClean="0"/>
              <a:t>05.04.2022</a:t>
            </a:fld>
            <a:endParaRPr lang="ru-RU"/>
          </a:p>
        </p:txBody>
      </p:sp>
      <p:sp>
        <p:nvSpPr>
          <p:cNvPr id="9" name="Slide Number Placeholder 8"/>
          <p:cNvSpPr>
            <a:spLocks noGrp="1"/>
          </p:cNvSpPr>
          <p:nvPr>
            <p:ph type="sldNum" sz="quarter" idx="11"/>
          </p:nvPr>
        </p:nvSpPr>
        <p:spPr/>
        <p:txBody>
          <a:bodyPr/>
          <a:lstStyle/>
          <a:p>
            <a:fld id="{CC52F631-A34B-4E67-850F-1C97A7512039}" type="slidenum">
              <a:rPr lang="ru-RU" smtClean="0"/>
              <a:t>‹#›</a:t>
            </a:fld>
            <a:endParaRPr lang="ru-RU"/>
          </a:p>
        </p:txBody>
      </p:sp>
      <p:sp>
        <p:nvSpPr>
          <p:cNvPr id="10" name="Footer Placeholder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7620000" cy="85725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200150"/>
            <a:ext cx="7620000" cy="360045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Rectangle 6"/>
          <p:cNvSpPr/>
          <p:nvPr/>
        </p:nvSpPr>
        <p:spPr>
          <a:xfrm>
            <a:off x="8458200" y="0"/>
            <a:ext cx="685800" cy="51435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4114800"/>
            <a:ext cx="685800" cy="514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4236720"/>
            <a:ext cx="548640" cy="29718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CC52F631-A34B-4E67-850F-1C97A7512039}" type="slidenum">
              <a:rPr lang="ru-RU" smtClean="0"/>
              <a:t>‹#›</a:t>
            </a:fld>
            <a:endParaRPr lang="ru-RU"/>
          </a:p>
        </p:txBody>
      </p:sp>
      <p:sp>
        <p:nvSpPr>
          <p:cNvPr id="5" name="Footer Placeholder 4"/>
          <p:cNvSpPr>
            <a:spLocks noGrp="1"/>
          </p:cNvSpPr>
          <p:nvPr>
            <p:ph type="ftr" sz="quarter" idx="3"/>
          </p:nvPr>
        </p:nvSpPr>
        <p:spPr>
          <a:xfrm rot="16200000">
            <a:off x="7882821" y="2990850"/>
            <a:ext cx="1775461" cy="365760"/>
          </a:xfrm>
          <a:prstGeom prst="rect">
            <a:avLst/>
          </a:prstGeom>
        </p:spPr>
        <p:txBody>
          <a:bodyPr vert="horz" lIns="91440" tIns="45720" rIns="91440" bIns="45720" rtlCol="0" anchor="ctr"/>
          <a:lstStyle>
            <a:lvl1pPr algn="r">
              <a:defRPr sz="1200">
                <a:solidFill>
                  <a:schemeClr val="bg2"/>
                </a:solidFill>
              </a:defRPr>
            </a:lvl1pPr>
          </a:lstStyle>
          <a:p>
            <a:endParaRPr lang="ru-RU"/>
          </a:p>
        </p:txBody>
      </p:sp>
      <p:sp>
        <p:nvSpPr>
          <p:cNvPr id="4" name="Date Placeholder 3"/>
          <p:cNvSpPr>
            <a:spLocks noGrp="1"/>
          </p:cNvSpPr>
          <p:nvPr>
            <p:ph type="dt" sz="half" idx="2"/>
          </p:nvPr>
        </p:nvSpPr>
        <p:spPr>
          <a:xfrm rot="16200000">
            <a:off x="7856152" y="1188720"/>
            <a:ext cx="1828799" cy="365760"/>
          </a:xfrm>
          <a:prstGeom prst="rect">
            <a:avLst/>
          </a:prstGeom>
        </p:spPr>
        <p:txBody>
          <a:bodyPr vert="horz" lIns="91440" tIns="45720" rIns="91440" bIns="45720" rtlCol="0" anchor="ctr"/>
          <a:lstStyle>
            <a:lvl1pPr algn="l">
              <a:defRPr sz="1200">
                <a:solidFill>
                  <a:schemeClr val="bg2"/>
                </a:solidFill>
              </a:defRPr>
            </a:lvl1pPr>
          </a:lstStyle>
          <a:p>
            <a:fld id="{BC2434EA-4C5A-40E0-8CD6-FEFDCB0DA687}" type="datetimeFigureOut">
              <a:rPr lang="ru-RU" smtClean="0"/>
              <a:t>05.04.2022</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411510"/>
            <a:ext cx="7543800" cy="2602682"/>
          </a:xfrm>
        </p:spPr>
        <p:txBody>
          <a:bodyPr/>
          <a:lstStyle/>
          <a:p>
            <a:pPr algn="ctr"/>
            <a:r>
              <a:rPr lang="uk-UA" sz="4000" b="1"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Відтворення в різних видах діяльності знань про годинник як прилад для вимірювання часу.  Задачі на різницеве порівняння.</a:t>
            </a:r>
            <a:endParaRPr lang="ru-RU" sz="4000" b="1"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Подзаголовок 2"/>
          <p:cNvSpPr>
            <a:spLocks noGrp="1"/>
          </p:cNvSpPr>
          <p:nvPr>
            <p:ph type="subTitle" idx="1"/>
          </p:nvPr>
        </p:nvSpPr>
        <p:spPr/>
        <p:txBody>
          <a:bodyPr/>
          <a:lstStyle/>
          <a:p>
            <a:r>
              <a:rPr lang="uk-UA" dirty="0" smtClean="0"/>
              <a:t>2-й урок. Математика</a:t>
            </a:r>
            <a:endParaRPr lang="ru-RU" dirty="0"/>
          </a:p>
        </p:txBody>
      </p:sp>
    </p:spTree>
    <p:extLst>
      <p:ext uri="{BB962C8B-B14F-4D97-AF65-F5344CB8AC3E}">
        <p14:creationId xmlns:p14="http://schemas.microsoft.com/office/powerpoint/2010/main" val="5012247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Знайти значення виразу</a:t>
            </a:r>
            <a:endParaRPr lang="ru-RU" dirty="0"/>
          </a:p>
        </p:txBody>
      </p:sp>
      <p:sp>
        <p:nvSpPr>
          <p:cNvPr id="3" name="Объект 2"/>
          <p:cNvSpPr>
            <a:spLocks noGrp="1"/>
          </p:cNvSpPr>
          <p:nvPr>
            <p:ph idx="1"/>
          </p:nvPr>
        </p:nvSpPr>
        <p:spPr>
          <a:xfrm>
            <a:off x="457200" y="1200150"/>
            <a:ext cx="7571184" cy="3171800"/>
          </a:xfrm>
        </p:spPr>
        <p:style>
          <a:lnRef idx="1">
            <a:schemeClr val="accent3"/>
          </a:lnRef>
          <a:fillRef idx="2">
            <a:schemeClr val="accent3"/>
          </a:fillRef>
          <a:effectRef idx="1">
            <a:schemeClr val="accent3"/>
          </a:effectRef>
          <a:fontRef idx="minor">
            <a:schemeClr val="dk1"/>
          </a:fontRef>
        </p:style>
        <p:txBody>
          <a:bodyPr>
            <a:normAutofit lnSpcReduction="10000"/>
          </a:bodyPr>
          <a:lstStyle/>
          <a:p>
            <a:pPr marL="114300" indent="0">
              <a:buNone/>
            </a:pPr>
            <a:r>
              <a:rPr lang="uk-UA" sz="6000" dirty="0" smtClean="0"/>
              <a:t>23 + 12           40 + 49</a:t>
            </a:r>
          </a:p>
          <a:p>
            <a:pPr marL="114300" indent="0">
              <a:buNone/>
            </a:pPr>
            <a:r>
              <a:rPr lang="uk-UA" sz="6000" dirty="0" smtClean="0"/>
              <a:t>37 + 21		    71 + 17</a:t>
            </a:r>
          </a:p>
          <a:p>
            <a:pPr marL="114300" indent="0">
              <a:buNone/>
            </a:pPr>
            <a:r>
              <a:rPr lang="uk-UA" sz="6000" dirty="0" smtClean="0"/>
              <a:t>62 </a:t>
            </a:r>
            <a:r>
              <a:rPr lang="uk-UA" sz="6000" dirty="0"/>
              <a:t>+ </a:t>
            </a:r>
            <a:r>
              <a:rPr lang="uk-UA" sz="6000" dirty="0" smtClean="0"/>
              <a:t>20 		    54 + 33</a:t>
            </a:r>
          </a:p>
          <a:p>
            <a:pPr marL="114300" indent="0">
              <a:buNone/>
            </a:pPr>
            <a:endParaRPr lang="ru-RU" dirty="0"/>
          </a:p>
        </p:txBody>
      </p:sp>
    </p:spTree>
    <p:extLst>
      <p:ext uri="{BB962C8B-B14F-4D97-AF65-F5344CB8AC3E}">
        <p14:creationId xmlns:p14="http://schemas.microsoft.com/office/powerpoint/2010/main" val="2351440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Водяний годинник</a:t>
            </a:r>
            <a:endParaRPr lang="ru-RU" dirty="0"/>
          </a:p>
        </p:txBody>
      </p:sp>
      <p:sp>
        <p:nvSpPr>
          <p:cNvPr id="3" name="Объект 2"/>
          <p:cNvSpPr>
            <a:spLocks noGrp="1"/>
          </p:cNvSpPr>
          <p:nvPr>
            <p:ph idx="1"/>
          </p:nvPr>
        </p:nvSpPr>
        <p:spPr>
          <a:xfrm>
            <a:off x="467544" y="1635646"/>
            <a:ext cx="3898776" cy="2163688"/>
          </a:xfrm>
        </p:spPr>
        <p:style>
          <a:lnRef idx="1">
            <a:schemeClr val="accent6"/>
          </a:lnRef>
          <a:fillRef idx="2">
            <a:schemeClr val="accent6"/>
          </a:fillRef>
          <a:effectRef idx="1">
            <a:schemeClr val="accent6"/>
          </a:effectRef>
          <a:fontRef idx="minor">
            <a:schemeClr val="dk1"/>
          </a:fontRef>
        </p:style>
        <p:txBody>
          <a:bodyPr/>
          <a:lstStyle/>
          <a:p>
            <a:r>
              <a:rPr lang="uk-UA" dirty="0"/>
              <a:t>Водяний годинник був схожий на пісочний, тільки у ньому з однієї посудини з поділками в іншу крізь дірочку по краплині перетікала вода.</a:t>
            </a:r>
            <a:endParaRPr lang="ru-RU" dirty="0"/>
          </a:p>
        </p:txBody>
      </p:sp>
      <p:pic>
        <p:nvPicPr>
          <p:cNvPr id="4" name="image19.jpeg"/>
          <p:cNvPicPr/>
          <p:nvPr/>
        </p:nvPicPr>
        <p:blipFill>
          <a:blip r:embed="rId2" cstate="print"/>
          <a:stretch>
            <a:fillRect/>
          </a:stretch>
        </p:blipFill>
        <p:spPr>
          <a:xfrm>
            <a:off x="4860032" y="1203598"/>
            <a:ext cx="3116774" cy="338437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714896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555526"/>
            <a:ext cx="7920880" cy="3672408"/>
          </a:xfrm>
        </p:spPr>
        <p:txBody>
          <a:bodyPr/>
          <a:lstStyle/>
          <a:p>
            <a:r>
              <a:rPr lang="uk-UA" sz="6000" dirty="0" smtClean="0"/>
              <a:t>Накреслити 2 відрізки: один завдовжки                          1 </a:t>
            </a:r>
            <a:r>
              <a:rPr lang="uk-UA" sz="6000" dirty="0" err="1" smtClean="0"/>
              <a:t>дм</a:t>
            </a:r>
            <a:r>
              <a:rPr lang="uk-UA" sz="6000" dirty="0" smtClean="0"/>
              <a:t> 4 см, а другий – на 4 см коротший </a:t>
            </a:r>
            <a:endParaRPr lang="ru-RU" sz="6000" dirty="0"/>
          </a:p>
        </p:txBody>
      </p:sp>
    </p:spTree>
    <p:extLst>
      <p:ext uri="{BB962C8B-B14F-4D97-AF65-F5344CB8AC3E}">
        <p14:creationId xmlns:p14="http://schemas.microsoft.com/office/powerpoint/2010/main" val="8284611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Механічний годинник</a:t>
            </a:r>
            <a:endParaRPr lang="ru-RU" dirty="0"/>
          </a:p>
        </p:txBody>
      </p:sp>
      <p:sp>
        <p:nvSpPr>
          <p:cNvPr id="3" name="Объект 2"/>
          <p:cNvSpPr>
            <a:spLocks noGrp="1"/>
          </p:cNvSpPr>
          <p:nvPr>
            <p:ph idx="1"/>
          </p:nvPr>
        </p:nvSpPr>
        <p:spPr>
          <a:xfrm>
            <a:off x="457200" y="1200150"/>
            <a:ext cx="3970784" cy="3747864"/>
          </a:xfrm>
        </p:spPr>
        <p:style>
          <a:lnRef idx="1">
            <a:schemeClr val="accent6"/>
          </a:lnRef>
          <a:fillRef idx="2">
            <a:schemeClr val="accent6"/>
          </a:fillRef>
          <a:effectRef idx="1">
            <a:schemeClr val="accent6"/>
          </a:effectRef>
          <a:fontRef idx="minor">
            <a:schemeClr val="dk1"/>
          </a:fontRef>
        </p:style>
        <p:txBody>
          <a:bodyPr>
            <a:normAutofit fontScale="85000" lnSpcReduction="20000"/>
          </a:bodyPr>
          <a:lstStyle/>
          <a:p>
            <a:r>
              <a:rPr lang="uk-UA" dirty="0"/>
              <a:t>Приблизно 600 років тому в Європі побудували перший механічний годинник. Він мав лише одну годинну стрілку, яка кріпилася на осі. На ній було намотано канат із важезною гирею на кінці. Гиря тягнула канат униз, він поступово розмотувався і крутив вісь зі стрілкою. Такі годинники розміщували у високих вежах.</a:t>
            </a:r>
            <a:endParaRPr lang="ru-RU" dirty="0"/>
          </a:p>
          <a:p>
            <a:r>
              <a:rPr lang="uk-UA" dirty="0"/>
              <a:t>За 200 років почали виготовляти годинники, які можна було носити в кишені або на руці.</a:t>
            </a:r>
            <a:endParaRPr lang="ru-RU" dirty="0"/>
          </a:p>
        </p:txBody>
      </p:sp>
      <p:pic>
        <p:nvPicPr>
          <p:cNvPr id="4" name="image20.jpeg"/>
          <p:cNvPicPr/>
          <p:nvPr/>
        </p:nvPicPr>
        <p:blipFill>
          <a:blip r:embed="rId2" cstate="print"/>
          <a:stretch>
            <a:fillRect/>
          </a:stretch>
        </p:blipFill>
        <p:spPr>
          <a:xfrm>
            <a:off x="5508104" y="1131589"/>
            <a:ext cx="2037616" cy="365301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667487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Електронний годинник</a:t>
            </a:r>
            <a:endParaRPr lang="ru-RU" dirty="0"/>
          </a:p>
        </p:txBody>
      </p:sp>
      <p:sp>
        <p:nvSpPr>
          <p:cNvPr id="3" name="Объект 2"/>
          <p:cNvSpPr>
            <a:spLocks noGrp="1"/>
          </p:cNvSpPr>
          <p:nvPr>
            <p:ph idx="1"/>
          </p:nvPr>
        </p:nvSpPr>
        <p:spPr>
          <a:xfrm>
            <a:off x="457200" y="1200150"/>
            <a:ext cx="3754760" cy="3600450"/>
          </a:xfrm>
        </p:spPr>
        <p:style>
          <a:lnRef idx="1">
            <a:schemeClr val="accent6"/>
          </a:lnRef>
          <a:fillRef idx="2">
            <a:schemeClr val="accent6"/>
          </a:fillRef>
          <a:effectRef idx="1">
            <a:schemeClr val="accent6"/>
          </a:effectRef>
          <a:fontRef idx="minor">
            <a:schemeClr val="dk1"/>
          </a:fontRef>
        </p:style>
        <p:txBody>
          <a:bodyPr/>
          <a:lstStyle/>
          <a:p>
            <a:r>
              <a:rPr lang="uk-UA" dirty="0"/>
              <a:t>Найбільше функцій мають електронні годинники, які з’явилися приблизно </a:t>
            </a:r>
            <a:r>
              <a:rPr lang="uk-UA" dirty="0" smtClean="0"/>
              <a:t>                50 –</a:t>
            </a:r>
            <a:r>
              <a:rPr lang="uk-UA" dirty="0"/>
              <a:t>60 років тому. Їх вбудовують у різноманітні пристрої. Працюють такі годинники від електромережі або, найчастіше, на батарейках.</a:t>
            </a:r>
            <a:endParaRPr lang="ru-RU" dirty="0"/>
          </a:p>
        </p:txBody>
      </p:sp>
      <p:pic>
        <p:nvPicPr>
          <p:cNvPr id="4" name="image21.jpeg"/>
          <p:cNvPicPr/>
          <p:nvPr/>
        </p:nvPicPr>
        <p:blipFill>
          <a:blip r:embed="rId2" cstate="print"/>
          <a:stretch>
            <a:fillRect/>
          </a:stretch>
        </p:blipFill>
        <p:spPr>
          <a:xfrm>
            <a:off x="4644008" y="1707654"/>
            <a:ext cx="3168352" cy="196873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9964230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555526"/>
            <a:ext cx="7620000" cy="3600450"/>
          </a:xfrm>
        </p:spPr>
        <p:style>
          <a:lnRef idx="1">
            <a:schemeClr val="accent6"/>
          </a:lnRef>
          <a:fillRef idx="2">
            <a:schemeClr val="accent6"/>
          </a:fillRef>
          <a:effectRef idx="1">
            <a:schemeClr val="accent6"/>
          </a:effectRef>
          <a:fontRef idx="minor">
            <a:schemeClr val="dk1"/>
          </a:fontRef>
        </p:style>
        <p:txBody>
          <a:bodyPr>
            <a:normAutofit fontScale="92500" lnSpcReduction="10000"/>
          </a:bodyPr>
          <a:lstStyle/>
          <a:p>
            <a:pPr marL="114300" lvl="0" indent="0">
              <a:buNone/>
            </a:pPr>
            <a:r>
              <a:rPr lang="uk-UA" sz="3200" dirty="0" smtClean="0"/>
              <a:t>Всі </a:t>
            </a:r>
            <a:r>
              <a:rPr lang="uk-UA" sz="3200" dirty="0"/>
              <a:t>перші годинники були неточними, а найточнішими у світі годинниками є атомні, які працюють завдяки коливанням крихітних частинок хімічних елементів. Їх установлюють на космічних кораблях, літаках, </a:t>
            </a:r>
            <a:r>
              <a:rPr lang="uk-UA" sz="3200" dirty="0" smtClean="0"/>
              <a:t>підводних човнах </a:t>
            </a:r>
            <a:r>
              <a:rPr lang="uk-UA" sz="3200" dirty="0"/>
              <a:t>і супутниках. Електронні годинники, якими ми сьогодні користуємось у побуті, також досить точні.</a:t>
            </a:r>
            <a:endParaRPr lang="ru-RU" sz="3200" dirty="0"/>
          </a:p>
          <a:p>
            <a:endParaRPr lang="ru-RU" dirty="0"/>
          </a:p>
        </p:txBody>
      </p:sp>
    </p:spTree>
    <p:extLst>
      <p:ext uri="{BB962C8B-B14F-4D97-AF65-F5344CB8AC3E}">
        <p14:creationId xmlns:p14="http://schemas.microsoft.com/office/powerpoint/2010/main" val="5419137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Задачі</a:t>
            </a:r>
            <a:endParaRPr lang="ru-RU" dirty="0"/>
          </a:p>
        </p:txBody>
      </p:sp>
      <p:sp>
        <p:nvSpPr>
          <p:cNvPr id="3" name="Объект 2"/>
          <p:cNvSpPr>
            <a:spLocks noGrp="1"/>
          </p:cNvSpPr>
          <p:nvPr>
            <p:ph idx="1"/>
          </p:nvPr>
        </p:nvSpPr>
        <p:spPr>
          <a:xfrm>
            <a:off x="457200" y="1200150"/>
            <a:ext cx="4762872" cy="3600450"/>
          </a:xfrm>
        </p:spPr>
        <p:txBody>
          <a:bodyPr/>
          <a:lstStyle/>
          <a:p>
            <a:pPr marL="114300" indent="0">
              <a:buNone/>
            </a:pPr>
            <a:r>
              <a:rPr lang="uk-UA" dirty="0"/>
              <a:t>Софійка відвідує </a:t>
            </a:r>
            <a:r>
              <a:rPr lang="uk-UA" dirty="0" err="1"/>
              <a:t>уроки</a:t>
            </a:r>
            <a:r>
              <a:rPr lang="uk-UA" dirty="0"/>
              <a:t> балету. Урок розпочинається о 15 годині й триває 1 годину. Чи встигне дівчинка подивитися вдома улюблений мультфільм о 17 годині, якщо дорога додому з балетної студії займає 1 годину? О котрій годині вона буде вдома?</a:t>
            </a:r>
            <a:endParaRPr lang="ru-RU" dirty="0"/>
          </a:p>
        </p:txBody>
      </p:sp>
      <p:pic>
        <p:nvPicPr>
          <p:cNvPr id="5122" name="Picture 2" descr="Грациозная балерина - картинка №10388 | Printonic.r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0112" y="627534"/>
            <a:ext cx="2291655" cy="4104456"/>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46877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Задача 2</a:t>
            </a:r>
            <a:endParaRPr lang="ru-RU" dirty="0"/>
          </a:p>
        </p:txBody>
      </p:sp>
      <p:sp>
        <p:nvSpPr>
          <p:cNvPr id="3" name="Объект 2"/>
          <p:cNvSpPr>
            <a:spLocks noGrp="1"/>
          </p:cNvSpPr>
          <p:nvPr>
            <p:ph idx="1"/>
          </p:nvPr>
        </p:nvSpPr>
        <p:spPr>
          <a:xfrm>
            <a:off x="457200" y="1200150"/>
            <a:ext cx="4330824" cy="3600450"/>
          </a:xfrm>
        </p:spPr>
        <p:txBody>
          <a:bodyPr/>
          <a:lstStyle/>
          <a:p>
            <a:pPr marL="114300" indent="0">
              <a:buNone/>
            </a:pPr>
            <a:r>
              <a:rPr lang="uk-UA" dirty="0"/>
              <a:t>Учні 1 класу вирішили поїхати до Києва подивитися лялькову виставу «Принцеса на даху». Відомо, що на дорогу вони витратять 2 години. О котрій годині діти повинні виїхати зі свого міста, якщо вистава розпочинається о 12 годині дня?</a:t>
            </a:r>
            <a:endParaRPr lang="ru-RU" dirty="0"/>
          </a:p>
        </p:txBody>
      </p:sp>
      <p:pic>
        <p:nvPicPr>
          <p:cNvPr id="6146" name="Picture 2" descr="Принцеса на даху - Київ, 11 серпня 2021. Придбати квитки в internet-bilet.u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2040" y="483517"/>
            <a:ext cx="3024336" cy="4392313"/>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56177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Задача 3</a:t>
            </a:r>
            <a:endParaRPr lang="ru-RU" dirty="0"/>
          </a:p>
        </p:txBody>
      </p:sp>
      <p:sp>
        <p:nvSpPr>
          <p:cNvPr id="3" name="Объект 2"/>
          <p:cNvSpPr>
            <a:spLocks noGrp="1"/>
          </p:cNvSpPr>
          <p:nvPr>
            <p:ph idx="1"/>
          </p:nvPr>
        </p:nvSpPr>
        <p:spPr>
          <a:xfrm>
            <a:off x="395536" y="1035264"/>
            <a:ext cx="5040560" cy="3600450"/>
          </a:xfrm>
        </p:spPr>
        <p:txBody>
          <a:bodyPr>
            <a:noAutofit/>
          </a:bodyPr>
          <a:lstStyle/>
          <a:p>
            <a:pPr marL="114300" indent="0">
              <a:buNone/>
            </a:pPr>
            <a:r>
              <a:rPr lang="uk-UA" sz="2800" dirty="0"/>
              <a:t>Максимко вирішив привітати друга, який живе в Німеччині, щойно той прокинеться, о 8 годині ранку. О котрій годині Максимко повинен подзвонити другові, якщо різниця між часом в Україні і Німеччині становить </a:t>
            </a:r>
            <a:r>
              <a:rPr lang="uk-UA" sz="2800" dirty="0" smtClean="0"/>
              <a:t>1 </a:t>
            </a:r>
            <a:r>
              <a:rPr lang="uk-UA" sz="2800" dirty="0"/>
              <a:t>годину?</a:t>
            </a:r>
            <a:endParaRPr lang="ru-RU" sz="2800"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0112" y="1054269"/>
            <a:ext cx="2520280" cy="331370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379932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3600" dirty="0" err="1" smtClean="0"/>
              <a:t>Утворіть</a:t>
            </a:r>
            <a:r>
              <a:rPr lang="uk-UA" sz="3600" dirty="0" smtClean="0"/>
              <a:t> </a:t>
            </a:r>
            <a:r>
              <a:rPr lang="uk-UA" sz="3600" dirty="0"/>
              <a:t>із розрізаних букв слово, що відповідає на питання «Який?»</a:t>
            </a:r>
            <a:endParaRPr lang="ru-RU" sz="3600" dirty="0"/>
          </a:p>
        </p:txBody>
      </p:sp>
      <p:graphicFrame>
        <p:nvGraphicFramePr>
          <p:cNvPr id="4" name="Таблица 3"/>
          <p:cNvGraphicFramePr>
            <a:graphicFrameLocks noGrp="1"/>
          </p:cNvGraphicFramePr>
          <p:nvPr>
            <p:extLst>
              <p:ext uri="{D42A27DB-BD31-4B8C-83A1-F6EECF244321}">
                <p14:modId xmlns:p14="http://schemas.microsoft.com/office/powerpoint/2010/main" val="1984131976"/>
              </p:ext>
            </p:extLst>
          </p:nvPr>
        </p:nvGraphicFramePr>
        <p:xfrm>
          <a:off x="539552" y="1635646"/>
          <a:ext cx="7560840" cy="2448271"/>
        </p:xfrm>
        <a:graphic>
          <a:graphicData uri="http://schemas.openxmlformats.org/drawingml/2006/table">
            <a:tbl>
              <a:tblPr firstRow="1" firstCol="1" lastRow="1" lastCol="1" bandRow="1" bandCol="1">
                <a:tableStyleId>{5C22544A-7EE6-4342-B048-85BDC9FD1C3A}</a:tableStyleId>
              </a:tblPr>
              <a:tblGrid>
                <a:gridCol w="3712216"/>
                <a:gridCol w="3848624"/>
              </a:tblGrid>
              <a:tr h="815180">
                <a:tc>
                  <a:txBody>
                    <a:bodyPr/>
                    <a:lstStyle/>
                    <a:p>
                      <a:pPr marL="158115" marR="149225" algn="ctr">
                        <a:lnSpc>
                          <a:spcPts val="2885"/>
                        </a:lnSpc>
                        <a:spcAft>
                          <a:spcPts val="0"/>
                        </a:spcAft>
                      </a:pPr>
                      <a:r>
                        <a:rPr lang="uk-UA" sz="3600" dirty="0">
                          <a:solidFill>
                            <a:srgbClr val="FF0000"/>
                          </a:solidFill>
                          <a:effectLst/>
                        </a:rPr>
                        <a:t>и</a:t>
                      </a:r>
                      <a:r>
                        <a:rPr lang="uk-UA" sz="3600" spc="-75" dirty="0">
                          <a:solidFill>
                            <a:srgbClr val="FF0000"/>
                          </a:solidFill>
                          <a:effectLst/>
                        </a:rPr>
                        <a:t> </a:t>
                      </a:r>
                      <a:r>
                        <a:rPr lang="uk-UA" sz="3600" dirty="0">
                          <a:solidFill>
                            <a:srgbClr val="FF0000"/>
                          </a:solidFill>
                          <a:effectLst/>
                        </a:rPr>
                        <a:t>Ж</a:t>
                      </a:r>
                      <a:r>
                        <a:rPr lang="uk-UA" sz="3600" spc="-75" dirty="0">
                          <a:solidFill>
                            <a:srgbClr val="FF0000"/>
                          </a:solidFill>
                          <a:effectLst/>
                        </a:rPr>
                        <a:t> </a:t>
                      </a:r>
                      <a:r>
                        <a:rPr lang="uk-UA" sz="3600" dirty="0">
                          <a:solidFill>
                            <a:srgbClr val="FF0000"/>
                          </a:solidFill>
                          <a:effectLst/>
                        </a:rPr>
                        <a:t>й</a:t>
                      </a:r>
                      <a:r>
                        <a:rPr lang="uk-UA" sz="3600" spc="-75" dirty="0">
                          <a:solidFill>
                            <a:srgbClr val="FF0000"/>
                          </a:solidFill>
                          <a:effectLst/>
                        </a:rPr>
                        <a:t> </a:t>
                      </a:r>
                      <a:r>
                        <a:rPr lang="uk-UA" sz="3600" dirty="0">
                          <a:solidFill>
                            <a:srgbClr val="FF0000"/>
                          </a:solidFill>
                          <a:effectLst/>
                        </a:rPr>
                        <a:t>в</a:t>
                      </a:r>
                      <a:r>
                        <a:rPr lang="uk-UA" sz="3600" spc="-75" dirty="0">
                          <a:solidFill>
                            <a:srgbClr val="FF0000"/>
                          </a:solidFill>
                          <a:effectLst/>
                        </a:rPr>
                        <a:t> </a:t>
                      </a:r>
                      <a:r>
                        <a:rPr lang="uk-UA" sz="3600" dirty="0">
                          <a:solidFill>
                            <a:srgbClr val="FF0000"/>
                          </a:solidFill>
                          <a:effectLst/>
                        </a:rPr>
                        <a:t>и</a:t>
                      </a:r>
                      <a:endParaRPr lang="ru-RU" sz="3600" dirty="0">
                        <a:solidFill>
                          <a:srgbClr val="FF0000"/>
                        </a:solidFill>
                        <a:effectLst/>
                        <a:latin typeface="Times New Roman"/>
                        <a:ea typeface="Times New Roman"/>
                      </a:endParaRPr>
                    </a:p>
                  </a:txBody>
                  <a:tcPr marL="0" marR="0" marT="0" marB="0" anchor="ctr"/>
                </a:tc>
                <a:tc>
                  <a:txBody>
                    <a:bodyPr/>
                    <a:lstStyle/>
                    <a:p>
                      <a:pPr marL="71120" marR="66040" algn="ctr">
                        <a:lnSpc>
                          <a:spcPts val="2885"/>
                        </a:lnSpc>
                        <a:spcAft>
                          <a:spcPts val="0"/>
                        </a:spcAft>
                      </a:pPr>
                      <a:r>
                        <a:rPr lang="uk-UA" sz="3600">
                          <a:solidFill>
                            <a:srgbClr val="FF0000"/>
                          </a:solidFill>
                          <a:effectLst/>
                        </a:rPr>
                        <a:t>о</a:t>
                      </a:r>
                      <a:r>
                        <a:rPr lang="uk-UA" sz="3600" spc="-90">
                          <a:solidFill>
                            <a:srgbClr val="FF0000"/>
                          </a:solidFill>
                          <a:effectLst/>
                        </a:rPr>
                        <a:t> </a:t>
                      </a:r>
                      <a:r>
                        <a:rPr lang="uk-UA" sz="3600">
                          <a:solidFill>
                            <a:srgbClr val="FF0000"/>
                          </a:solidFill>
                          <a:effectLst/>
                        </a:rPr>
                        <a:t>ч</a:t>
                      </a:r>
                      <a:r>
                        <a:rPr lang="uk-UA" sz="3600" spc="-90">
                          <a:solidFill>
                            <a:srgbClr val="FF0000"/>
                          </a:solidFill>
                          <a:effectLst/>
                        </a:rPr>
                        <a:t> </a:t>
                      </a:r>
                      <a:r>
                        <a:rPr lang="uk-UA" sz="3600">
                          <a:solidFill>
                            <a:srgbClr val="FF0000"/>
                          </a:solidFill>
                          <a:effectLst/>
                        </a:rPr>
                        <a:t>н</a:t>
                      </a:r>
                      <a:r>
                        <a:rPr lang="uk-UA" sz="3600" spc="-90">
                          <a:solidFill>
                            <a:srgbClr val="FF0000"/>
                          </a:solidFill>
                          <a:effectLst/>
                        </a:rPr>
                        <a:t> </a:t>
                      </a:r>
                      <a:r>
                        <a:rPr lang="uk-UA" sz="3600">
                          <a:solidFill>
                            <a:srgbClr val="FF0000"/>
                          </a:solidFill>
                          <a:effectLst/>
                        </a:rPr>
                        <a:t>я</a:t>
                      </a:r>
                      <a:r>
                        <a:rPr lang="uk-UA" sz="3600" spc="-85">
                          <a:solidFill>
                            <a:srgbClr val="FF0000"/>
                          </a:solidFill>
                          <a:effectLst/>
                        </a:rPr>
                        <a:t> </a:t>
                      </a:r>
                      <a:r>
                        <a:rPr lang="uk-UA" sz="3600">
                          <a:solidFill>
                            <a:srgbClr val="FF0000"/>
                          </a:solidFill>
                          <a:effectLst/>
                        </a:rPr>
                        <a:t>и</a:t>
                      </a:r>
                      <a:r>
                        <a:rPr lang="uk-UA" sz="3600" spc="-90">
                          <a:solidFill>
                            <a:srgbClr val="FF0000"/>
                          </a:solidFill>
                          <a:effectLst/>
                        </a:rPr>
                        <a:t> </a:t>
                      </a:r>
                      <a:r>
                        <a:rPr lang="uk-UA" sz="3600">
                          <a:solidFill>
                            <a:srgbClr val="FF0000"/>
                          </a:solidFill>
                          <a:effectLst/>
                        </a:rPr>
                        <a:t>н</a:t>
                      </a:r>
                      <a:r>
                        <a:rPr lang="uk-UA" sz="3600" spc="-90">
                          <a:solidFill>
                            <a:srgbClr val="FF0000"/>
                          </a:solidFill>
                          <a:effectLst/>
                        </a:rPr>
                        <a:t> </a:t>
                      </a:r>
                      <a:r>
                        <a:rPr lang="uk-UA" sz="3600">
                          <a:solidFill>
                            <a:srgbClr val="FF0000"/>
                          </a:solidFill>
                          <a:effectLst/>
                        </a:rPr>
                        <a:t>С</a:t>
                      </a:r>
                      <a:r>
                        <a:rPr lang="uk-UA" sz="3600" spc="-90">
                          <a:solidFill>
                            <a:srgbClr val="FF0000"/>
                          </a:solidFill>
                          <a:effectLst/>
                        </a:rPr>
                        <a:t> </a:t>
                      </a:r>
                      <a:r>
                        <a:rPr lang="uk-UA" sz="3600">
                          <a:solidFill>
                            <a:srgbClr val="FF0000"/>
                          </a:solidFill>
                          <a:effectLst/>
                        </a:rPr>
                        <a:t>й</a:t>
                      </a:r>
                      <a:endParaRPr lang="ru-RU" sz="3600">
                        <a:solidFill>
                          <a:srgbClr val="FF0000"/>
                        </a:solidFill>
                        <a:effectLst/>
                        <a:latin typeface="Times New Roman"/>
                        <a:ea typeface="Times New Roman"/>
                      </a:endParaRPr>
                    </a:p>
                  </a:txBody>
                  <a:tcPr marL="0" marR="0" marT="0" marB="0" anchor="ctr"/>
                </a:tc>
              </a:tr>
              <a:tr h="817911">
                <a:tc>
                  <a:txBody>
                    <a:bodyPr/>
                    <a:lstStyle/>
                    <a:p>
                      <a:pPr marL="158115" marR="149860" algn="ctr">
                        <a:lnSpc>
                          <a:spcPts val="2900"/>
                        </a:lnSpc>
                        <a:spcAft>
                          <a:spcPts val="0"/>
                        </a:spcAft>
                      </a:pPr>
                      <a:r>
                        <a:rPr lang="uk-UA" sz="3600" dirty="0">
                          <a:solidFill>
                            <a:srgbClr val="FF0000"/>
                          </a:solidFill>
                          <a:effectLst/>
                        </a:rPr>
                        <a:t>н</a:t>
                      </a:r>
                      <a:r>
                        <a:rPr lang="uk-UA" sz="3600" spc="-110" dirty="0">
                          <a:solidFill>
                            <a:srgbClr val="FF0000"/>
                          </a:solidFill>
                          <a:effectLst/>
                        </a:rPr>
                        <a:t> </a:t>
                      </a:r>
                      <a:r>
                        <a:rPr lang="uk-UA" sz="3600" dirty="0">
                          <a:solidFill>
                            <a:srgbClr val="FF0000"/>
                          </a:solidFill>
                          <a:effectLst/>
                        </a:rPr>
                        <a:t>г</a:t>
                      </a:r>
                      <a:r>
                        <a:rPr lang="uk-UA" sz="3600" spc="-105" dirty="0">
                          <a:solidFill>
                            <a:srgbClr val="FF0000"/>
                          </a:solidFill>
                          <a:effectLst/>
                        </a:rPr>
                        <a:t> </a:t>
                      </a:r>
                      <a:r>
                        <a:rPr lang="uk-UA" sz="3600" dirty="0">
                          <a:solidFill>
                            <a:srgbClr val="FF0000"/>
                          </a:solidFill>
                          <a:effectLst/>
                        </a:rPr>
                        <a:t>н</a:t>
                      </a:r>
                      <a:r>
                        <a:rPr lang="uk-UA" sz="3600" spc="-110" dirty="0">
                          <a:solidFill>
                            <a:srgbClr val="FF0000"/>
                          </a:solidFill>
                          <a:effectLst/>
                        </a:rPr>
                        <a:t> </a:t>
                      </a:r>
                      <a:r>
                        <a:rPr lang="uk-UA" sz="3600" dirty="0">
                          <a:solidFill>
                            <a:srgbClr val="FF0000"/>
                          </a:solidFill>
                          <a:effectLst/>
                        </a:rPr>
                        <a:t>я</a:t>
                      </a:r>
                      <a:r>
                        <a:rPr lang="uk-UA" sz="3600" spc="-105" dirty="0">
                          <a:solidFill>
                            <a:srgbClr val="FF0000"/>
                          </a:solidFill>
                          <a:effectLst/>
                        </a:rPr>
                        <a:t> </a:t>
                      </a:r>
                      <a:r>
                        <a:rPr lang="uk-UA" sz="3600" dirty="0">
                          <a:solidFill>
                            <a:srgbClr val="FF0000"/>
                          </a:solidFill>
                          <a:effectLst/>
                        </a:rPr>
                        <a:t>и</a:t>
                      </a:r>
                      <a:r>
                        <a:rPr lang="uk-UA" sz="3600" spc="-110" dirty="0">
                          <a:solidFill>
                            <a:srgbClr val="FF0000"/>
                          </a:solidFill>
                          <a:effectLst/>
                        </a:rPr>
                        <a:t> </a:t>
                      </a:r>
                      <a:r>
                        <a:rPr lang="uk-UA" sz="3600" dirty="0">
                          <a:solidFill>
                            <a:srgbClr val="FF0000"/>
                          </a:solidFill>
                          <a:effectLst/>
                        </a:rPr>
                        <a:t>о</a:t>
                      </a:r>
                      <a:r>
                        <a:rPr lang="uk-UA" sz="3600" spc="-115" dirty="0">
                          <a:solidFill>
                            <a:srgbClr val="FF0000"/>
                          </a:solidFill>
                          <a:effectLst/>
                        </a:rPr>
                        <a:t> </a:t>
                      </a:r>
                      <a:r>
                        <a:rPr lang="uk-UA" sz="3600" dirty="0">
                          <a:solidFill>
                            <a:srgbClr val="FF0000"/>
                          </a:solidFill>
                          <a:effectLst/>
                        </a:rPr>
                        <a:t>В</a:t>
                      </a:r>
                      <a:r>
                        <a:rPr lang="uk-UA" sz="3600" spc="-110" dirty="0">
                          <a:solidFill>
                            <a:srgbClr val="FF0000"/>
                          </a:solidFill>
                          <a:effectLst/>
                        </a:rPr>
                        <a:t> </a:t>
                      </a:r>
                      <a:r>
                        <a:rPr lang="uk-UA" sz="3600" dirty="0">
                          <a:solidFill>
                            <a:srgbClr val="FF0000"/>
                          </a:solidFill>
                          <a:effectLst/>
                        </a:rPr>
                        <a:t>й</a:t>
                      </a:r>
                      <a:endParaRPr lang="ru-RU" sz="3600" dirty="0">
                        <a:solidFill>
                          <a:srgbClr val="FF0000"/>
                        </a:solidFill>
                        <a:effectLst/>
                        <a:latin typeface="Times New Roman"/>
                        <a:ea typeface="Times New Roman"/>
                      </a:endParaRPr>
                    </a:p>
                  </a:txBody>
                  <a:tcPr marL="0" marR="0" marT="0" marB="0" anchor="ctr"/>
                </a:tc>
                <a:tc>
                  <a:txBody>
                    <a:bodyPr/>
                    <a:lstStyle/>
                    <a:p>
                      <a:pPr marL="71120" marR="66040" algn="ctr">
                        <a:lnSpc>
                          <a:spcPts val="2900"/>
                        </a:lnSpc>
                        <a:spcAft>
                          <a:spcPts val="0"/>
                        </a:spcAft>
                      </a:pPr>
                      <a:r>
                        <a:rPr lang="uk-UA" sz="3600" dirty="0">
                          <a:solidFill>
                            <a:srgbClr val="FF0000"/>
                          </a:solidFill>
                          <a:effectLst/>
                        </a:rPr>
                        <a:t>і</a:t>
                      </a:r>
                      <a:r>
                        <a:rPr lang="uk-UA" sz="3600" spc="-125" dirty="0">
                          <a:solidFill>
                            <a:srgbClr val="FF0000"/>
                          </a:solidFill>
                          <a:effectLst/>
                        </a:rPr>
                        <a:t> </a:t>
                      </a:r>
                      <a:r>
                        <a:rPr lang="uk-UA" sz="3600" dirty="0">
                          <a:solidFill>
                            <a:srgbClr val="FF0000"/>
                          </a:solidFill>
                          <a:effectLst/>
                        </a:rPr>
                        <a:t>ч</a:t>
                      </a:r>
                      <a:r>
                        <a:rPr lang="uk-UA" sz="3600" spc="-120" dirty="0">
                          <a:solidFill>
                            <a:srgbClr val="FF0000"/>
                          </a:solidFill>
                          <a:effectLst/>
                        </a:rPr>
                        <a:t> </a:t>
                      </a:r>
                      <a:r>
                        <a:rPr lang="uk-UA" sz="3600" dirty="0">
                          <a:solidFill>
                            <a:srgbClr val="FF0000"/>
                          </a:solidFill>
                          <a:effectLst/>
                        </a:rPr>
                        <a:t>с</a:t>
                      </a:r>
                      <a:r>
                        <a:rPr lang="uk-UA" sz="3600" spc="-120" dirty="0">
                          <a:solidFill>
                            <a:srgbClr val="FF0000"/>
                          </a:solidFill>
                          <a:effectLst/>
                        </a:rPr>
                        <a:t> </a:t>
                      </a:r>
                      <a:r>
                        <a:rPr lang="uk-UA" sz="3600" dirty="0">
                          <a:solidFill>
                            <a:srgbClr val="FF0000"/>
                          </a:solidFill>
                          <a:effectLst/>
                        </a:rPr>
                        <a:t>П</a:t>
                      </a:r>
                      <a:r>
                        <a:rPr lang="uk-UA" sz="3600" spc="-120" dirty="0">
                          <a:solidFill>
                            <a:srgbClr val="FF0000"/>
                          </a:solidFill>
                          <a:effectLst/>
                        </a:rPr>
                        <a:t> </a:t>
                      </a:r>
                      <a:r>
                        <a:rPr lang="uk-UA" sz="3600" dirty="0">
                          <a:solidFill>
                            <a:srgbClr val="FF0000"/>
                          </a:solidFill>
                          <a:effectLst/>
                        </a:rPr>
                        <a:t>о</a:t>
                      </a:r>
                      <a:r>
                        <a:rPr lang="uk-UA" sz="3600" spc="-120" dirty="0">
                          <a:solidFill>
                            <a:srgbClr val="FF0000"/>
                          </a:solidFill>
                          <a:effectLst/>
                        </a:rPr>
                        <a:t> </a:t>
                      </a:r>
                      <a:r>
                        <a:rPr lang="uk-UA" sz="3600" dirty="0">
                          <a:solidFill>
                            <a:srgbClr val="FF0000"/>
                          </a:solidFill>
                          <a:effectLst/>
                        </a:rPr>
                        <a:t>й</a:t>
                      </a:r>
                      <a:r>
                        <a:rPr lang="uk-UA" sz="3600" spc="-120" dirty="0">
                          <a:solidFill>
                            <a:srgbClr val="FF0000"/>
                          </a:solidFill>
                          <a:effectLst/>
                        </a:rPr>
                        <a:t> </a:t>
                      </a:r>
                      <a:r>
                        <a:rPr lang="uk-UA" sz="3600" dirty="0">
                          <a:solidFill>
                            <a:srgbClr val="FF0000"/>
                          </a:solidFill>
                          <a:effectLst/>
                        </a:rPr>
                        <a:t>н</a:t>
                      </a:r>
                      <a:r>
                        <a:rPr lang="uk-UA" sz="3600" spc="-120" dirty="0">
                          <a:solidFill>
                            <a:srgbClr val="FF0000"/>
                          </a:solidFill>
                          <a:effectLst/>
                        </a:rPr>
                        <a:t> </a:t>
                      </a:r>
                      <a:r>
                        <a:rPr lang="uk-UA" sz="3600" dirty="0">
                          <a:solidFill>
                            <a:srgbClr val="FF0000"/>
                          </a:solidFill>
                          <a:effectLst/>
                        </a:rPr>
                        <a:t>и</a:t>
                      </a:r>
                      <a:endParaRPr lang="ru-RU" sz="3600" dirty="0">
                        <a:solidFill>
                          <a:srgbClr val="FF0000"/>
                        </a:solidFill>
                        <a:effectLst/>
                        <a:latin typeface="Times New Roman"/>
                        <a:ea typeface="Times New Roman"/>
                      </a:endParaRPr>
                    </a:p>
                  </a:txBody>
                  <a:tcPr marL="0" marR="0" marT="0" marB="0" anchor="ctr"/>
                </a:tc>
              </a:tr>
              <a:tr h="815180">
                <a:tc>
                  <a:txBody>
                    <a:bodyPr/>
                    <a:lstStyle/>
                    <a:p>
                      <a:pPr marL="158115" marR="151130" algn="ctr">
                        <a:lnSpc>
                          <a:spcPts val="2885"/>
                        </a:lnSpc>
                        <a:spcAft>
                          <a:spcPts val="0"/>
                        </a:spcAft>
                      </a:pPr>
                      <a:r>
                        <a:rPr lang="uk-UA" sz="3600">
                          <a:solidFill>
                            <a:srgbClr val="FF0000"/>
                          </a:solidFill>
                          <a:effectLst/>
                        </a:rPr>
                        <a:t>н</a:t>
                      </a:r>
                      <a:r>
                        <a:rPr lang="uk-UA" sz="3600" spc="-20">
                          <a:solidFill>
                            <a:srgbClr val="FF0000"/>
                          </a:solidFill>
                          <a:effectLst/>
                        </a:rPr>
                        <a:t> </a:t>
                      </a:r>
                      <a:r>
                        <a:rPr lang="uk-UA" sz="3600">
                          <a:solidFill>
                            <a:srgbClr val="FF0000"/>
                          </a:solidFill>
                          <a:effectLst/>
                        </a:rPr>
                        <a:t>х</a:t>
                      </a:r>
                      <a:r>
                        <a:rPr lang="uk-UA" sz="3600" spc="-15">
                          <a:solidFill>
                            <a:srgbClr val="FF0000"/>
                          </a:solidFill>
                          <a:effectLst/>
                        </a:rPr>
                        <a:t> </a:t>
                      </a:r>
                      <a:r>
                        <a:rPr lang="uk-UA" sz="3600">
                          <a:solidFill>
                            <a:srgbClr val="FF0000"/>
                          </a:solidFill>
                          <a:effectLst/>
                        </a:rPr>
                        <a:t>а</a:t>
                      </a:r>
                      <a:r>
                        <a:rPr lang="uk-UA" sz="3600" spc="-15">
                          <a:solidFill>
                            <a:srgbClr val="FF0000"/>
                          </a:solidFill>
                          <a:effectLst/>
                        </a:rPr>
                        <a:t> </a:t>
                      </a:r>
                      <a:r>
                        <a:rPr lang="uk-UA" sz="3600">
                          <a:solidFill>
                            <a:srgbClr val="FF0000"/>
                          </a:solidFill>
                          <a:effectLst/>
                        </a:rPr>
                        <a:t>М</a:t>
                      </a:r>
                      <a:r>
                        <a:rPr lang="uk-UA" sz="3600" spc="-20">
                          <a:solidFill>
                            <a:srgbClr val="FF0000"/>
                          </a:solidFill>
                          <a:effectLst/>
                        </a:rPr>
                        <a:t> </a:t>
                      </a:r>
                      <a:r>
                        <a:rPr lang="uk-UA" sz="3600">
                          <a:solidFill>
                            <a:srgbClr val="FF0000"/>
                          </a:solidFill>
                          <a:effectLst/>
                        </a:rPr>
                        <a:t>і</a:t>
                      </a:r>
                      <a:r>
                        <a:rPr lang="uk-UA" sz="3600" spc="-15">
                          <a:solidFill>
                            <a:srgbClr val="FF0000"/>
                          </a:solidFill>
                          <a:effectLst/>
                        </a:rPr>
                        <a:t> </a:t>
                      </a:r>
                      <a:r>
                        <a:rPr lang="uk-UA" sz="3600">
                          <a:solidFill>
                            <a:srgbClr val="FF0000"/>
                          </a:solidFill>
                          <a:effectLst/>
                        </a:rPr>
                        <a:t>ч</a:t>
                      </a:r>
                      <a:r>
                        <a:rPr lang="uk-UA" sz="3600" spc="-25">
                          <a:solidFill>
                            <a:srgbClr val="FF0000"/>
                          </a:solidFill>
                          <a:effectLst/>
                        </a:rPr>
                        <a:t> </a:t>
                      </a:r>
                      <a:r>
                        <a:rPr lang="uk-UA" sz="3600">
                          <a:solidFill>
                            <a:srgbClr val="FF0000"/>
                          </a:solidFill>
                          <a:effectLst/>
                        </a:rPr>
                        <a:t>й</a:t>
                      </a:r>
                      <a:r>
                        <a:rPr lang="uk-UA" sz="3600" spc="-15">
                          <a:solidFill>
                            <a:srgbClr val="FF0000"/>
                          </a:solidFill>
                          <a:effectLst/>
                        </a:rPr>
                        <a:t> </a:t>
                      </a:r>
                      <a:r>
                        <a:rPr lang="uk-UA" sz="3600">
                          <a:solidFill>
                            <a:srgbClr val="FF0000"/>
                          </a:solidFill>
                          <a:effectLst/>
                        </a:rPr>
                        <a:t>е</a:t>
                      </a:r>
                      <a:r>
                        <a:rPr lang="uk-UA" sz="3600" spc="-20">
                          <a:solidFill>
                            <a:srgbClr val="FF0000"/>
                          </a:solidFill>
                          <a:effectLst/>
                        </a:rPr>
                        <a:t> </a:t>
                      </a:r>
                      <a:r>
                        <a:rPr lang="uk-UA" sz="3600">
                          <a:solidFill>
                            <a:srgbClr val="FF0000"/>
                          </a:solidFill>
                          <a:effectLst/>
                        </a:rPr>
                        <a:t>н</a:t>
                      </a:r>
                      <a:r>
                        <a:rPr lang="uk-UA" sz="3600" spc="-15">
                          <a:solidFill>
                            <a:srgbClr val="FF0000"/>
                          </a:solidFill>
                          <a:effectLst/>
                        </a:rPr>
                        <a:t> </a:t>
                      </a:r>
                      <a:r>
                        <a:rPr lang="uk-UA" sz="3600">
                          <a:solidFill>
                            <a:srgbClr val="FF0000"/>
                          </a:solidFill>
                          <a:effectLst/>
                        </a:rPr>
                        <a:t>и</a:t>
                      </a:r>
                      <a:endParaRPr lang="ru-RU" sz="3600">
                        <a:solidFill>
                          <a:srgbClr val="FF0000"/>
                        </a:solidFill>
                        <a:effectLst/>
                        <a:latin typeface="Times New Roman"/>
                        <a:ea typeface="Times New Roman"/>
                      </a:endParaRPr>
                    </a:p>
                  </a:txBody>
                  <a:tcPr marL="0" marR="0" marT="0" marB="0" anchor="ctr"/>
                </a:tc>
                <a:tc>
                  <a:txBody>
                    <a:bodyPr/>
                    <a:lstStyle/>
                    <a:p>
                      <a:pPr marL="71120" marR="66040" algn="ctr">
                        <a:lnSpc>
                          <a:spcPts val="2885"/>
                        </a:lnSpc>
                        <a:spcAft>
                          <a:spcPts val="0"/>
                        </a:spcAft>
                      </a:pPr>
                      <a:r>
                        <a:rPr lang="uk-UA" sz="3600" dirty="0">
                          <a:solidFill>
                            <a:srgbClr val="FF0000"/>
                          </a:solidFill>
                          <a:effectLst/>
                        </a:rPr>
                        <a:t>н</a:t>
                      </a:r>
                      <a:r>
                        <a:rPr lang="uk-UA" sz="3600" spc="-85" dirty="0">
                          <a:solidFill>
                            <a:srgbClr val="FF0000"/>
                          </a:solidFill>
                          <a:effectLst/>
                        </a:rPr>
                        <a:t> </a:t>
                      </a:r>
                      <a:r>
                        <a:rPr lang="uk-UA" sz="3600" dirty="0">
                          <a:solidFill>
                            <a:srgbClr val="FF0000"/>
                          </a:solidFill>
                          <a:effectLst/>
                        </a:rPr>
                        <a:t>й</a:t>
                      </a:r>
                      <a:r>
                        <a:rPr lang="uk-UA" sz="3600" spc="-85" dirty="0">
                          <a:solidFill>
                            <a:srgbClr val="FF0000"/>
                          </a:solidFill>
                          <a:effectLst/>
                        </a:rPr>
                        <a:t> </a:t>
                      </a:r>
                      <a:r>
                        <a:rPr lang="uk-UA" sz="3600" dirty="0">
                          <a:solidFill>
                            <a:srgbClr val="FF0000"/>
                          </a:solidFill>
                          <a:effectLst/>
                        </a:rPr>
                        <a:t>е</a:t>
                      </a:r>
                      <a:r>
                        <a:rPr lang="uk-UA" sz="3600" spc="-85" dirty="0">
                          <a:solidFill>
                            <a:srgbClr val="FF0000"/>
                          </a:solidFill>
                          <a:effectLst/>
                        </a:rPr>
                        <a:t> </a:t>
                      </a:r>
                      <a:r>
                        <a:rPr lang="uk-UA" sz="3600" dirty="0">
                          <a:solidFill>
                            <a:srgbClr val="FF0000"/>
                          </a:solidFill>
                          <a:effectLst/>
                        </a:rPr>
                        <a:t>к</a:t>
                      </a:r>
                      <a:r>
                        <a:rPr lang="uk-UA" sz="3600" spc="-85" dirty="0">
                          <a:solidFill>
                            <a:srgbClr val="FF0000"/>
                          </a:solidFill>
                          <a:effectLst/>
                        </a:rPr>
                        <a:t> </a:t>
                      </a:r>
                      <a:r>
                        <a:rPr lang="uk-UA" sz="3600" dirty="0">
                          <a:solidFill>
                            <a:srgbClr val="FF0000"/>
                          </a:solidFill>
                          <a:effectLst/>
                        </a:rPr>
                        <a:t>т</a:t>
                      </a:r>
                      <a:r>
                        <a:rPr lang="uk-UA" sz="3600" spc="-85" dirty="0">
                          <a:solidFill>
                            <a:srgbClr val="FF0000"/>
                          </a:solidFill>
                          <a:effectLst/>
                        </a:rPr>
                        <a:t> </a:t>
                      </a:r>
                      <a:r>
                        <a:rPr lang="uk-UA" sz="3600" dirty="0">
                          <a:solidFill>
                            <a:srgbClr val="FF0000"/>
                          </a:solidFill>
                          <a:effectLst/>
                        </a:rPr>
                        <a:t>л</a:t>
                      </a:r>
                      <a:r>
                        <a:rPr lang="uk-UA" sz="3600" spc="-85" dirty="0">
                          <a:solidFill>
                            <a:srgbClr val="FF0000"/>
                          </a:solidFill>
                          <a:effectLst/>
                        </a:rPr>
                        <a:t> </a:t>
                      </a:r>
                      <a:r>
                        <a:rPr lang="uk-UA" sz="3600" dirty="0">
                          <a:solidFill>
                            <a:srgbClr val="FF0000"/>
                          </a:solidFill>
                          <a:effectLst/>
                        </a:rPr>
                        <a:t>н</a:t>
                      </a:r>
                      <a:r>
                        <a:rPr lang="uk-UA" sz="3600" spc="-85" dirty="0">
                          <a:solidFill>
                            <a:srgbClr val="FF0000"/>
                          </a:solidFill>
                          <a:effectLst/>
                        </a:rPr>
                        <a:t> </a:t>
                      </a:r>
                      <a:r>
                        <a:rPr lang="uk-UA" sz="3600" dirty="0">
                          <a:solidFill>
                            <a:srgbClr val="FF0000"/>
                          </a:solidFill>
                          <a:effectLst/>
                        </a:rPr>
                        <a:t>р</a:t>
                      </a:r>
                      <a:r>
                        <a:rPr lang="uk-UA" sz="3600" spc="-85" dirty="0">
                          <a:solidFill>
                            <a:srgbClr val="FF0000"/>
                          </a:solidFill>
                          <a:effectLst/>
                        </a:rPr>
                        <a:t> </a:t>
                      </a:r>
                      <a:r>
                        <a:rPr lang="uk-UA" sz="3600" dirty="0">
                          <a:solidFill>
                            <a:srgbClr val="FF0000"/>
                          </a:solidFill>
                          <a:effectLst/>
                        </a:rPr>
                        <a:t>о</a:t>
                      </a:r>
                      <a:r>
                        <a:rPr lang="uk-UA" sz="3600" spc="-85" dirty="0">
                          <a:solidFill>
                            <a:srgbClr val="FF0000"/>
                          </a:solidFill>
                          <a:effectLst/>
                        </a:rPr>
                        <a:t> </a:t>
                      </a:r>
                      <a:r>
                        <a:rPr lang="uk-UA" sz="3600" dirty="0">
                          <a:solidFill>
                            <a:srgbClr val="FF0000"/>
                          </a:solidFill>
                          <a:effectLst/>
                        </a:rPr>
                        <a:t>и</a:t>
                      </a:r>
                      <a:r>
                        <a:rPr lang="uk-UA" sz="3600" spc="-85" dirty="0">
                          <a:solidFill>
                            <a:srgbClr val="FF0000"/>
                          </a:solidFill>
                          <a:effectLst/>
                        </a:rPr>
                        <a:t> </a:t>
                      </a:r>
                      <a:r>
                        <a:rPr lang="uk-UA" sz="3600" dirty="0">
                          <a:solidFill>
                            <a:srgbClr val="FF0000"/>
                          </a:solidFill>
                          <a:effectLst/>
                        </a:rPr>
                        <a:t>Е</a:t>
                      </a:r>
                      <a:endParaRPr lang="ru-RU" sz="3600" dirty="0">
                        <a:solidFill>
                          <a:srgbClr val="FF0000"/>
                        </a:solidFill>
                        <a:effectLst/>
                        <a:latin typeface="Times New Roman"/>
                        <a:ea typeface="Times New Roman"/>
                      </a:endParaRPr>
                    </a:p>
                  </a:txBody>
                  <a:tcPr marL="0" marR="0" marT="0" marB="0" anchor="ctr"/>
                </a:tc>
              </a:tr>
            </a:tbl>
          </a:graphicData>
        </a:graphic>
      </p:graphicFrame>
    </p:spTree>
    <p:extLst>
      <p:ext uri="{BB962C8B-B14F-4D97-AF65-F5344CB8AC3E}">
        <p14:creationId xmlns:p14="http://schemas.microsoft.com/office/powerpoint/2010/main" val="2978286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Визначення часу за годинником у 24 - годинному форматі | Тест з математики  – «На Урок»"/>
          <p:cNvPicPr>
            <a:picLocks noChangeAspect="1" noChangeArrowheads="1"/>
          </p:cNvPicPr>
          <p:nvPr/>
        </p:nvPicPr>
        <p:blipFill rotWithShape="1">
          <a:blip r:embed="rId2">
            <a:extLst>
              <a:ext uri="{28A0092B-C50C-407E-A947-70E740481C1C}">
                <a14:useLocalDpi xmlns:a14="http://schemas.microsoft.com/office/drawing/2010/main" val="0"/>
              </a:ext>
            </a:extLst>
          </a:blip>
          <a:srcRect t="13285" b="13341"/>
          <a:stretch/>
        </p:blipFill>
        <p:spPr bwMode="auto">
          <a:xfrm>
            <a:off x="3275856" y="2715766"/>
            <a:ext cx="2207561" cy="229944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graphicFrame>
        <p:nvGraphicFramePr>
          <p:cNvPr id="4" name="Таблица 3"/>
          <p:cNvGraphicFramePr>
            <a:graphicFrameLocks noGrp="1"/>
          </p:cNvGraphicFramePr>
          <p:nvPr>
            <p:extLst>
              <p:ext uri="{D42A27DB-BD31-4B8C-83A1-F6EECF244321}">
                <p14:modId xmlns:p14="http://schemas.microsoft.com/office/powerpoint/2010/main" val="2235908304"/>
              </p:ext>
            </p:extLst>
          </p:nvPr>
        </p:nvGraphicFramePr>
        <p:xfrm>
          <a:off x="467544" y="267494"/>
          <a:ext cx="7560840" cy="2448271"/>
        </p:xfrm>
        <a:graphic>
          <a:graphicData uri="http://schemas.openxmlformats.org/drawingml/2006/table">
            <a:tbl>
              <a:tblPr firstRow="1" firstCol="1" lastRow="1" lastCol="1" bandRow="1" bandCol="1">
                <a:tableStyleId>{5C22544A-7EE6-4342-B048-85BDC9FD1C3A}</a:tableStyleId>
              </a:tblPr>
              <a:tblGrid>
                <a:gridCol w="3712216"/>
                <a:gridCol w="3848624"/>
              </a:tblGrid>
              <a:tr h="815180">
                <a:tc>
                  <a:txBody>
                    <a:bodyPr/>
                    <a:lstStyle/>
                    <a:p>
                      <a:pPr marL="158115" marR="149225" algn="ctr">
                        <a:lnSpc>
                          <a:spcPts val="2885"/>
                        </a:lnSpc>
                        <a:spcAft>
                          <a:spcPts val="0"/>
                        </a:spcAft>
                      </a:pPr>
                      <a:r>
                        <a:rPr lang="uk-UA" sz="3600" spc="-75" dirty="0" smtClean="0">
                          <a:solidFill>
                            <a:srgbClr val="FF0000"/>
                          </a:solidFill>
                          <a:effectLst/>
                        </a:rPr>
                        <a:t> </a:t>
                      </a:r>
                      <a:r>
                        <a:rPr lang="uk-UA" sz="3600" dirty="0" smtClean="0">
                          <a:solidFill>
                            <a:srgbClr val="FF0000"/>
                          </a:solidFill>
                          <a:effectLst/>
                        </a:rPr>
                        <a:t>Ж и в и й</a:t>
                      </a:r>
                      <a:r>
                        <a:rPr lang="uk-UA" sz="3600" spc="-75" dirty="0" smtClean="0">
                          <a:solidFill>
                            <a:srgbClr val="FF0000"/>
                          </a:solidFill>
                          <a:effectLst/>
                        </a:rPr>
                        <a:t> </a:t>
                      </a:r>
                      <a:endParaRPr lang="ru-RU" sz="3600" dirty="0">
                        <a:solidFill>
                          <a:srgbClr val="FF0000"/>
                        </a:solidFill>
                        <a:effectLst/>
                        <a:latin typeface="Times New Roman"/>
                        <a:ea typeface="Times New Roman"/>
                      </a:endParaRPr>
                    </a:p>
                  </a:txBody>
                  <a:tcPr marL="0" marR="0" marT="0" marB="0" anchor="ctr"/>
                </a:tc>
                <a:tc>
                  <a:txBody>
                    <a:bodyPr/>
                    <a:lstStyle/>
                    <a:p>
                      <a:pPr marL="71120" marR="66040" algn="ctr">
                        <a:lnSpc>
                          <a:spcPts val="2885"/>
                        </a:lnSpc>
                        <a:spcAft>
                          <a:spcPts val="0"/>
                        </a:spcAft>
                      </a:pPr>
                      <a:r>
                        <a:rPr lang="uk-UA" sz="3600" dirty="0" smtClean="0">
                          <a:solidFill>
                            <a:srgbClr val="FF0000"/>
                          </a:solidFill>
                          <a:effectLst/>
                        </a:rPr>
                        <a:t>С о н я ч н и й</a:t>
                      </a:r>
                      <a:endParaRPr lang="ru-RU" sz="3600" dirty="0">
                        <a:solidFill>
                          <a:srgbClr val="FF0000"/>
                        </a:solidFill>
                        <a:effectLst/>
                        <a:latin typeface="Times New Roman"/>
                        <a:ea typeface="Times New Roman"/>
                      </a:endParaRPr>
                    </a:p>
                  </a:txBody>
                  <a:tcPr marL="0" marR="0" marT="0" marB="0" anchor="ctr"/>
                </a:tc>
              </a:tr>
              <a:tr h="817911">
                <a:tc>
                  <a:txBody>
                    <a:bodyPr/>
                    <a:lstStyle/>
                    <a:p>
                      <a:pPr marL="158115" marR="149860" algn="ctr">
                        <a:lnSpc>
                          <a:spcPts val="2900"/>
                        </a:lnSpc>
                        <a:spcAft>
                          <a:spcPts val="0"/>
                        </a:spcAft>
                      </a:pPr>
                      <a:r>
                        <a:rPr lang="uk-UA" sz="3600" dirty="0" smtClean="0">
                          <a:solidFill>
                            <a:srgbClr val="FF0000"/>
                          </a:solidFill>
                          <a:effectLst/>
                        </a:rPr>
                        <a:t>В о г н я н и й</a:t>
                      </a:r>
                      <a:endParaRPr lang="ru-RU" sz="3600" dirty="0">
                        <a:solidFill>
                          <a:srgbClr val="FF0000"/>
                        </a:solidFill>
                        <a:effectLst/>
                        <a:latin typeface="Times New Roman"/>
                        <a:ea typeface="Times New Roman"/>
                      </a:endParaRPr>
                    </a:p>
                  </a:txBody>
                  <a:tcPr marL="0" marR="0" marT="0" marB="0" anchor="ctr"/>
                </a:tc>
                <a:tc>
                  <a:txBody>
                    <a:bodyPr/>
                    <a:lstStyle/>
                    <a:p>
                      <a:pPr marL="71120" marR="66040" algn="ctr">
                        <a:lnSpc>
                          <a:spcPts val="2900"/>
                        </a:lnSpc>
                        <a:spcAft>
                          <a:spcPts val="0"/>
                        </a:spcAft>
                      </a:pPr>
                      <a:r>
                        <a:rPr lang="uk-UA" sz="3600" dirty="0" smtClean="0">
                          <a:solidFill>
                            <a:srgbClr val="FF0000"/>
                          </a:solidFill>
                          <a:effectLst/>
                        </a:rPr>
                        <a:t>П і с о ч н и й</a:t>
                      </a:r>
                      <a:endParaRPr lang="ru-RU" sz="3600" dirty="0">
                        <a:solidFill>
                          <a:srgbClr val="FF0000"/>
                        </a:solidFill>
                        <a:effectLst/>
                        <a:latin typeface="Times New Roman"/>
                        <a:ea typeface="Times New Roman"/>
                      </a:endParaRPr>
                    </a:p>
                  </a:txBody>
                  <a:tcPr marL="0" marR="0" marT="0" marB="0" anchor="ctr"/>
                </a:tc>
              </a:tr>
              <a:tr h="815180">
                <a:tc>
                  <a:txBody>
                    <a:bodyPr/>
                    <a:lstStyle/>
                    <a:p>
                      <a:pPr marL="158115" marR="151130" algn="ctr">
                        <a:lnSpc>
                          <a:spcPts val="2885"/>
                        </a:lnSpc>
                        <a:spcAft>
                          <a:spcPts val="0"/>
                        </a:spcAft>
                      </a:pPr>
                      <a:r>
                        <a:rPr lang="uk-UA" sz="3600" dirty="0" smtClean="0">
                          <a:solidFill>
                            <a:srgbClr val="FF0000"/>
                          </a:solidFill>
                          <a:effectLst/>
                        </a:rPr>
                        <a:t>М е х а н і ч н и й</a:t>
                      </a:r>
                      <a:endParaRPr lang="ru-RU" sz="3600" dirty="0">
                        <a:solidFill>
                          <a:srgbClr val="FF0000"/>
                        </a:solidFill>
                        <a:effectLst/>
                        <a:latin typeface="Times New Roman"/>
                        <a:ea typeface="Times New Roman"/>
                      </a:endParaRPr>
                    </a:p>
                  </a:txBody>
                  <a:tcPr marL="0" marR="0" marT="0" marB="0" anchor="ctr"/>
                </a:tc>
                <a:tc>
                  <a:txBody>
                    <a:bodyPr/>
                    <a:lstStyle/>
                    <a:p>
                      <a:pPr marL="71120" marR="66040" algn="ctr">
                        <a:lnSpc>
                          <a:spcPts val="2885"/>
                        </a:lnSpc>
                        <a:spcAft>
                          <a:spcPts val="0"/>
                        </a:spcAft>
                      </a:pPr>
                      <a:r>
                        <a:rPr lang="uk-UA" sz="3600" dirty="0" smtClean="0">
                          <a:solidFill>
                            <a:srgbClr val="FF0000"/>
                          </a:solidFill>
                          <a:effectLst/>
                        </a:rPr>
                        <a:t>Е л е к т р о н </a:t>
                      </a:r>
                      <a:r>
                        <a:rPr lang="uk-UA" sz="3600" dirty="0" err="1" smtClean="0">
                          <a:solidFill>
                            <a:srgbClr val="FF0000"/>
                          </a:solidFill>
                          <a:effectLst/>
                        </a:rPr>
                        <a:t>н</a:t>
                      </a:r>
                      <a:r>
                        <a:rPr lang="uk-UA" sz="3600" dirty="0" smtClean="0">
                          <a:solidFill>
                            <a:srgbClr val="FF0000"/>
                          </a:solidFill>
                          <a:effectLst/>
                        </a:rPr>
                        <a:t> и й </a:t>
                      </a:r>
                      <a:endParaRPr lang="ru-RU" sz="3600" dirty="0">
                        <a:solidFill>
                          <a:srgbClr val="FF0000"/>
                        </a:solidFill>
                        <a:effectLst/>
                        <a:latin typeface="Times New Roman"/>
                        <a:ea typeface="Times New Roman"/>
                      </a:endParaRPr>
                    </a:p>
                  </a:txBody>
                  <a:tcPr marL="0" marR="0" marT="0" marB="0" anchor="ctr"/>
                </a:tc>
              </a:tr>
            </a:tbl>
          </a:graphicData>
        </a:graphic>
      </p:graphicFrame>
    </p:spTree>
    <p:extLst>
      <p:ext uri="{BB962C8B-B14F-4D97-AF65-F5344CB8AC3E}">
        <p14:creationId xmlns:p14="http://schemas.microsoft.com/office/powerpoint/2010/main" val="15284535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Математичний диктант</a:t>
            </a:r>
            <a:endParaRPr lang="ru-RU" dirty="0"/>
          </a:p>
        </p:txBody>
      </p:sp>
      <p:sp>
        <p:nvSpPr>
          <p:cNvPr id="3" name="Объект 2"/>
          <p:cNvSpPr>
            <a:spLocks noGrp="1"/>
          </p:cNvSpPr>
          <p:nvPr>
            <p:ph idx="1"/>
          </p:nvPr>
        </p:nvSpPr>
        <p:spPr>
          <a:xfrm>
            <a:off x="457200" y="1200150"/>
            <a:ext cx="7571184" cy="3819872"/>
          </a:xfrm>
        </p:spPr>
        <p:style>
          <a:lnRef idx="1">
            <a:schemeClr val="accent3"/>
          </a:lnRef>
          <a:fillRef idx="2">
            <a:schemeClr val="accent3"/>
          </a:fillRef>
          <a:effectRef idx="1">
            <a:schemeClr val="accent3"/>
          </a:effectRef>
          <a:fontRef idx="minor">
            <a:schemeClr val="dk1"/>
          </a:fontRef>
        </p:style>
        <p:txBody>
          <a:bodyPr/>
          <a:lstStyle/>
          <a:p>
            <a:r>
              <a:rPr lang="uk-UA" sz="2800" dirty="0" smtClean="0"/>
              <a:t>Знайти суму чисел 40 і 7.</a:t>
            </a:r>
          </a:p>
          <a:p>
            <a:r>
              <a:rPr lang="uk-UA" sz="2800" dirty="0" smtClean="0"/>
              <a:t>30 збільшити на 9.</a:t>
            </a:r>
          </a:p>
          <a:p>
            <a:r>
              <a:rPr lang="uk-UA" sz="2800" dirty="0" smtClean="0"/>
              <a:t>Знайти різницю чисел 53 і 50.</a:t>
            </a:r>
          </a:p>
          <a:p>
            <a:r>
              <a:rPr lang="uk-UA" sz="2800" dirty="0" smtClean="0"/>
              <a:t>На скільки число 97 більше ніж 90.</a:t>
            </a:r>
          </a:p>
          <a:p>
            <a:r>
              <a:rPr lang="uk-UA" sz="2800" dirty="0" smtClean="0"/>
              <a:t>Запишіть число, попереднє до числа 87.</a:t>
            </a:r>
          </a:p>
          <a:p>
            <a:r>
              <a:rPr lang="uk-UA" sz="2800" dirty="0" smtClean="0"/>
              <a:t>Запишіть число, наступне до числа 99.</a:t>
            </a:r>
          </a:p>
          <a:p>
            <a:r>
              <a:rPr lang="uk-UA" sz="2800" dirty="0" smtClean="0"/>
              <a:t>Запишіть числа сьомого десятка.</a:t>
            </a:r>
          </a:p>
          <a:p>
            <a:endParaRPr lang="ru-RU" dirty="0"/>
          </a:p>
        </p:txBody>
      </p:sp>
    </p:spTree>
    <p:extLst>
      <p:ext uri="{BB962C8B-B14F-4D97-AF65-F5344CB8AC3E}">
        <p14:creationId xmlns:p14="http://schemas.microsoft.com/office/powerpoint/2010/main" val="1851684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Сонячний годинник</a:t>
            </a:r>
            <a:endParaRPr lang="ru-RU" dirty="0"/>
          </a:p>
        </p:txBody>
      </p:sp>
      <p:sp>
        <p:nvSpPr>
          <p:cNvPr id="3" name="Объект 2"/>
          <p:cNvSpPr>
            <a:spLocks noGrp="1"/>
          </p:cNvSpPr>
          <p:nvPr>
            <p:ph idx="1"/>
          </p:nvPr>
        </p:nvSpPr>
        <p:spPr>
          <a:xfrm>
            <a:off x="179512" y="1059582"/>
            <a:ext cx="4032448" cy="3528392"/>
          </a:xfrm>
        </p:spPr>
        <p:style>
          <a:lnRef idx="1">
            <a:schemeClr val="accent6"/>
          </a:lnRef>
          <a:fillRef idx="2">
            <a:schemeClr val="accent6"/>
          </a:fillRef>
          <a:effectRef idx="1">
            <a:schemeClr val="accent6"/>
          </a:effectRef>
          <a:fontRef idx="minor">
            <a:schemeClr val="dk1"/>
          </a:fontRef>
        </p:style>
        <p:txBody>
          <a:bodyPr>
            <a:normAutofit/>
          </a:bodyPr>
          <a:lstStyle/>
          <a:p>
            <a:r>
              <a:rPr lang="uk-UA" dirty="0"/>
              <a:t>У Давньому Єгипті близько 3500 тисячі років тому винайшли сонячний годинник. Це був стовпчик, тінь від якого падала на циферблат з позначками годин. Але ці пристрої не функціонували вночі та за хмарної погоди.</a:t>
            </a:r>
            <a:endParaRPr lang="ru-RU" dirty="0"/>
          </a:p>
        </p:txBody>
      </p:sp>
      <p:pic>
        <p:nvPicPr>
          <p:cNvPr id="3074" name="Picture 2" descr="Відео дня: унікальний сонячний годинник в Іршаві з висоти || MUKACHEVO.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9992" y="1347614"/>
            <a:ext cx="3600400" cy="2312132"/>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19722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987574"/>
            <a:ext cx="7571184" cy="1728192"/>
          </a:xfrm>
        </p:spPr>
        <p:style>
          <a:lnRef idx="1">
            <a:schemeClr val="accent3"/>
          </a:lnRef>
          <a:fillRef idx="2">
            <a:schemeClr val="accent3"/>
          </a:fillRef>
          <a:effectRef idx="1">
            <a:schemeClr val="accent3"/>
          </a:effectRef>
          <a:fontRef idx="minor">
            <a:schemeClr val="dk1"/>
          </a:fontRef>
        </p:style>
        <p:txBody>
          <a:bodyPr/>
          <a:lstStyle/>
          <a:p>
            <a:pPr marL="114300" indent="0">
              <a:buNone/>
            </a:pPr>
            <a:r>
              <a:rPr lang="uk-UA" sz="2800" dirty="0" smtClean="0"/>
              <a:t>Записати числа </a:t>
            </a:r>
            <a:r>
              <a:rPr lang="uk-UA"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49, 63, 28, 76, 52, 99</a:t>
            </a:r>
            <a:r>
              <a:rPr lang="uk-UA" sz="2800" dirty="0" smtClean="0"/>
              <a:t> у вигляді суми розрядних доданків за зразком:</a:t>
            </a:r>
          </a:p>
          <a:p>
            <a:pPr marL="114300" indent="0">
              <a:buNone/>
            </a:pPr>
            <a:r>
              <a:rPr lang="uk-UA"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49 = 40 + 9</a:t>
            </a:r>
          </a:p>
          <a:p>
            <a:endParaRPr lang="ru-RU" dirty="0"/>
          </a:p>
        </p:txBody>
      </p:sp>
    </p:spTree>
    <p:extLst>
      <p:ext uri="{BB962C8B-B14F-4D97-AF65-F5344CB8AC3E}">
        <p14:creationId xmlns:p14="http://schemas.microsoft.com/office/powerpoint/2010/main" val="7429594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Вогняний годинник</a:t>
            </a:r>
            <a:endParaRPr lang="ru-RU" dirty="0"/>
          </a:p>
        </p:txBody>
      </p:sp>
      <p:sp>
        <p:nvSpPr>
          <p:cNvPr id="3" name="Объект 2"/>
          <p:cNvSpPr>
            <a:spLocks noGrp="1"/>
          </p:cNvSpPr>
          <p:nvPr>
            <p:ph idx="1"/>
          </p:nvPr>
        </p:nvSpPr>
        <p:spPr>
          <a:xfrm>
            <a:off x="457200" y="1200150"/>
            <a:ext cx="4906888" cy="3531840"/>
          </a:xfrm>
        </p:spPr>
        <p:style>
          <a:lnRef idx="1">
            <a:schemeClr val="accent6"/>
          </a:lnRef>
          <a:fillRef idx="2">
            <a:schemeClr val="accent6"/>
          </a:fillRef>
          <a:effectRef idx="1">
            <a:schemeClr val="accent6"/>
          </a:effectRef>
          <a:fontRef idx="minor">
            <a:schemeClr val="dk1"/>
          </a:fontRef>
        </p:style>
        <p:txBody>
          <a:bodyPr>
            <a:normAutofit lnSpcReduction="10000"/>
          </a:bodyPr>
          <a:lstStyle/>
          <a:p>
            <a:pPr marL="114300" indent="0">
              <a:buNone/>
            </a:pPr>
            <a:r>
              <a:rPr lang="uk-UA" dirty="0"/>
              <a:t>Щоб визначити час у будь-яку пору доби, почали використовувати вогняні годинники. У посудину з поділками наливали стільки олії й добирали такий гніт, який горів би певну кількість годин. У Китаї запалювали свічку із зарубками, яка показувала час, поступово згораючи. Але не кожен міг дозволити собі такий годинник, бо олія і віск коштували дорого.</a:t>
            </a:r>
            <a:endParaRPr lang="ru-RU" dirty="0"/>
          </a:p>
        </p:txBody>
      </p:sp>
      <p:pic>
        <p:nvPicPr>
          <p:cNvPr id="4098" name="Picture 2" descr="Творчий проект &quot;Годинник - Зимові візерунки&quot; | Інші методичні матеріали.  Мистецтво"/>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152" y="915566"/>
            <a:ext cx="1800200" cy="3802924"/>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99729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Порівняти числа</a:t>
            </a:r>
            <a:endParaRPr lang="ru-RU" dirty="0"/>
          </a:p>
        </p:txBody>
      </p:sp>
      <p:sp>
        <p:nvSpPr>
          <p:cNvPr id="3" name="Объект 2"/>
          <p:cNvSpPr>
            <a:spLocks noGrp="1"/>
          </p:cNvSpPr>
          <p:nvPr>
            <p:ph idx="1"/>
          </p:nvPr>
        </p:nvSpPr>
        <p:spPr>
          <a:xfrm>
            <a:off x="457200" y="1200150"/>
            <a:ext cx="7571184" cy="3171800"/>
          </a:xfrm>
        </p:spPr>
        <p:style>
          <a:lnRef idx="1">
            <a:schemeClr val="accent3"/>
          </a:lnRef>
          <a:fillRef idx="2">
            <a:schemeClr val="accent3"/>
          </a:fillRef>
          <a:effectRef idx="1">
            <a:schemeClr val="accent3"/>
          </a:effectRef>
          <a:fontRef idx="minor">
            <a:schemeClr val="dk1"/>
          </a:fontRef>
        </p:style>
        <p:txBody>
          <a:bodyPr>
            <a:normAutofit lnSpcReduction="10000"/>
          </a:bodyPr>
          <a:lstStyle/>
          <a:p>
            <a:pPr marL="114300" indent="0">
              <a:buNone/>
            </a:pPr>
            <a:r>
              <a:rPr lang="uk-UA" sz="6000" dirty="0" smtClean="0"/>
              <a:t>35    53		     40     44</a:t>
            </a:r>
          </a:p>
          <a:p>
            <a:pPr marL="114300" indent="0">
              <a:buNone/>
            </a:pPr>
            <a:r>
              <a:rPr lang="uk-UA" sz="6000" dirty="0" smtClean="0"/>
              <a:t>90    19		     71     17</a:t>
            </a:r>
          </a:p>
          <a:p>
            <a:pPr marL="114300" indent="0">
              <a:buNone/>
            </a:pPr>
            <a:r>
              <a:rPr lang="uk-UA" sz="6000" dirty="0" smtClean="0"/>
              <a:t>62    92		      65    65</a:t>
            </a:r>
          </a:p>
          <a:p>
            <a:pPr marL="114300" indent="0">
              <a:buNone/>
            </a:pPr>
            <a:endParaRPr lang="ru-RU" dirty="0"/>
          </a:p>
        </p:txBody>
      </p:sp>
      <p:sp>
        <p:nvSpPr>
          <p:cNvPr id="4" name="Прямоугольник 3"/>
          <p:cNvSpPr/>
          <p:nvPr/>
        </p:nvSpPr>
        <p:spPr>
          <a:xfrm>
            <a:off x="1475656" y="1347614"/>
            <a:ext cx="576064" cy="57606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ru-RU"/>
          </a:p>
        </p:txBody>
      </p:sp>
      <p:sp>
        <p:nvSpPr>
          <p:cNvPr id="5" name="Прямоугольник 4"/>
          <p:cNvSpPr/>
          <p:nvPr/>
        </p:nvSpPr>
        <p:spPr>
          <a:xfrm>
            <a:off x="1513983" y="2355726"/>
            <a:ext cx="576064" cy="57606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ru-RU"/>
          </a:p>
        </p:txBody>
      </p:sp>
      <p:sp>
        <p:nvSpPr>
          <p:cNvPr id="6" name="Прямоугольник 5"/>
          <p:cNvSpPr/>
          <p:nvPr/>
        </p:nvSpPr>
        <p:spPr>
          <a:xfrm>
            <a:off x="1480020" y="3362345"/>
            <a:ext cx="576064" cy="57606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ru-RU"/>
          </a:p>
        </p:txBody>
      </p:sp>
      <p:sp>
        <p:nvSpPr>
          <p:cNvPr id="7" name="Прямоугольник 6"/>
          <p:cNvSpPr/>
          <p:nvPr/>
        </p:nvSpPr>
        <p:spPr>
          <a:xfrm>
            <a:off x="5987180" y="1347614"/>
            <a:ext cx="576064" cy="57606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ru-RU"/>
          </a:p>
        </p:txBody>
      </p:sp>
      <p:sp>
        <p:nvSpPr>
          <p:cNvPr id="8" name="Прямоугольник 7"/>
          <p:cNvSpPr/>
          <p:nvPr/>
        </p:nvSpPr>
        <p:spPr>
          <a:xfrm>
            <a:off x="6012160" y="2355726"/>
            <a:ext cx="576064" cy="57606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ru-RU"/>
          </a:p>
        </p:txBody>
      </p:sp>
      <p:sp>
        <p:nvSpPr>
          <p:cNvPr id="9" name="Прямоугольник 8"/>
          <p:cNvSpPr/>
          <p:nvPr/>
        </p:nvSpPr>
        <p:spPr>
          <a:xfrm>
            <a:off x="6084168" y="3363838"/>
            <a:ext cx="576064" cy="57606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val="742959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Пісочний годинник</a:t>
            </a:r>
            <a:endParaRPr lang="ru-RU" dirty="0"/>
          </a:p>
        </p:txBody>
      </p:sp>
      <p:sp>
        <p:nvSpPr>
          <p:cNvPr id="3" name="Объект 2"/>
          <p:cNvSpPr>
            <a:spLocks noGrp="1"/>
          </p:cNvSpPr>
          <p:nvPr>
            <p:ph idx="1"/>
          </p:nvPr>
        </p:nvSpPr>
        <p:spPr>
          <a:xfrm>
            <a:off x="395536" y="1059582"/>
            <a:ext cx="4402832" cy="3819872"/>
          </a:xfrm>
        </p:spPr>
        <p:style>
          <a:lnRef idx="1">
            <a:schemeClr val="accent6"/>
          </a:lnRef>
          <a:fillRef idx="2">
            <a:schemeClr val="accent6"/>
          </a:fillRef>
          <a:effectRef idx="1">
            <a:schemeClr val="accent6"/>
          </a:effectRef>
          <a:fontRef idx="minor">
            <a:schemeClr val="dk1"/>
          </a:fontRef>
        </p:style>
        <p:txBody>
          <a:bodyPr>
            <a:normAutofit lnSpcReduction="10000"/>
          </a:bodyPr>
          <a:lstStyle/>
          <a:p>
            <a:r>
              <a:rPr lang="uk-UA" dirty="0"/>
              <a:t>Дешевшим став пісочний годинник. Він складався з двох колб, з’єднаних вузьким отвором. Крізь нього пісок поволі висипався з верхньої колби в нижню. Таким годинником було легко вимірювати невеликі проміжки часу – 5, 10, 30 хвилин. Але щоб він вимірював час безперервно, треба було стежити й вчасно перевертати його.</a:t>
            </a:r>
            <a:endParaRPr lang="ru-RU" dirty="0"/>
          </a:p>
        </p:txBody>
      </p:sp>
      <p:pic>
        <p:nvPicPr>
          <p:cNvPr id="4" name="image18.jpeg"/>
          <p:cNvPicPr/>
          <p:nvPr/>
        </p:nvPicPr>
        <p:blipFill rotWithShape="1">
          <a:blip r:embed="rId2" cstate="print"/>
          <a:srcRect r="23627"/>
          <a:stretch/>
        </p:blipFill>
        <p:spPr>
          <a:xfrm>
            <a:off x="5580112" y="1059582"/>
            <a:ext cx="2215280" cy="367240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68453871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седство">
  <a:themeElements>
    <a:clrScheme name="Соседство">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Стандартная">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оседство">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43</TotalTime>
  <Words>724</Words>
  <Application>Microsoft Office PowerPoint</Application>
  <PresentationFormat>Экран (16:9)</PresentationFormat>
  <Paragraphs>54</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Соседство</vt:lpstr>
      <vt:lpstr>Відтворення в різних видах діяльності знань про годинник як прилад для вимірювання часу.  Задачі на різницеве порівняння.</vt:lpstr>
      <vt:lpstr>Утворіть із розрізаних букв слово, що відповідає на питання «Який?»</vt:lpstr>
      <vt:lpstr>Презентация PowerPoint</vt:lpstr>
      <vt:lpstr>Математичний диктант</vt:lpstr>
      <vt:lpstr>Сонячний годинник</vt:lpstr>
      <vt:lpstr>Презентация PowerPoint</vt:lpstr>
      <vt:lpstr>Вогняний годинник</vt:lpstr>
      <vt:lpstr>Порівняти числа</vt:lpstr>
      <vt:lpstr>Пісочний годинник</vt:lpstr>
      <vt:lpstr>Знайти значення виразу</vt:lpstr>
      <vt:lpstr>Водяний годинник</vt:lpstr>
      <vt:lpstr>Накреслити 2 відрізки: один завдовжки                          1 дм 4 см, а другий – на 4 см коротший </vt:lpstr>
      <vt:lpstr>Механічний годинник</vt:lpstr>
      <vt:lpstr>Електронний годинник</vt:lpstr>
      <vt:lpstr>Презентация PowerPoint</vt:lpstr>
      <vt:lpstr>Задачі</vt:lpstr>
      <vt:lpstr>Задача 2</vt:lpstr>
      <vt:lpstr>Задача 3</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Відтворення в різних видах діяльності знань про годинник як прилад для вимірювання часу.  Задачі на різницеве порівняння.</dc:title>
  <dc:creator>Home</dc:creator>
  <cp:lastModifiedBy>Home</cp:lastModifiedBy>
  <cp:revision>11</cp:revision>
  <dcterms:created xsi:type="dcterms:W3CDTF">2022-04-05T15:13:02Z</dcterms:created>
  <dcterms:modified xsi:type="dcterms:W3CDTF">2022-04-05T15:56:04Z</dcterms:modified>
</cp:coreProperties>
</file>