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801" r:id="rId3"/>
    <p:sldId id="1241" r:id="rId4"/>
    <p:sldId id="1470" r:id="rId5"/>
    <p:sldId id="1585" r:id="rId6"/>
    <p:sldId id="1392" r:id="rId7"/>
    <p:sldId id="272" r:id="rId8"/>
    <p:sldId id="296" r:id="rId9"/>
    <p:sldId id="1784" r:id="rId10"/>
    <p:sldId id="267" r:id="rId11"/>
    <p:sldId id="1788" r:id="rId12"/>
    <p:sldId id="1764" r:id="rId13"/>
    <p:sldId id="1790" r:id="rId14"/>
    <p:sldId id="1787" r:id="rId15"/>
    <p:sldId id="1786" r:id="rId16"/>
    <p:sldId id="1260" r:id="rId17"/>
    <p:sldId id="1792" r:id="rId19"/>
    <p:sldId id="1791" r:id="rId20"/>
    <p:sldId id="1785" r:id="rId21"/>
    <p:sldId id="1794" r:id="rId22"/>
    <p:sldId id="1793" r:id="rId23"/>
    <p:sldId id="1242" r:id="rId24"/>
    <p:sldId id="684" r:id="rId25"/>
    <p:sldId id="1798" r:id="rId26"/>
    <p:sldId id="669" r:id="rId27"/>
    <p:sldId id="1799" r:id="rId28"/>
    <p:sldId id="1797" r:id="rId29"/>
    <p:sldId id="269" r:id="rId30"/>
    <p:sldId id="293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италий Савичев" initials="ВС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B96FA6"/>
    <a:srgbClr val="E8C4E5"/>
    <a:srgbClr val="00B050"/>
    <a:srgbClr val="F628CF"/>
    <a:srgbClr val="295FFF"/>
    <a:srgbClr val="FF6600"/>
    <a:srgbClr val="FFB441"/>
    <a:srgbClr val="1694E9"/>
    <a:srgbClr val="709E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06" autoAdjust="0"/>
    <p:restoredTop sz="94340" autoAdjust="0"/>
  </p:normalViewPr>
  <p:slideViewPr>
    <p:cSldViewPr snapToGrid="0">
      <p:cViewPr varScale="1">
        <p:scale>
          <a:sx n="114" d="100"/>
          <a:sy n="114" d="100"/>
        </p:scale>
        <p:origin x="606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commentAuthors" Target="commentAuthors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E04B-0FEE-474E-98E3-E5C059B0E3D6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AAFC-F45B-4763-9C1F-8029DFCE03F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8AAFC-F45B-4763-9C1F-8029DFCE03FE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8AAFC-F45B-4763-9C1F-8029DFCE03FE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6D62-0A69-489C-AD8A-DBBB454FE69F}" type="datetime1">
              <a:rPr lang="uk-UA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41F5A-B942-463D-BFFB-A6C0BF2A95D9}" type="datetime1">
              <a:rPr lang="uk-UA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5CA3-AACC-4614-BF69-00E689DA5E5C}" type="datetime1">
              <a:rPr lang="uk-UA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7AFC-C01B-4F35-8E90-7CDC7BDC9F41}" type="datetime1">
              <a:rPr lang="uk-UA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7DF8-A1C4-4191-9BCE-6255C9741248}" type="datetime1">
              <a:rPr lang="uk-UA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527B-8C9A-436C-98CD-9931061FA41E}" type="datetime1">
              <a:rPr lang="uk-UA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E25-D864-431C-9803-DC1DF816B3B2}" type="datetime1">
              <a:rPr lang="uk-UA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627C-B8CA-44C8-AA80-F38F7E2DC942}" type="datetime1">
              <a:rPr lang="uk-UA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3D5AF-C886-45A1-B5DC-5A526CB61C15}" type="datetime1">
              <a:rPr lang="uk-UA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A21-8E22-4A57-9D96-C14531AB525D}" type="datetime1">
              <a:rPr lang="uk-UA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F2D6-4F70-474E-8189-F1C29A9FD449}" type="datetime1">
              <a:rPr lang="uk-UA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2CC5-B2C6-4302-92FF-8C073FD1154B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image" Target="../media/image20.jpeg"/><Relationship Id="rId7" Type="http://schemas.openxmlformats.org/officeDocument/2006/relationships/image" Target="../media/image9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9" Type="http://schemas.microsoft.com/office/2007/relationships/hdphoto" Target="../media/image24.wdp"/><Relationship Id="rId8" Type="http://schemas.openxmlformats.org/officeDocument/2006/relationships/image" Target="../media/image23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21.png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hyperlink" Target="https://www.youtube.com/watch?v=Ua0gTAl-TIg" TargetMode="External"/><Relationship Id="rId3" Type="http://schemas.openxmlformats.org/officeDocument/2006/relationships/image" Target="../media/image26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1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1260389" y="1660783"/>
            <a:ext cx="1581665" cy="373964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22185A-496F-4C70-9D8D-D70AC743BCEE}" type="datetime1">
              <a:rPr kumimoji="0" lang="uk-UA" sz="2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3957" y="119911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Урок</a:t>
            </a:r>
            <a:endParaRPr kumimoji="0" lang="uk-UA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№61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0106" y="368121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Математика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2800" y="190216"/>
            <a:ext cx="838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Розділ 8. Числа. Дії з числами.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Все цікаво нашим дітям&quot; - добірка пізнавальних віршів для дітей (Наталя  Карпенко) - Мала Сторін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116" y="4031673"/>
            <a:ext cx="3387195" cy="233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52336" y="2162057"/>
            <a:ext cx="609426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Віднімання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 виду 40-3.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Розв'язування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 задач,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які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містять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поняття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  «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стільки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скільки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»</a:t>
            </a:r>
            <a:endParaRPr lang="en-US" sz="4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Виконай обчислення за зразком.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134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3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1733068" y="2123015"/>
            <a:ext cx="4603041" cy="2717574"/>
          </a:xfrm>
          <a:prstGeom prst="roundRect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uk-UA" sz="44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40 - 3=</a:t>
            </a:r>
            <a:endParaRPr lang="uk-UA" sz="44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uk-UA" sz="44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30 10</a:t>
            </a:r>
            <a:endParaRPr lang="uk-UA" sz="44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44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30+(10-3)=37</a:t>
            </a:r>
            <a:endParaRPr lang="en-US" sz="44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3114746" y="2944553"/>
            <a:ext cx="310960" cy="537249"/>
          </a:xfrm>
          <a:prstGeom prst="line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425706" y="2944553"/>
            <a:ext cx="545776" cy="537249"/>
          </a:xfrm>
          <a:prstGeom prst="line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022220" y="2487353"/>
            <a:ext cx="457200" cy="457200"/>
          </a:xfrm>
          <a:prstGeom prst="rect">
            <a:avLst/>
          </a:prstGeom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Овал 27"/>
          <p:cNvSpPr/>
          <p:nvPr/>
        </p:nvSpPr>
        <p:spPr>
          <a:xfrm rot="1352468">
            <a:off x="3913292" y="2427915"/>
            <a:ext cx="643981" cy="1668195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Прямоугольник: скругленные углы 16"/>
          <p:cNvSpPr/>
          <p:nvPr/>
        </p:nvSpPr>
        <p:spPr>
          <a:xfrm>
            <a:off x="6421957" y="2070213"/>
            <a:ext cx="4603041" cy="2717574"/>
          </a:xfrm>
          <a:prstGeom prst="roundRect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uk-UA" sz="44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60-4=</a:t>
            </a:r>
            <a:endParaRPr lang="uk-UA" sz="44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uk-UA" sz="44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50  10</a:t>
            </a:r>
            <a:endParaRPr lang="uk-UA" sz="44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44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50+(…-…)=…</a:t>
            </a:r>
            <a:endParaRPr lang="en-US" sz="44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7803635" y="2891751"/>
            <a:ext cx="310960" cy="537249"/>
          </a:xfrm>
          <a:prstGeom prst="line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114595" y="2891751"/>
            <a:ext cx="545776" cy="537249"/>
          </a:xfrm>
          <a:prstGeom prst="line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9614084" y="2434551"/>
            <a:ext cx="457200" cy="457200"/>
          </a:xfrm>
          <a:prstGeom prst="rect">
            <a:avLst/>
          </a:prstGeom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Овал 27"/>
          <p:cNvSpPr/>
          <p:nvPr/>
        </p:nvSpPr>
        <p:spPr>
          <a:xfrm rot="567674">
            <a:off x="8600987" y="2381104"/>
            <a:ext cx="675241" cy="1668195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998846" y="3981804"/>
            <a:ext cx="8649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628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n-US" sz="2400" b="1" dirty="0">
              <a:solidFill>
                <a:srgbClr val="F628C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: скругленные углы 22"/>
          <p:cNvSpPr/>
          <p:nvPr/>
        </p:nvSpPr>
        <p:spPr>
          <a:xfrm>
            <a:off x="2131909" y="1653967"/>
            <a:ext cx="1486233" cy="4423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Зразок</a:t>
            </a:r>
            <a:r>
              <a:rPr lang="ru-RU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: скругленные углы 23"/>
          <p:cNvSpPr/>
          <p:nvPr/>
        </p:nvSpPr>
        <p:spPr>
          <a:xfrm>
            <a:off x="1739271" y="5256835"/>
            <a:ext cx="2232212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60-4=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: скругленные углы 24"/>
          <p:cNvSpPr/>
          <p:nvPr/>
        </p:nvSpPr>
        <p:spPr>
          <a:xfrm>
            <a:off x="3971482" y="5260519"/>
            <a:ext cx="3294528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50+(10-4)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Прямоугольник: скругленные углы 25"/>
          <p:cNvSpPr/>
          <p:nvPr/>
        </p:nvSpPr>
        <p:spPr>
          <a:xfrm>
            <a:off x="9794057" y="5274612"/>
            <a:ext cx="1524000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Прямоугольник: скругленные углы 26"/>
          <p:cNvSpPr/>
          <p:nvPr/>
        </p:nvSpPr>
        <p:spPr>
          <a:xfrm>
            <a:off x="7266009" y="5264216"/>
            <a:ext cx="2528047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50+6=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132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1245486" y="1279837"/>
            <a:ext cx="2232212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50-6=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3477697" y="1283521"/>
            <a:ext cx="3294528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40+(10-6)=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9300272" y="1297614"/>
            <a:ext cx="1524000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44</a:t>
            </a:r>
            <a:endParaRPr lang="en-US" sz="80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: скругленные углы 11"/>
          <p:cNvSpPr/>
          <p:nvPr/>
        </p:nvSpPr>
        <p:spPr>
          <a:xfrm>
            <a:off x="6772224" y="1287218"/>
            <a:ext cx="2528047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40+4=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: скругленные углы 13"/>
          <p:cNvSpPr/>
          <p:nvPr/>
        </p:nvSpPr>
        <p:spPr>
          <a:xfrm>
            <a:off x="1245484" y="2964212"/>
            <a:ext cx="2232212" cy="1114425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70-2=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: скругленные углы 16"/>
          <p:cNvSpPr/>
          <p:nvPr/>
        </p:nvSpPr>
        <p:spPr>
          <a:xfrm>
            <a:off x="3477697" y="2964212"/>
            <a:ext cx="3294528" cy="1114425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60+(10-2)=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: скругленные углы 17"/>
          <p:cNvSpPr/>
          <p:nvPr/>
        </p:nvSpPr>
        <p:spPr>
          <a:xfrm>
            <a:off x="9300272" y="2978665"/>
            <a:ext cx="1524000" cy="1114425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68</a:t>
            </a:r>
            <a:endParaRPr lang="en-US" sz="80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: скругленные углы 18"/>
          <p:cNvSpPr/>
          <p:nvPr/>
        </p:nvSpPr>
        <p:spPr>
          <a:xfrm>
            <a:off x="6772225" y="2978666"/>
            <a:ext cx="2528047" cy="1114425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60+8=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: скругленные углы 19"/>
          <p:cNvSpPr/>
          <p:nvPr/>
        </p:nvSpPr>
        <p:spPr>
          <a:xfrm>
            <a:off x="1245484" y="4648914"/>
            <a:ext cx="2232212" cy="111442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30-9=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: скругленные углы 20"/>
          <p:cNvSpPr/>
          <p:nvPr/>
        </p:nvSpPr>
        <p:spPr>
          <a:xfrm>
            <a:off x="3477695" y="4652598"/>
            <a:ext cx="3294528" cy="111442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20+(10-9)=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Прямоугольник: скругленные углы 21"/>
          <p:cNvSpPr/>
          <p:nvPr/>
        </p:nvSpPr>
        <p:spPr>
          <a:xfrm>
            <a:off x="9300270" y="4648914"/>
            <a:ext cx="1524000" cy="111442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</a:t>
            </a:r>
            <a:endParaRPr lang="en-US" sz="80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: скругленные углы 22"/>
          <p:cNvSpPr/>
          <p:nvPr/>
        </p:nvSpPr>
        <p:spPr>
          <a:xfrm>
            <a:off x="6772223" y="4670113"/>
            <a:ext cx="2528047" cy="111442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20+1=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Виконай обчислення за зразком.</a:t>
            </a: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132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1245486" y="1279837"/>
            <a:ext cx="2232212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60-7=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3477697" y="1283521"/>
            <a:ext cx="3294528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50+(10-7)=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9300272" y="1297614"/>
            <a:ext cx="1524000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</a:t>
            </a:r>
            <a:endParaRPr lang="en-US" sz="80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: скругленные углы 11"/>
          <p:cNvSpPr/>
          <p:nvPr/>
        </p:nvSpPr>
        <p:spPr>
          <a:xfrm>
            <a:off x="6772224" y="1287218"/>
            <a:ext cx="2528047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50+3=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: скругленные углы 13"/>
          <p:cNvSpPr/>
          <p:nvPr/>
        </p:nvSpPr>
        <p:spPr>
          <a:xfrm>
            <a:off x="1245484" y="2964212"/>
            <a:ext cx="2232212" cy="1114425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100-8=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: скругленные углы 16"/>
          <p:cNvSpPr/>
          <p:nvPr/>
        </p:nvSpPr>
        <p:spPr>
          <a:xfrm>
            <a:off x="3477697" y="2964212"/>
            <a:ext cx="3294528" cy="1114425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90+(10-8)=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: скругленные углы 17"/>
          <p:cNvSpPr/>
          <p:nvPr/>
        </p:nvSpPr>
        <p:spPr>
          <a:xfrm>
            <a:off x="9300272" y="2978665"/>
            <a:ext cx="1524000" cy="1114425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92</a:t>
            </a:r>
            <a:endParaRPr lang="en-US" sz="80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: скругленные углы 18"/>
          <p:cNvSpPr/>
          <p:nvPr/>
        </p:nvSpPr>
        <p:spPr>
          <a:xfrm>
            <a:off x="6772225" y="2978666"/>
            <a:ext cx="2528047" cy="1114425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90+2=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: скругленные углы 19"/>
          <p:cNvSpPr/>
          <p:nvPr/>
        </p:nvSpPr>
        <p:spPr>
          <a:xfrm>
            <a:off x="1245484" y="4648914"/>
            <a:ext cx="2232212" cy="111442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80-5=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: скругленные углы 20"/>
          <p:cNvSpPr/>
          <p:nvPr/>
        </p:nvSpPr>
        <p:spPr>
          <a:xfrm>
            <a:off x="3477695" y="4652598"/>
            <a:ext cx="3294528" cy="111442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70+(10-5)=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Прямоугольник: скругленные углы 21"/>
          <p:cNvSpPr/>
          <p:nvPr/>
        </p:nvSpPr>
        <p:spPr>
          <a:xfrm>
            <a:off x="9300270" y="4648914"/>
            <a:ext cx="1524000" cy="111442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</a:t>
            </a:r>
            <a:endParaRPr lang="en-US" sz="80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: скругленные углы 22"/>
          <p:cNvSpPr/>
          <p:nvPr/>
        </p:nvSpPr>
        <p:spPr>
          <a:xfrm>
            <a:off x="6772223" y="4670113"/>
            <a:ext cx="2528047" cy="111442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70+5=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Виконай обчислення за зразком.</a:t>
            </a: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bg2"/>
                </a:solidFill>
              </a:rPr>
              <a:t>Пом</a:t>
            </a:r>
            <a:r>
              <a:rPr lang="uk-UA" dirty="0" err="1">
                <a:solidFill>
                  <a:schemeClr val="bg2"/>
                </a:solidFill>
              </a:rPr>
              <a:t>іркуй</a:t>
            </a:r>
            <a:r>
              <a:rPr lang="uk-UA" dirty="0">
                <a:solidFill>
                  <a:schemeClr val="bg2"/>
                </a:solidFill>
              </a:rPr>
              <a:t>. 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134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4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7" name="Picture 4" descr="ᐈ Картинки лампочка вектор, иллюстрация лампочка | скачать на Depositphotos®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3" t="9499" r="7770"/>
          <a:stretch>
            <a:fillRect/>
          </a:stretch>
        </p:blipFill>
        <p:spPr bwMode="auto">
          <a:xfrm>
            <a:off x="206879" y="1370332"/>
            <a:ext cx="1062633" cy="115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41"/>
          <p:cNvSpPr/>
          <p:nvPr/>
        </p:nvSpPr>
        <p:spPr>
          <a:xfrm>
            <a:off x="1269512" y="1326063"/>
            <a:ext cx="10710052" cy="231809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Три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вчительки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які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вчать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2-А, 2-Б і 2-В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класи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мають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прізвища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: Доброта,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Радість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і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Злагода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Прізвища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вчителів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2-А та 2-Б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закінчуються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на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однакову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літеру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. Доброта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вчить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не 2-А. 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Хто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вчить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2-А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клас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? 2-Б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клас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? 2-В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клас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uk-UA" sz="28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41"/>
          <p:cNvSpPr/>
          <p:nvPr/>
        </p:nvSpPr>
        <p:spPr>
          <a:xfrm>
            <a:off x="1926757" y="5489330"/>
            <a:ext cx="2984988" cy="92878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Злагода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41"/>
          <p:cNvSpPr/>
          <p:nvPr/>
        </p:nvSpPr>
        <p:spPr>
          <a:xfrm>
            <a:off x="1926757" y="4422824"/>
            <a:ext cx="2984988" cy="92878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2-А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Скругленный прямоугольник 41"/>
          <p:cNvSpPr/>
          <p:nvPr/>
        </p:nvSpPr>
        <p:spPr>
          <a:xfrm>
            <a:off x="5121928" y="5482234"/>
            <a:ext cx="2984988" cy="928783"/>
          </a:xfrm>
          <a:prstGeom prst="roundRect">
            <a:avLst/>
          </a:prstGeom>
          <a:solidFill>
            <a:srgbClr val="00B0F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Доброта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Скругленный прямоугольник 41"/>
          <p:cNvSpPr/>
          <p:nvPr/>
        </p:nvSpPr>
        <p:spPr>
          <a:xfrm>
            <a:off x="5121928" y="4415728"/>
            <a:ext cx="2984988" cy="928783"/>
          </a:xfrm>
          <a:prstGeom prst="roundRect">
            <a:avLst/>
          </a:prstGeom>
          <a:solidFill>
            <a:srgbClr val="00B0F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2-Б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Скругленный прямоугольник 41"/>
          <p:cNvSpPr/>
          <p:nvPr/>
        </p:nvSpPr>
        <p:spPr>
          <a:xfrm>
            <a:off x="8317099" y="5531937"/>
            <a:ext cx="2984988" cy="928783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Радість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Скругленный прямоугольник 41"/>
          <p:cNvSpPr/>
          <p:nvPr/>
        </p:nvSpPr>
        <p:spPr>
          <a:xfrm>
            <a:off x="8317099" y="4465431"/>
            <a:ext cx="2984988" cy="928783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2-В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Розв'яжи задачу.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134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41"/>
          <p:cNvSpPr/>
          <p:nvPr/>
        </p:nvSpPr>
        <p:spPr>
          <a:xfrm>
            <a:off x="1317580" y="1218230"/>
            <a:ext cx="5849702" cy="52424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2-А клас зі своєю вчителькою ліпили сніговиків. У понеділок вони зліпили 11 сніговиків, у вівторок — ще 9 сніговиків. У середу 4 сніговики розпалися. 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Скільки сніговиків залишилося?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 descr="Гра на розслаблення «Сніговик» – Дитячий психолог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65" y="1456402"/>
            <a:ext cx="4136141" cy="4693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" r="55501" b="52182"/>
          <a:stretch>
            <a:fillRect/>
          </a:stretch>
        </p:blipFill>
        <p:spPr>
          <a:xfrm>
            <a:off x="1289590" y="1103006"/>
            <a:ext cx="9612820" cy="5551041"/>
          </a:xfrm>
          <a:prstGeom prst="rect">
            <a:avLst/>
          </a:prstGeom>
        </p:spPr>
      </p:pic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576" y="1007011"/>
            <a:ext cx="2523463" cy="12885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41672" y="1972422"/>
            <a:ext cx="6313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Зліпили - ? , 11 </a:t>
            </a:r>
            <a:r>
              <a:rPr lang="uk-UA" sz="3600" dirty="0" err="1">
                <a:latin typeface="Monotype Corsiva" panose="03010101010201010101" pitchFamily="66" charset="0"/>
              </a:rPr>
              <a:t>сн</a:t>
            </a:r>
            <a:r>
              <a:rPr lang="uk-UA" sz="3600" dirty="0">
                <a:latin typeface="Monotype Corsiva" panose="03010101010201010101" pitchFamily="66" charset="0"/>
              </a:rPr>
              <a:t>. та 9 </a:t>
            </a:r>
            <a:r>
              <a:rPr lang="uk-UA" sz="3600" dirty="0" err="1">
                <a:latin typeface="Monotype Corsiva" panose="03010101010201010101" pitchFamily="66" charset="0"/>
              </a:rPr>
              <a:t>сн</a:t>
            </a:r>
            <a:r>
              <a:rPr lang="uk-UA" sz="3600" dirty="0">
                <a:latin typeface="Monotype Corsiva" panose="03010101010201010101" pitchFamily="66" charset="0"/>
              </a:rPr>
              <a:t>.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54849" y="2638316"/>
            <a:ext cx="6313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Розпалися -  4 </a:t>
            </a:r>
            <a:r>
              <a:rPr lang="uk-UA" sz="3600" dirty="0" err="1">
                <a:latin typeface="Monotype Corsiva" panose="03010101010201010101" pitchFamily="66" charset="0"/>
              </a:rPr>
              <a:t>сн</a:t>
            </a:r>
            <a:r>
              <a:rPr lang="uk-UA" sz="3600" dirty="0">
                <a:latin typeface="Monotype Corsiva" panose="03010101010201010101" pitchFamily="66" charset="0"/>
              </a:rPr>
              <a:t>.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07821" y="3246435"/>
            <a:ext cx="6313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Залишилось - ?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2504667" y="4626904"/>
            <a:ext cx="379754" cy="47376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2456391" y="5259358"/>
            <a:ext cx="379754" cy="47376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>
            <a:fillRect/>
          </a:stretch>
        </p:blipFill>
        <p:spPr>
          <a:xfrm>
            <a:off x="3430506" y="5263323"/>
            <a:ext cx="379754" cy="47376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>
            <a:fillRect/>
          </a:stretch>
        </p:blipFill>
        <p:spPr>
          <a:xfrm>
            <a:off x="3454844" y="4647493"/>
            <a:ext cx="379754" cy="47376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>
            <a:fillRect/>
          </a:stretch>
        </p:blipFill>
        <p:spPr>
          <a:xfrm>
            <a:off x="2760575" y="5247899"/>
            <a:ext cx="379754" cy="47376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>
            <a:fillRect/>
          </a:stretch>
        </p:blipFill>
        <p:spPr>
          <a:xfrm>
            <a:off x="4453701" y="5280102"/>
            <a:ext cx="379754" cy="47376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>
            <a:fillRect/>
          </a:stretch>
        </p:blipFill>
        <p:spPr>
          <a:xfrm>
            <a:off x="3012138" y="4755455"/>
            <a:ext cx="367341" cy="24114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12091" r="76995" b="82918"/>
          <a:stretch>
            <a:fillRect/>
          </a:stretch>
        </p:blipFill>
        <p:spPr>
          <a:xfrm>
            <a:off x="3771852" y="4760694"/>
            <a:ext cx="367341" cy="24114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>
            <a:fillRect/>
          </a:stretch>
        </p:blipFill>
        <p:spPr>
          <a:xfrm>
            <a:off x="3102952" y="5347603"/>
            <a:ext cx="328882" cy="296329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4768531" y="5229954"/>
            <a:ext cx="2910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(</a:t>
            </a:r>
            <a:r>
              <a:rPr lang="uk-UA" sz="3600" dirty="0" err="1">
                <a:latin typeface="Monotype Corsiva" panose="03010101010201010101" pitchFamily="66" charset="0"/>
              </a:rPr>
              <a:t>сн</a:t>
            </a:r>
            <a:r>
              <a:rPr lang="uk-UA" sz="3600" dirty="0">
                <a:latin typeface="Monotype Corsiva" panose="03010101010201010101" pitchFamily="66" charset="0"/>
              </a:rPr>
              <a:t>.)  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80" t="63032" b="12504"/>
          <a:stretch>
            <a:fillRect/>
          </a:stretch>
        </p:blipFill>
        <p:spPr>
          <a:xfrm>
            <a:off x="1477013" y="5528204"/>
            <a:ext cx="2814817" cy="1097951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4220466" y="5848981"/>
            <a:ext cx="6313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16 сніговиків залишилося.  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355596" y="494530"/>
            <a:ext cx="8732066" cy="46788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Розв'язання </a:t>
            </a:r>
            <a:endParaRPr lang="uk-UA" sz="2000" b="1" dirty="0">
              <a:solidFill>
                <a:schemeClr val="bg1"/>
              </a:solidFill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4186894" y="5277885"/>
            <a:ext cx="379754" cy="473767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4132695" y="4642310"/>
            <a:ext cx="379754" cy="473767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>
            <a:fillRect/>
          </a:stretch>
        </p:blipFill>
        <p:spPr>
          <a:xfrm>
            <a:off x="6817123" y="1450657"/>
            <a:ext cx="379754" cy="473767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>
            <a:fillRect/>
          </a:stretch>
        </p:blipFill>
        <p:spPr>
          <a:xfrm>
            <a:off x="4453658" y="4625728"/>
            <a:ext cx="379754" cy="473767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12091" r="76995" b="82918"/>
          <a:stretch>
            <a:fillRect/>
          </a:stretch>
        </p:blipFill>
        <p:spPr>
          <a:xfrm>
            <a:off x="3803638" y="5397280"/>
            <a:ext cx="367341" cy="241141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2804180" y="4641691"/>
            <a:ext cx="379754" cy="473767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4002877" y="-565749"/>
            <a:ext cx="379754" cy="473767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4605591" y="-556451"/>
            <a:ext cx="379754" cy="473767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>
            <a:fillRect/>
          </a:stretch>
        </p:blipFill>
        <p:spPr>
          <a:xfrm>
            <a:off x="5169531" y="-561055"/>
            <a:ext cx="379754" cy="473767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>
            <a:fillRect/>
          </a:stretch>
        </p:blipFill>
        <p:spPr>
          <a:xfrm>
            <a:off x="5727361" y="-547706"/>
            <a:ext cx="379754" cy="473767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>
            <a:fillRect/>
          </a:stretch>
        </p:blipFill>
        <p:spPr>
          <a:xfrm>
            <a:off x="6249791" y="-547580"/>
            <a:ext cx="379754" cy="473767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>
            <a:fillRect/>
          </a:stretch>
        </p:blipFill>
        <p:spPr>
          <a:xfrm>
            <a:off x="7993255" y="-540042"/>
            <a:ext cx="379754" cy="473767"/>
          </a:xfrm>
          <a:prstGeom prst="rect">
            <a:avLst/>
          </a:prstGeom>
        </p:spPr>
      </p:pic>
      <p:pic>
        <p:nvPicPr>
          <p:cNvPr id="94" name="Рисунок 9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>
            <a:fillRect/>
          </a:stretch>
        </p:blipFill>
        <p:spPr>
          <a:xfrm>
            <a:off x="7403964" y="-524496"/>
            <a:ext cx="351215" cy="446174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>
            <a:fillRect/>
          </a:stretch>
        </p:blipFill>
        <p:spPr>
          <a:xfrm>
            <a:off x="8590863" y="-561055"/>
            <a:ext cx="379754" cy="473767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>
            <a:fillRect/>
          </a:stretch>
        </p:blipFill>
        <p:spPr>
          <a:xfrm>
            <a:off x="9073515" y="-580051"/>
            <a:ext cx="379754" cy="473767"/>
          </a:xfrm>
          <a:prstGeom prst="rect">
            <a:avLst/>
          </a:prstGeom>
        </p:spPr>
      </p:pic>
      <p:pic>
        <p:nvPicPr>
          <p:cNvPr id="97" name="Рисунок 9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>
            <a:fillRect/>
          </a:stretch>
        </p:blipFill>
        <p:spPr>
          <a:xfrm>
            <a:off x="6721538" y="-533434"/>
            <a:ext cx="379754" cy="473767"/>
          </a:xfrm>
          <a:prstGeom prst="rect">
            <a:avLst/>
          </a:prstGeom>
        </p:spPr>
      </p:pic>
      <p:pic>
        <p:nvPicPr>
          <p:cNvPr id="98" name="Рисунок 9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>
            <a:fillRect/>
          </a:stretch>
        </p:blipFill>
        <p:spPr>
          <a:xfrm>
            <a:off x="11552906" y="-442298"/>
            <a:ext cx="367341" cy="241141"/>
          </a:xfrm>
          <a:prstGeom prst="rect">
            <a:avLst/>
          </a:prstGeom>
        </p:spPr>
      </p:pic>
      <p:pic>
        <p:nvPicPr>
          <p:cNvPr id="99" name="Рисунок 9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12091" r="76995" b="82918"/>
          <a:stretch>
            <a:fillRect/>
          </a:stretch>
        </p:blipFill>
        <p:spPr>
          <a:xfrm>
            <a:off x="10785561" y="-486791"/>
            <a:ext cx="367341" cy="241141"/>
          </a:xfrm>
          <a:prstGeom prst="rect">
            <a:avLst/>
          </a:prstGeom>
        </p:spPr>
      </p:pic>
      <p:pic>
        <p:nvPicPr>
          <p:cNvPr id="100" name="Рисунок 9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>
            <a:fillRect/>
          </a:stretch>
        </p:blipFill>
        <p:spPr>
          <a:xfrm>
            <a:off x="10027448" y="-448120"/>
            <a:ext cx="328882" cy="296329"/>
          </a:xfrm>
          <a:prstGeom prst="rect">
            <a:avLst/>
          </a:prstGeom>
        </p:spPr>
      </p:pic>
      <p:sp>
        <p:nvSpPr>
          <p:cNvPr id="101" name="TextBox 100"/>
          <p:cNvSpPr txBox="1"/>
          <p:nvPr/>
        </p:nvSpPr>
        <p:spPr>
          <a:xfrm>
            <a:off x="1697637" y="5213398"/>
            <a:ext cx="6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2)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56718" y="4552082"/>
            <a:ext cx="6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1)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797879" y="4574365"/>
            <a:ext cx="2910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(</a:t>
            </a:r>
            <a:r>
              <a:rPr lang="uk-UA" sz="3600" dirty="0" err="1">
                <a:latin typeface="Monotype Corsiva" panose="03010101010201010101" pitchFamily="66" charset="0"/>
              </a:rPr>
              <a:t>сн</a:t>
            </a:r>
            <a:r>
              <a:rPr lang="uk-UA" sz="3600" dirty="0">
                <a:latin typeface="Monotype Corsiva" panose="03010101010201010101" pitchFamily="66" charset="0"/>
              </a:rPr>
              <a:t>.) зліпили. 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pic>
        <p:nvPicPr>
          <p:cNvPr id="2050" name="Picture 2" descr="Звідки появився сніговик? – МегаЗнайк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202" y="1338926"/>
            <a:ext cx="2648143" cy="2958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968" y="3734639"/>
            <a:ext cx="3160579" cy="11252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0" grpId="0"/>
      <p:bldP spid="101" grpId="0"/>
      <p:bldP spid="102" grpId="0"/>
      <p:bldP spid="10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Розв'яжи задачу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135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41"/>
          <p:cNvSpPr/>
          <p:nvPr/>
        </p:nvSpPr>
        <p:spPr>
          <a:xfrm>
            <a:off x="3320175" y="1245124"/>
            <a:ext cx="8552561" cy="47522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2-Б клас зі своєю вчителькою робили ковзанку. Хлопці 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принесли 9 відер води, дівчата  — на 3 відра води менше, 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ніж хлопці, а їхня вчителька  — 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стільки, скільки хлопці й дівчата 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разом. Скільки відер води принесла вчителька для ковзанки?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74" name="Picture 2" descr="Стіна слів до тематичного тижня &quot;Спорт&quot;.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3" y="1456402"/>
            <a:ext cx="2579516" cy="257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" r="55501" b="52182"/>
          <a:stretch>
            <a:fillRect/>
          </a:stretch>
        </p:blipFill>
        <p:spPr>
          <a:xfrm>
            <a:off x="1289590" y="1103006"/>
            <a:ext cx="9612820" cy="5551041"/>
          </a:xfrm>
          <a:prstGeom prst="rect">
            <a:avLst/>
          </a:prstGeom>
        </p:spPr>
      </p:pic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576" y="1007011"/>
            <a:ext cx="2523463" cy="12885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41672" y="1972422"/>
            <a:ext cx="6313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Хл</a:t>
            </a:r>
            <a:r>
              <a:rPr lang="uk-UA" sz="3600" dirty="0">
                <a:latin typeface="Monotype Corsiva" panose="03010101010201010101" pitchFamily="66" charset="0"/>
              </a:rPr>
              <a:t>. – 9 в.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54849" y="2638316"/>
            <a:ext cx="6313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Д. - ? , на 3 в </a:t>
            </a:r>
            <a:r>
              <a:rPr lang="en-US" sz="3600" dirty="0">
                <a:latin typeface="Monotype Corsiva" panose="03010101010201010101" pitchFamily="66" charset="0"/>
              </a:rPr>
              <a:t>&lt;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07821" y="3246435"/>
            <a:ext cx="6313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Вч. - ? в. 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3822703" y="5303620"/>
            <a:ext cx="379754" cy="47376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>
            <a:fillRect/>
          </a:stretch>
        </p:blipFill>
        <p:spPr>
          <a:xfrm>
            <a:off x="4154733" y="5274452"/>
            <a:ext cx="379754" cy="47376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>
            <a:fillRect/>
          </a:stretch>
        </p:blipFill>
        <p:spPr>
          <a:xfrm>
            <a:off x="2453618" y="4633481"/>
            <a:ext cx="379754" cy="47376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>
            <a:fillRect/>
          </a:stretch>
        </p:blipFill>
        <p:spPr>
          <a:xfrm>
            <a:off x="6720739" y="1394739"/>
            <a:ext cx="379754" cy="47376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12091" r="76995" b="82918"/>
          <a:stretch>
            <a:fillRect/>
          </a:stretch>
        </p:blipFill>
        <p:spPr>
          <a:xfrm>
            <a:off x="3474792" y="4762182"/>
            <a:ext cx="367341" cy="241141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4438869" y="5166072"/>
            <a:ext cx="2910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(в.)  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80" t="63032" b="12504"/>
          <a:stretch>
            <a:fillRect/>
          </a:stretch>
        </p:blipFill>
        <p:spPr>
          <a:xfrm>
            <a:off x="1566023" y="5563461"/>
            <a:ext cx="2814817" cy="1097951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4220466" y="5848981"/>
            <a:ext cx="6313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15 відер принесла вчителька.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355596" y="494530"/>
            <a:ext cx="8732066" cy="46788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Розв'язання </a:t>
            </a:r>
            <a:endParaRPr lang="uk-UA" sz="2000" b="1" dirty="0">
              <a:solidFill>
                <a:schemeClr val="bg1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>
            <a:fillRect/>
          </a:stretch>
        </p:blipFill>
        <p:spPr>
          <a:xfrm>
            <a:off x="3149816" y="4620396"/>
            <a:ext cx="379754" cy="473767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>
            <a:fillRect/>
          </a:stretch>
        </p:blipFill>
        <p:spPr>
          <a:xfrm>
            <a:off x="3028223" y="5270990"/>
            <a:ext cx="379754" cy="473767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>
            <a:fillRect/>
          </a:stretch>
        </p:blipFill>
        <p:spPr>
          <a:xfrm>
            <a:off x="2762895" y="4709114"/>
            <a:ext cx="328882" cy="296329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>
            <a:fillRect/>
          </a:stretch>
        </p:blipFill>
        <p:spPr>
          <a:xfrm>
            <a:off x="2442568" y="5285741"/>
            <a:ext cx="379754" cy="473767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>
            <a:fillRect/>
          </a:stretch>
        </p:blipFill>
        <p:spPr>
          <a:xfrm>
            <a:off x="3798525" y="4650763"/>
            <a:ext cx="379754" cy="473767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>
            <a:fillRect/>
          </a:stretch>
        </p:blipFill>
        <p:spPr>
          <a:xfrm>
            <a:off x="2671587" y="5402053"/>
            <a:ext cx="367341" cy="241141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12091" r="76995" b="82918"/>
          <a:stretch>
            <a:fillRect/>
          </a:stretch>
        </p:blipFill>
        <p:spPr>
          <a:xfrm>
            <a:off x="3449885" y="5388071"/>
            <a:ext cx="367341" cy="241141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4002877" y="-565749"/>
            <a:ext cx="379754" cy="473767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4605591" y="-556451"/>
            <a:ext cx="379754" cy="473767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>
            <a:fillRect/>
          </a:stretch>
        </p:blipFill>
        <p:spPr>
          <a:xfrm>
            <a:off x="5169531" y="-561055"/>
            <a:ext cx="379754" cy="473767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>
            <a:fillRect/>
          </a:stretch>
        </p:blipFill>
        <p:spPr>
          <a:xfrm>
            <a:off x="5727361" y="-547706"/>
            <a:ext cx="379754" cy="473767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>
            <a:fillRect/>
          </a:stretch>
        </p:blipFill>
        <p:spPr>
          <a:xfrm>
            <a:off x="6249791" y="-547580"/>
            <a:ext cx="379754" cy="473767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>
            <a:fillRect/>
          </a:stretch>
        </p:blipFill>
        <p:spPr>
          <a:xfrm>
            <a:off x="7993255" y="-540042"/>
            <a:ext cx="379754" cy="473767"/>
          </a:xfrm>
          <a:prstGeom prst="rect">
            <a:avLst/>
          </a:prstGeom>
        </p:spPr>
      </p:pic>
      <p:pic>
        <p:nvPicPr>
          <p:cNvPr id="94" name="Рисунок 9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>
            <a:fillRect/>
          </a:stretch>
        </p:blipFill>
        <p:spPr>
          <a:xfrm>
            <a:off x="7403964" y="-524496"/>
            <a:ext cx="351215" cy="446174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>
            <a:fillRect/>
          </a:stretch>
        </p:blipFill>
        <p:spPr>
          <a:xfrm>
            <a:off x="8590863" y="-561055"/>
            <a:ext cx="379754" cy="473767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>
            <a:fillRect/>
          </a:stretch>
        </p:blipFill>
        <p:spPr>
          <a:xfrm>
            <a:off x="9073515" y="-580051"/>
            <a:ext cx="379754" cy="473767"/>
          </a:xfrm>
          <a:prstGeom prst="rect">
            <a:avLst/>
          </a:prstGeom>
        </p:spPr>
      </p:pic>
      <p:pic>
        <p:nvPicPr>
          <p:cNvPr id="97" name="Рисунок 9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>
            <a:fillRect/>
          </a:stretch>
        </p:blipFill>
        <p:spPr>
          <a:xfrm>
            <a:off x="6721538" y="-533434"/>
            <a:ext cx="379754" cy="473767"/>
          </a:xfrm>
          <a:prstGeom prst="rect">
            <a:avLst/>
          </a:prstGeom>
        </p:spPr>
      </p:pic>
      <p:pic>
        <p:nvPicPr>
          <p:cNvPr id="98" name="Рисунок 9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>
            <a:fillRect/>
          </a:stretch>
        </p:blipFill>
        <p:spPr>
          <a:xfrm>
            <a:off x="11552906" y="-442298"/>
            <a:ext cx="367341" cy="241141"/>
          </a:xfrm>
          <a:prstGeom prst="rect">
            <a:avLst/>
          </a:prstGeom>
        </p:spPr>
      </p:pic>
      <p:pic>
        <p:nvPicPr>
          <p:cNvPr id="99" name="Рисунок 9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12091" r="76995" b="82918"/>
          <a:stretch>
            <a:fillRect/>
          </a:stretch>
        </p:blipFill>
        <p:spPr>
          <a:xfrm>
            <a:off x="10785561" y="-486791"/>
            <a:ext cx="367341" cy="241141"/>
          </a:xfrm>
          <a:prstGeom prst="rect">
            <a:avLst/>
          </a:prstGeom>
        </p:spPr>
      </p:pic>
      <p:pic>
        <p:nvPicPr>
          <p:cNvPr id="100" name="Рисунок 9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>
            <a:fillRect/>
          </a:stretch>
        </p:blipFill>
        <p:spPr>
          <a:xfrm>
            <a:off x="10027448" y="-448120"/>
            <a:ext cx="328882" cy="296329"/>
          </a:xfrm>
          <a:prstGeom prst="rect">
            <a:avLst/>
          </a:prstGeom>
        </p:spPr>
      </p:pic>
      <p:pic>
        <p:nvPicPr>
          <p:cNvPr id="1026" name="Picture 2" descr="right curly bracket | DejaVu Serif, Book @ Graphemica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7200" b="98000" l="35200" r="62800">
                        <a14:backgroundMark x1="38000" y1="47400" x2="38000" y2="47400"/>
                        <a14:backgroundMark x1="41400" y1="62200" x2="41400" y2="62200"/>
                        <a14:backgroundMark x1="59000" y1="45200" x2="59000" y2="45200"/>
                        <a14:backgroundMark x1="57600" y1="85000" x2="57600" y2="8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13" t="27453" r="32400"/>
          <a:stretch>
            <a:fillRect/>
          </a:stretch>
        </p:blipFill>
        <p:spPr bwMode="auto">
          <a:xfrm>
            <a:off x="4679495" y="2111923"/>
            <a:ext cx="542011" cy="109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Box 100"/>
          <p:cNvSpPr txBox="1"/>
          <p:nvPr/>
        </p:nvSpPr>
        <p:spPr>
          <a:xfrm>
            <a:off x="1662615" y="5173043"/>
            <a:ext cx="6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2)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59974" y="4549537"/>
            <a:ext cx="6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1)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>
            <a:off x="3727211" y="3569600"/>
            <a:ext cx="20826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 flipH="1">
            <a:off x="5267318" y="2661283"/>
            <a:ext cx="54552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 flipV="1">
            <a:off x="5812845" y="2661283"/>
            <a:ext cx="0" cy="9330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4167109" y="4543609"/>
            <a:ext cx="4377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(в.) принесли дівчата.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>
            <a:off x="4493338" y="2961481"/>
            <a:ext cx="1506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flipH="1">
            <a:off x="3509316" y="2295587"/>
            <a:ext cx="113467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flipV="1">
            <a:off x="4634083" y="2295587"/>
            <a:ext cx="0" cy="6658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23" y="3697635"/>
            <a:ext cx="3122830" cy="1111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0" grpId="0"/>
      <p:bldP spid="101" grpId="0"/>
      <p:bldP spid="102" grpId="0"/>
      <p:bldP spid="10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Знайди периметр.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135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41"/>
          <p:cNvSpPr/>
          <p:nvPr/>
        </p:nvSpPr>
        <p:spPr>
          <a:xfrm>
            <a:off x="1269512" y="1326063"/>
            <a:ext cx="10710052" cy="231809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2-В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клас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з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учителькою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збудували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снігову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фортецю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прямокутної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форми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Більша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сторона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має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довжину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4 м, а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менша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сторона  — 3 м.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Який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периметр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снігової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фортеці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uk-UA" sz="28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77165" y="4379102"/>
            <a:ext cx="3173715" cy="1777037"/>
          </a:xfrm>
          <a:prstGeom prst="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669415" y="3794327"/>
            <a:ext cx="17090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м</a:t>
            </a:r>
            <a:endParaRPr 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7313055" y="4996371"/>
            <a:ext cx="17090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м</a:t>
            </a:r>
            <a:endParaRPr lang="en-US" sz="3200" dirty="0"/>
          </a:p>
        </p:txBody>
      </p:sp>
      <p:sp>
        <p:nvSpPr>
          <p:cNvPr id="17" name="Прямоугольник: скругленные углы 16"/>
          <p:cNvSpPr/>
          <p:nvPr/>
        </p:nvSpPr>
        <p:spPr>
          <a:xfrm>
            <a:off x="1854590" y="3975479"/>
            <a:ext cx="4439529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Р= 4+3+4+3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: скругленные углы 17"/>
          <p:cNvSpPr/>
          <p:nvPr/>
        </p:nvSpPr>
        <p:spPr>
          <a:xfrm>
            <a:off x="1837585" y="5267620"/>
            <a:ext cx="4456535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Р=14м</a:t>
            </a:r>
            <a:endParaRPr lang="en-US" sz="54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4" grpId="0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bg2"/>
                </a:solidFill>
              </a:rPr>
              <a:t>Котрі</a:t>
            </a:r>
            <a:r>
              <a:rPr lang="ru-RU" dirty="0">
                <a:solidFill>
                  <a:schemeClr val="bg2"/>
                </a:solidFill>
              </a:rPr>
              <a:t> з </a:t>
            </a:r>
            <a:r>
              <a:rPr lang="ru-RU" dirty="0" err="1">
                <a:solidFill>
                  <a:schemeClr val="bg2"/>
                </a:solidFill>
              </a:rPr>
              <a:t>фігур</a:t>
            </a:r>
            <a:r>
              <a:rPr lang="ru-RU" dirty="0">
                <a:solidFill>
                  <a:schemeClr val="bg2"/>
                </a:solidFill>
              </a:rPr>
              <a:t> </a:t>
            </a:r>
            <a:r>
              <a:rPr lang="ru-RU" dirty="0" err="1">
                <a:solidFill>
                  <a:schemeClr val="bg2"/>
                </a:solidFill>
              </a:rPr>
              <a:t>можна</a:t>
            </a:r>
            <a:r>
              <a:rPr lang="ru-RU" dirty="0">
                <a:solidFill>
                  <a:schemeClr val="bg2"/>
                </a:solidFill>
              </a:rPr>
              <a:t> </a:t>
            </a:r>
            <a:r>
              <a:rPr lang="ru-RU" dirty="0" err="1">
                <a:solidFill>
                  <a:schemeClr val="bg2"/>
                </a:solidFill>
              </a:rPr>
              <a:t>скласти</a:t>
            </a:r>
            <a:r>
              <a:rPr lang="ru-RU" dirty="0">
                <a:solidFill>
                  <a:schemeClr val="bg2"/>
                </a:solidFill>
              </a:rPr>
              <a:t>, </a:t>
            </a:r>
            <a:r>
              <a:rPr lang="ru-RU" dirty="0" err="1">
                <a:solidFill>
                  <a:schemeClr val="bg2"/>
                </a:solidFill>
              </a:rPr>
              <a:t>використовуючи</a:t>
            </a:r>
            <a:r>
              <a:rPr lang="ru-RU" dirty="0">
                <a:solidFill>
                  <a:schemeClr val="bg2"/>
                </a:solidFill>
              </a:rPr>
              <a:t> </a:t>
            </a:r>
            <a:r>
              <a:rPr lang="ru-RU" dirty="0" err="1">
                <a:solidFill>
                  <a:schemeClr val="bg2"/>
                </a:solidFill>
              </a:rPr>
              <a:t>лише</a:t>
            </a:r>
            <a:r>
              <a:rPr lang="ru-RU" dirty="0">
                <a:solidFill>
                  <a:schemeClr val="bg2"/>
                </a:solidFill>
              </a:rPr>
              <a:t> </a:t>
            </a:r>
            <a:r>
              <a:rPr lang="ru-RU" dirty="0" err="1">
                <a:solidFill>
                  <a:schemeClr val="bg2"/>
                </a:solidFill>
              </a:rPr>
              <a:t>прямокутники</a:t>
            </a:r>
            <a:r>
              <a:rPr lang="ru-RU" dirty="0">
                <a:solidFill>
                  <a:schemeClr val="bg2"/>
                </a:solidFill>
              </a:rPr>
              <a:t>?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135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8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04010" y="2278964"/>
            <a:ext cx="1581665" cy="3739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36069" y="2652928"/>
            <a:ext cx="1581665" cy="3739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840582" y="4592716"/>
            <a:ext cx="1581665" cy="3739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6478647" y="4150172"/>
            <a:ext cx="1028669" cy="13340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8048367" y="4150172"/>
            <a:ext cx="1028669" cy="13340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Блок-схема: задержка 2"/>
          <p:cNvSpPr/>
          <p:nvPr/>
        </p:nvSpPr>
        <p:spPr>
          <a:xfrm>
            <a:off x="5427619" y="2188168"/>
            <a:ext cx="1767840" cy="963054"/>
          </a:xfrm>
          <a:prstGeom prst="flowChartDelay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: скругленные углы 3"/>
          <p:cNvSpPr/>
          <p:nvPr/>
        </p:nvSpPr>
        <p:spPr>
          <a:xfrm>
            <a:off x="8685679" y="1817138"/>
            <a:ext cx="1175658" cy="1334084"/>
          </a:xfrm>
          <a:prstGeom prst="roundRect">
            <a:avLst>
              <a:gd name="adj" fmla="val 2703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9327936" y="2253031"/>
            <a:ext cx="772823" cy="579319"/>
          </a:xfrm>
          <a:prstGeom prst="roundRect">
            <a:avLst>
              <a:gd name="adj" fmla="val 2481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: вправо 5"/>
          <p:cNvSpPr/>
          <p:nvPr/>
        </p:nvSpPr>
        <p:spPr>
          <a:xfrm>
            <a:off x="2804341" y="3973697"/>
            <a:ext cx="2438400" cy="1617106"/>
          </a:xfrm>
          <a:prstGeom prst="rightArrow">
            <a:avLst>
              <a:gd name="adj1" fmla="val 50000"/>
              <a:gd name="adj2" fmla="val 6225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041632" y="3050615"/>
            <a:ext cx="78463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/>
              <a:t>1 </a:t>
            </a:r>
            <a:r>
              <a:rPr lang="uk-UA" sz="4400" b="1" dirty="0"/>
              <a:t>                           </a:t>
            </a:r>
            <a:r>
              <a:rPr lang="en-US" sz="4400" b="1" dirty="0"/>
              <a:t>2 </a:t>
            </a:r>
            <a:r>
              <a:rPr lang="uk-UA" sz="4400" b="1" dirty="0"/>
              <a:t>                      </a:t>
            </a:r>
            <a:r>
              <a:rPr lang="en-US" sz="4400" b="1" dirty="0"/>
              <a:t>3</a:t>
            </a:r>
            <a:endParaRPr lang="en-US" sz="4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753986" y="5470941"/>
            <a:ext cx="605127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b="1" dirty="0"/>
              <a:t>4</a:t>
            </a:r>
            <a:r>
              <a:rPr lang="en-US" sz="4400" b="1" dirty="0"/>
              <a:t> </a:t>
            </a:r>
            <a:r>
              <a:rPr lang="uk-UA" sz="4400" b="1" dirty="0"/>
              <a:t>                           5</a:t>
            </a:r>
            <a:endParaRPr lang="en-US" sz="4400" b="1" dirty="0"/>
          </a:p>
        </p:txBody>
      </p:sp>
      <p:sp>
        <p:nvSpPr>
          <p:cNvPr id="20" name="Овал 19"/>
          <p:cNvSpPr/>
          <p:nvPr/>
        </p:nvSpPr>
        <p:spPr>
          <a:xfrm>
            <a:off x="1622366" y="2878093"/>
            <a:ext cx="1363287" cy="1095604"/>
          </a:xfrm>
          <a:prstGeom prst="ellipse">
            <a:avLst/>
          </a:prstGeom>
          <a:noFill/>
          <a:ln w="571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Овал 20"/>
          <p:cNvSpPr/>
          <p:nvPr/>
        </p:nvSpPr>
        <p:spPr>
          <a:xfrm>
            <a:off x="7133511" y="5378998"/>
            <a:ext cx="1363287" cy="1095604"/>
          </a:xfrm>
          <a:prstGeom prst="ellipse">
            <a:avLst/>
          </a:prstGeom>
          <a:noFill/>
          <a:ln w="571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" descr="Результат пошуку зображень за запитом дитина  пише малюнок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864" y="3684156"/>
            <a:ext cx="2496640" cy="304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chemeClr val="bg2"/>
                </a:solidFill>
              </a:rPr>
              <a:t>Організація класу.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" name="Прямокутник: округлені кути 5"/>
          <p:cNvSpPr/>
          <p:nvPr/>
        </p:nvSpPr>
        <p:spPr>
          <a:xfrm>
            <a:off x="98425" y="1855399"/>
            <a:ext cx="8229763" cy="3371136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</a:rPr>
              <a:t>Всі сідайте діти тихо,</a:t>
            </a:r>
            <a:endParaRPr lang="uk-UA" sz="4800" b="1" dirty="0">
              <a:solidFill>
                <a:schemeClr val="bg1"/>
              </a:solidFill>
            </a:endParaRPr>
          </a:p>
          <a:p>
            <a:pPr algn="ctr"/>
            <a:r>
              <a:rPr lang="uk-UA" sz="4800" b="1" dirty="0">
                <a:solidFill>
                  <a:schemeClr val="bg1"/>
                </a:solidFill>
              </a:rPr>
              <a:t>Домовляймось не шуміти.</a:t>
            </a:r>
            <a:endParaRPr lang="uk-UA" sz="4800" b="1" dirty="0">
              <a:solidFill>
                <a:schemeClr val="bg1"/>
              </a:solidFill>
            </a:endParaRPr>
          </a:p>
          <a:p>
            <a:pPr algn="ctr"/>
            <a:r>
              <a:rPr lang="uk-UA" sz="4800" b="1" dirty="0">
                <a:solidFill>
                  <a:schemeClr val="bg1"/>
                </a:solidFill>
              </a:rPr>
              <a:t>На </a:t>
            </a:r>
            <a:r>
              <a:rPr lang="uk-UA" sz="4800" b="1" dirty="0" err="1">
                <a:solidFill>
                  <a:schemeClr val="bg1"/>
                </a:solidFill>
              </a:rPr>
              <a:t>уроці</a:t>
            </a:r>
            <a:r>
              <a:rPr lang="uk-UA" sz="4800" b="1" dirty="0">
                <a:solidFill>
                  <a:schemeClr val="bg1"/>
                </a:solidFill>
              </a:rPr>
              <a:t> не дрімати,</a:t>
            </a:r>
            <a:endParaRPr lang="uk-UA" sz="4800" b="1" dirty="0">
              <a:solidFill>
                <a:schemeClr val="bg1"/>
              </a:solidFill>
            </a:endParaRPr>
          </a:p>
          <a:p>
            <a:pPr algn="ctr"/>
            <a:r>
              <a:rPr lang="uk-UA" sz="4800" b="1" dirty="0">
                <a:solidFill>
                  <a:schemeClr val="bg1"/>
                </a:solidFill>
              </a:rPr>
              <a:t>А старанно працювати.</a:t>
            </a:r>
            <a:endParaRPr lang="uk-UA" sz="48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10" b="12129"/>
          <a:stretch>
            <a:fillRect/>
          </a:stretch>
        </p:blipFill>
        <p:spPr>
          <a:xfrm>
            <a:off x="8507186" y="1394533"/>
            <a:ext cx="3526970" cy="5262131"/>
          </a:xfrm>
          <a:prstGeom prst="rect">
            <a:avLst/>
          </a:prstGeom>
        </p:spPr>
      </p:pic>
      <p:sp>
        <p:nvSpPr>
          <p:cNvPr id="9" name="Дата 1"/>
          <p:cNvSpPr txBox="1"/>
          <p:nvPr/>
        </p:nvSpPr>
        <p:spPr>
          <a:xfrm>
            <a:off x="1577377" y="690642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00945" y="228977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Доповни числами та знаками дій.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135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9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1173481" y="1567559"/>
            <a:ext cx="4922519" cy="111442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spc="-15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                =6</a:t>
            </a:r>
            <a:endParaRPr lang="en-US" sz="5400" b="1" spc="-15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1167751" y="2856879"/>
            <a:ext cx="4941375" cy="1114425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30          =30</a:t>
            </a:r>
            <a:endParaRPr lang="en-US" sz="5400" b="1" spc="3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790421" y="1763807"/>
            <a:ext cx="742468" cy="7404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en-US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60014" y="1763807"/>
            <a:ext cx="881506" cy="7404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solidFill>
                  <a:schemeClr val="tx2">
                    <a:lumMod val="50000"/>
                  </a:schemeClr>
                </a:solidFill>
              </a:rPr>
              <a:t>44</a:t>
            </a:r>
            <a:endParaRPr lang="en-US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828821" y="3053236"/>
            <a:ext cx="742468" cy="7404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en-US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60013" y="3043860"/>
            <a:ext cx="881505" cy="7404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solidFill>
                  <a:schemeClr val="tx2">
                    <a:lumMod val="50000"/>
                  </a:schemeClr>
                </a:solidFill>
              </a:rPr>
              <a:t>0</a:t>
            </a:r>
            <a:endParaRPr lang="en-US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Прямоугольник: скругленные углы 16"/>
          <p:cNvSpPr/>
          <p:nvPr/>
        </p:nvSpPr>
        <p:spPr>
          <a:xfrm>
            <a:off x="1192336" y="4151841"/>
            <a:ext cx="4922519" cy="11144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spc="-15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                 =99  </a:t>
            </a:r>
            <a:endParaRPr lang="en-US" sz="5400" b="1" spc="-15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790421" y="4348089"/>
            <a:ext cx="742468" cy="7404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en-US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53594" y="4348089"/>
            <a:ext cx="887925" cy="7404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solidFill>
                  <a:schemeClr val="tx2">
                    <a:lumMod val="50000"/>
                  </a:schemeClr>
                </a:solidFill>
              </a:rPr>
              <a:t>90</a:t>
            </a:r>
            <a:endParaRPr lang="en-US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Прямоугольник: скругленные углы 22"/>
          <p:cNvSpPr/>
          <p:nvPr/>
        </p:nvSpPr>
        <p:spPr>
          <a:xfrm>
            <a:off x="6569085" y="2299665"/>
            <a:ext cx="4922519" cy="111442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spc="-15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40                = 40     </a:t>
            </a:r>
            <a:endParaRPr lang="en-US" sz="5400" b="1" spc="-15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: скругленные углы 23"/>
          <p:cNvSpPr/>
          <p:nvPr/>
        </p:nvSpPr>
        <p:spPr>
          <a:xfrm>
            <a:off x="6606795" y="3594628"/>
            <a:ext cx="4941375" cy="1114425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          =3</a:t>
            </a:r>
            <a:endParaRPr lang="en-US" sz="5400" b="1" spc="3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8186025" y="2482870"/>
            <a:ext cx="742468" cy="7404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en-US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049198" y="2498735"/>
            <a:ext cx="933001" cy="7404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solidFill>
                  <a:schemeClr val="tx2">
                    <a:lumMod val="50000"/>
                  </a:schemeClr>
                </a:solidFill>
              </a:rPr>
              <a:t>0</a:t>
            </a:r>
            <a:endParaRPr lang="en-US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8186025" y="3791420"/>
            <a:ext cx="742468" cy="7404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en-US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077482" y="3779136"/>
            <a:ext cx="904718" cy="7404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solidFill>
                  <a:schemeClr val="tx2">
                    <a:lumMod val="50000"/>
                  </a:schemeClr>
                </a:solidFill>
              </a:rPr>
              <a:t>27</a:t>
            </a:r>
            <a:endParaRPr lang="en-US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9" name="Прямоугольник: скругленные углы 28"/>
          <p:cNvSpPr/>
          <p:nvPr/>
        </p:nvSpPr>
        <p:spPr>
          <a:xfrm>
            <a:off x="6606795" y="4886769"/>
            <a:ext cx="4922519" cy="1114425"/>
          </a:xfrm>
          <a:prstGeom prst="roundRect">
            <a:avLst/>
          </a:prstGeom>
          <a:solidFill>
            <a:srgbClr val="B96FA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spc="-15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                 =8</a:t>
            </a:r>
            <a:endParaRPr lang="en-US" sz="5400" b="1" spc="-15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8186025" y="5083017"/>
            <a:ext cx="742468" cy="7404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en-US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068053" y="5083017"/>
            <a:ext cx="914145" cy="7404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>
                <a:solidFill>
                  <a:schemeClr val="tx2">
                    <a:lumMod val="50000"/>
                  </a:schemeClr>
                </a:solidFill>
              </a:rPr>
              <a:t>52</a:t>
            </a:r>
            <a:endParaRPr lang="en-US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Фізкультхвилинка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" name="№2 - Фізкультхвилинка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3355596" y="1309835"/>
            <a:ext cx="8630132" cy="4854449"/>
          </a:xfrm>
          <a:prstGeom prst="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174033" y="6327903"/>
            <a:ext cx="100179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Взято з каналу «</a:t>
            </a:r>
            <a:r>
              <a:rPr lang="ru-RU" sz="1600" dirty="0"/>
              <a:t>З </a:t>
            </a:r>
            <a:r>
              <a:rPr lang="ru-RU" sz="1600" dirty="0" err="1"/>
              <a:t>любов'ю</a:t>
            </a:r>
            <a:r>
              <a:rPr lang="ru-RU" sz="1600" dirty="0"/>
              <a:t> до </a:t>
            </a:r>
            <a:r>
              <a:rPr lang="ru-RU" sz="1600" dirty="0" err="1"/>
              <a:t>дітей</a:t>
            </a:r>
            <a:r>
              <a:rPr lang="ru-RU" sz="1600" dirty="0"/>
              <a:t>». </a:t>
            </a:r>
            <a:r>
              <a:rPr lang="ru-RU" sz="1600" i="1" dirty="0" err="1"/>
              <a:t>Оригінальне</a:t>
            </a:r>
            <a:r>
              <a:rPr lang="ru-RU" sz="1600" i="1" dirty="0"/>
              <a:t> </a:t>
            </a:r>
            <a:r>
              <a:rPr lang="ru-RU" sz="1600" i="1" dirty="0" err="1"/>
              <a:t>посилання</a:t>
            </a:r>
            <a:r>
              <a:rPr lang="ru-RU" sz="1600" i="1" dirty="0"/>
              <a:t>  </a:t>
            </a:r>
            <a:r>
              <a:rPr lang="en-US" sz="1600" dirty="0">
                <a:hlinkClick r:id="rId4"/>
              </a:rPr>
              <a:t>https://www.youtube.com/watch?v=Ua0gTAl-TIg</a:t>
            </a:r>
            <a:endParaRPr lang="ru-RU" sz="1600" dirty="0"/>
          </a:p>
        </p:txBody>
      </p:sp>
      <p:pic>
        <p:nvPicPr>
          <p:cNvPr id="7" name="Picture 2" descr="C:\Users\user\Downloads\pngwing.com - 2020-08-09T114433.8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3141">
            <a:off x="506046" y="3472545"/>
            <a:ext cx="2454044" cy="170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</a:fld>
            <a:endParaRPr lang="ru-RU"/>
          </a:p>
        </p:txBody>
      </p:sp>
      <p:sp>
        <p:nvSpPr>
          <p:cNvPr id="3" name="Дата 1"/>
          <p:cNvSpPr txBox="1"/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78820F-613B-4084-A210-F6071CA8AA12}" type="datetime1">
              <a:rPr lang="uk-UA" smtClean="0"/>
            </a:fld>
            <a:endParaRPr lang="ru-RU"/>
          </a:p>
        </p:txBody>
      </p:sp>
      <p:sp>
        <p:nvSpPr>
          <p:cNvPr id="4" name="Дата 1"/>
          <p:cNvSpPr txBox="1"/>
          <p:nvPr/>
        </p:nvSpPr>
        <p:spPr>
          <a:xfrm>
            <a:off x="1577377" y="690642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0945" y="228977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9403" y="1148217"/>
            <a:ext cx="4652681" cy="45615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solidFill>
                  <a:schemeClr val="bg1"/>
                </a:solidFill>
              </a:rPr>
              <a:t>Робота з зошитом </a:t>
            </a:r>
            <a:endParaRPr lang="uk-UA" sz="40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з математики </a:t>
            </a:r>
            <a:endParaRPr lang="uk-UA" sz="40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Ольга </a:t>
            </a:r>
            <a:r>
              <a:rPr lang="uk-UA" sz="4000" b="1" dirty="0" err="1">
                <a:solidFill>
                  <a:schemeClr val="bg1"/>
                </a:solidFill>
              </a:rPr>
              <a:t>Гісь</a:t>
            </a:r>
            <a:r>
              <a:rPr lang="uk-UA" sz="4000" b="1" dirty="0">
                <a:solidFill>
                  <a:schemeClr val="bg1"/>
                </a:solidFill>
              </a:rPr>
              <a:t>, Ірина </a:t>
            </a:r>
            <a:r>
              <a:rPr lang="uk-UA" sz="4000" b="1" dirty="0" err="1">
                <a:solidFill>
                  <a:schemeClr val="bg1"/>
                </a:solidFill>
              </a:rPr>
              <a:t>Філяк</a:t>
            </a:r>
            <a:endParaRPr lang="uk-UA" sz="40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с. 17</a:t>
            </a:r>
            <a:endParaRPr lang="uk-UA" sz="40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9"/>
          <a:stretch>
            <a:fillRect/>
          </a:stretch>
        </p:blipFill>
        <p:spPr>
          <a:xfrm>
            <a:off x="620899" y="1309868"/>
            <a:ext cx="5475101" cy="522904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Підкресли всі непарні числа, що слідкують за парними. 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400" b="1" dirty="0">
                <a:solidFill>
                  <a:schemeClr val="bg1"/>
                </a:solidFill>
              </a:rPr>
              <a:t>Зошит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0889" y="2333829"/>
            <a:ext cx="11013512" cy="68385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800" b="1" spc="600" dirty="0">
                <a:solidFill>
                  <a:schemeClr val="tx2">
                    <a:lumMod val="50000"/>
                  </a:schemeClr>
                </a:solidFill>
              </a:rPr>
              <a:t>356493384752156783754576657</a:t>
            </a:r>
            <a:endParaRPr lang="en-US" sz="4800" b="1" spc="6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938749" y="3026873"/>
            <a:ext cx="318319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853730" y="3017680"/>
            <a:ext cx="318319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999735" y="3017680"/>
            <a:ext cx="318319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096478" y="3017680"/>
            <a:ext cx="318319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210287" y="3017680"/>
            <a:ext cx="318319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096000" y="3017680"/>
            <a:ext cx="318319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59357" y="3017680"/>
            <a:ext cx="318319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609500" y="1456402"/>
            <a:ext cx="68014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i="1" dirty="0">
                <a:solidFill>
                  <a:schemeClr val="accent1">
                    <a:lumMod val="50000"/>
                  </a:schemeClr>
                </a:solidFill>
              </a:rPr>
              <a:t>Підказка: їх є 7.</a:t>
            </a:r>
            <a:endParaRPr lang="en-US" sz="32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" name="Picture 2" descr="C:\Users\user\Desktop\математика\Новая папка\діти  та школа для презентац\kartinki-na-prozrachnom-fone-dlya-detej-25 - копия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068" y="4225406"/>
            <a:ext cx="7869283" cy="235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Розв'яжи задачу.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400" b="1" dirty="0">
                <a:solidFill>
                  <a:schemeClr val="bg1"/>
                </a:solidFill>
              </a:rPr>
              <a:t>Зошит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41"/>
          <p:cNvSpPr/>
          <p:nvPr/>
        </p:nvSpPr>
        <p:spPr>
          <a:xfrm>
            <a:off x="1031101" y="1408938"/>
            <a:ext cx="10710052" cy="234453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Висота верби навесні була 8 </a:t>
            </a:r>
            <a:r>
              <a:rPr lang="uk-UA" sz="36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дм</a:t>
            </a:r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. На скільки дециметрів виросла верба </a:t>
            </a:r>
            <a:r>
              <a:rPr lang="uk-UA" sz="3600" b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за літо</a:t>
            </a:r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, якщо тепер її висота 20 </a:t>
            </a:r>
            <a:r>
              <a:rPr lang="uk-UA" sz="3600" b="1" dirty="0" err="1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дм</a:t>
            </a:r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0686" r="55501" b="52182"/>
          <a:stretch>
            <a:fillRect/>
          </a:stretch>
        </p:blipFill>
        <p:spPr>
          <a:xfrm>
            <a:off x="1446098" y="4015307"/>
            <a:ext cx="9612820" cy="19887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3656930" y="4301908"/>
            <a:ext cx="379754" cy="4737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1882779" y="4304757"/>
            <a:ext cx="379754" cy="47376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>
            <a:fillRect/>
          </a:stretch>
        </p:blipFill>
        <p:spPr>
          <a:xfrm>
            <a:off x="2946018" y="4304756"/>
            <a:ext cx="379754" cy="47376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>
            <a:fillRect/>
          </a:stretch>
        </p:blipFill>
        <p:spPr>
          <a:xfrm>
            <a:off x="2210455" y="4280518"/>
            <a:ext cx="379754" cy="47376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12091" r="76995" b="82918"/>
          <a:stretch>
            <a:fillRect/>
          </a:stretch>
        </p:blipFill>
        <p:spPr>
          <a:xfrm>
            <a:off x="3289589" y="4407771"/>
            <a:ext cx="367341" cy="24114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>
            <a:fillRect/>
          </a:stretch>
        </p:blipFill>
        <p:spPr>
          <a:xfrm>
            <a:off x="2534773" y="4375810"/>
            <a:ext cx="328882" cy="29632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80" t="63032" b="12504"/>
          <a:stretch>
            <a:fillRect/>
          </a:stretch>
        </p:blipFill>
        <p:spPr>
          <a:xfrm>
            <a:off x="1728486" y="4623748"/>
            <a:ext cx="2814817" cy="1097951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432094" y="4842964"/>
            <a:ext cx="6313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на 12 </a:t>
            </a:r>
            <a:r>
              <a:rPr lang="uk-UA" sz="3600" dirty="0" err="1">
                <a:latin typeface="Monotype Corsiva" panose="03010101010201010101" pitchFamily="66" charset="0"/>
              </a:rPr>
              <a:t>дм</a:t>
            </a:r>
            <a:r>
              <a:rPr lang="uk-UA" sz="3600" dirty="0">
                <a:latin typeface="Monotype Corsiva" panose="03010101010201010101" pitchFamily="66" charset="0"/>
              </a:rPr>
              <a:t> виросла верба.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07716" y="4200808"/>
            <a:ext cx="3442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(</a:t>
            </a:r>
            <a:r>
              <a:rPr lang="uk-UA" sz="3600" dirty="0" err="1">
                <a:latin typeface="Monotype Corsiva" panose="03010101010201010101" pitchFamily="66" charset="0"/>
              </a:rPr>
              <a:t>дм</a:t>
            </a:r>
            <a:r>
              <a:rPr lang="uk-UA" sz="3600" dirty="0">
                <a:latin typeface="Monotype Corsiva" panose="03010101010201010101" pitchFamily="66" charset="0"/>
              </a:rPr>
              <a:t>)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3924753" y="4294664"/>
            <a:ext cx="379754" cy="473767"/>
          </a:xfrm>
          <a:prstGeom prst="rect">
            <a:avLst/>
          </a:prstGeom>
        </p:spPr>
      </p:pic>
      <p:pic>
        <p:nvPicPr>
          <p:cNvPr id="4098" name="Picture 2" descr="⬇ Скачать картинки Верба, стоковые фото Верба в хорошем качестве | 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976" y="3753475"/>
            <a:ext cx="2936653" cy="293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Розв'яжи задачу.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400" b="1" dirty="0">
                <a:solidFill>
                  <a:schemeClr val="bg1"/>
                </a:solidFill>
              </a:rPr>
              <a:t>Зошит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3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41"/>
          <p:cNvSpPr/>
          <p:nvPr/>
        </p:nvSpPr>
        <p:spPr>
          <a:xfrm>
            <a:off x="1031101" y="1408938"/>
            <a:ext cx="10710052" cy="234453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Бабуся купила 30 яєць. 9 яєць вона використала, щоб спекти паски. Скільки яєць залишилось у бабусі?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0686" r="55501" b="52182"/>
          <a:stretch>
            <a:fillRect/>
          </a:stretch>
        </p:blipFill>
        <p:spPr>
          <a:xfrm>
            <a:off x="1277045" y="4005690"/>
            <a:ext cx="9612820" cy="19887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3814927" y="4290528"/>
            <a:ext cx="379754" cy="47376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3464159" y="4285290"/>
            <a:ext cx="379754" cy="47376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>
            <a:fillRect/>
          </a:stretch>
        </p:blipFill>
        <p:spPr>
          <a:xfrm>
            <a:off x="1774610" y="4304757"/>
            <a:ext cx="379754" cy="473767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>
            <a:fillRect/>
          </a:stretch>
        </p:blipFill>
        <p:spPr>
          <a:xfrm>
            <a:off x="2801914" y="4304756"/>
            <a:ext cx="379754" cy="473767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>
            <a:fillRect/>
          </a:stretch>
        </p:blipFill>
        <p:spPr>
          <a:xfrm>
            <a:off x="2081423" y="4275114"/>
            <a:ext cx="379754" cy="473767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12091" r="76995" b="82918"/>
          <a:stretch>
            <a:fillRect/>
          </a:stretch>
        </p:blipFill>
        <p:spPr>
          <a:xfrm>
            <a:off x="3120831" y="4417431"/>
            <a:ext cx="367341" cy="241141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>
            <a:fillRect/>
          </a:stretch>
        </p:blipFill>
        <p:spPr>
          <a:xfrm>
            <a:off x="2423940" y="4375810"/>
            <a:ext cx="328882" cy="296329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121431" y="4199007"/>
            <a:ext cx="3442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(шт.)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80" t="63032" b="12504"/>
          <a:stretch>
            <a:fillRect/>
          </a:stretch>
        </p:blipFill>
        <p:spPr>
          <a:xfrm>
            <a:off x="1572227" y="4593672"/>
            <a:ext cx="2814817" cy="1097951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305965" y="4835018"/>
            <a:ext cx="6313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21 яйце залишилось у бабусі.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pic>
        <p:nvPicPr>
          <p:cNvPr id="5122" name="Picture 2" descr="Картинки для детей Пасха (35 фото) 🔥 Прикольные картинки и юмор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0086" y="3951945"/>
            <a:ext cx="2096230" cy="209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Придумай останній вираз так щоб усі вирази стали круговими. Запиши їх.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400" b="1" dirty="0">
                <a:solidFill>
                  <a:schemeClr val="bg1"/>
                </a:solidFill>
              </a:rPr>
              <a:t>Зошит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4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" t="323" r="58954" b="74373"/>
          <a:stretch>
            <a:fillRect/>
          </a:stretch>
        </p:blipFill>
        <p:spPr>
          <a:xfrm>
            <a:off x="1327844" y="1161716"/>
            <a:ext cx="10155474" cy="32864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3791762" y="2929675"/>
            <a:ext cx="455016" cy="567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8436899" y="2191424"/>
            <a:ext cx="455016" cy="5676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>
            <a:fillRect/>
          </a:stretch>
        </p:blipFill>
        <p:spPr>
          <a:xfrm>
            <a:off x="6466113" y="2172475"/>
            <a:ext cx="455016" cy="56766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>
            <a:fillRect/>
          </a:stretch>
        </p:blipFill>
        <p:spPr>
          <a:xfrm>
            <a:off x="6806933" y="3604038"/>
            <a:ext cx="455016" cy="56766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>
            <a:fillRect/>
          </a:stretch>
        </p:blipFill>
        <p:spPr>
          <a:xfrm>
            <a:off x="6806933" y="1464121"/>
            <a:ext cx="455016" cy="56766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>
            <a:fillRect/>
          </a:stretch>
        </p:blipFill>
        <p:spPr>
          <a:xfrm>
            <a:off x="3321833" y="2311393"/>
            <a:ext cx="312609" cy="28166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>
            <a:fillRect/>
          </a:stretch>
        </p:blipFill>
        <p:spPr>
          <a:xfrm>
            <a:off x="7262445" y="2356922"/>
            <a:ext cx="302864" cy="27288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3291586" y="1452875"/>
            <a:ext cx="455016" cy="56766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1787773" y="2907569"/>
            <a:ext cx="455016" cy="56766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>
            <a:fillRect/>
          </a:stretch>
        </p:blipFill>
        <p:spPr>
          <a:xfrm>
            <a:off x="2971452" y="3615753"/>
            <a:ext cx="455016" cy="56766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>
            <a:fillRect/>
          </a:stretch>
        </p:blipFill>
        <p:spPr>
          <a:xfrm>
            <a:off x="6405581" y="1466560"/>
            <a:ext cx="455016" cy="56766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>
            <a:fillRect/>
          </a:stretch>
        </p:blipFill>
        <p:spPr>
          <a:xfrm>
            <a:off x="1800973" y="1456402"/>
            <a:ext cx="455016" cy="56766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>
            <a:fillRect/>
          </a:stretch>
        </p:blipFill>
        <p:spPr>
          <a:xfrm>
            <a:off x="3760403" y="1482094"/>
            <a:ext cx="420821" cy="534599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>
            <a:fillRect/>
          </a:stretch>
        </p:blipFill>
        <p:spPr>
          <a:xfrm>
            <a:off x="2565465" y="1452875"/>
            <a:ext cx="455016" cy="56766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>
            <a:fillRect/>
          </a:stretch>
        </p:blipFill>
        <p:spPr>
          <a:xfrm>
            <a:off x="2130158" y="2895939"/>
            <a:ext cx="455016" cy="56766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>
            <a:fillRect/>
          </a:stretch>
        </p:blipFill>
        <p:spPr>
          <a:xfrm>
            <a:off x="2484362" y="2332778"/>
            <a:ext cx="421206" cy="27650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>
            <a:fillRect/>
          </a:stretch>
        </p:blipFill>
        <p:spPr>
          <a:xfrm>
            <a:off x="2915855" y="1521649"/>
            <a:ext cx="312609" cy="28166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>
            <a:fillRect/>
          </a:stretch>
        </p:blipFill>
        <p:spPr>
          <a:xfrm>
            <a:off x="2551036" y="3024445"/>
            <a:ext cx="302864" cy="272886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>
            <a:fillRect/>
          </a:stretch>
        </p:blipFill>
        <p:spPr>
          <a:xfrm>
            <a:off x="6845797" y="2921903"/>
            <a:ext cx="455016" cy="567661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7705507" y="2911568"/>
            <a:ext cx="455016" cy="567661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2183666" y="3618471"/>
            <a:ext cx="455016" cy="56766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>
            <a:fillRect/>
          </a:stretch>
        </p:blipFill>
        <p:spPr>
          <a:xfrm>
            <a:off x="9139659" y="2895979"/>
            <a:ext cx="455016" cy="567661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>
            <a:fillRect/>
          </a:stretch>
        </p:blipFill>
        <p:spPr>
          <a:xfrm>
            <a:off x="8424884" y="3623925"/>
            <a:ext cx="455016" cy="567661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>
            <a:fillRect/>
          </a:stretch>
        </p:blipFill>
        <p:spPr>
          <a:xfrm>
            <a:off x="3312081" y="3652689"/>
            <a:ext cx="420821" cy="534599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>
            <a:fillRect/>
          </a:stretch>
        </p:blipFill>
        <p:spPr>
          <a:xfrm>
            <a:off x="6746619" y="2122478"/>
            <a:ext cx="455016" cy="567661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>
            <a:fillRect/>
          </a:stretch>
        </p:blipFill>
        <p:spPr>
          <a:xfrm>
            <a:off x="7997490" y="2307662"/>
            <a:ext cx="312609" cy="281666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7663227" y="1482094"/>
            <a:ext cx="455016" cy="567661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>
            <a:fillRect/>
          </a:stretch>
        </p:blipFill>
        <p:spPr>
          <a:xfrm>
            <a:off x="2083486" y="1601981"/>
            <a:ext cx="421206" cy="276501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>
            <a:fillRect/>
          </a:stretch>
        </p:blipFill>
        <p:spPr>
          <a:xfrm>
            <a:off x="8363131" y="1586348"/>
            <a:ext cx="312609" cy="281666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>
            <a:fillRect/>
          </a:stretch>
        </p:blipFill>
        <p:spPr>
          <a:xfrm>
            <a:off x="8078696" y="3738183"/>
            <a:ext cx="312609" cy="281666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1793045" y="2194528"/>
            <a:ext cx="455016" cy="567661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4114814" y="2886597"/>
            <a:ext cx="455016" cy="567661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>
            <a:fillRect/>
          </a:stretch>
        </p:blipFill>
        <p:spPr>
          <a:xfrm>
            <a:off x="8821129" y="1482094"/>
            <a:ext cx="455016" cy="567661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>
            <a:fillRect/>
          </a:stretch>
        </p:blipFill>
        <p:spPr>
          <a:xfrm>
            <a:off x="7594479" y="2191424"/>
            <a:ext cx="455016" cy="567661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>
            <a:fillRect/>
          </a:stretch>
        </p:blipFill>
        <p:spPr>
          <a:xfrm>
            <a:off x="2948684" y="2902390"/>
            <a:ext cx="455016" cy="567661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>
            <a:fillRect/>
          </a:stretch>
        </p:blipFill>
        <p:spPr>
          <a:xfrm>
            <a:off x="2160070" y="2207532"/>
            <a:ext cx="420821" cy="534599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>
            <a:fillRect/>
          </a:stretch>
        </p:blipFill>
        <p:spPr>
          <a:xfrm>
            <a:off x="4519458" y="3603985"/>
            <a:ext cx="455016" cy="567661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>
            <a:fillRect/>
          </a:stretch>
        </p:blipFill>
        <p:spPr>
          <a:xfrm>
            <a:off x="9141283" y="1443350"/>
            <a:ext cx="455016" cy="567661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>
            <a:fillRect/>
          </a:stretch>
        </p:blipFill>
        <p:spPr>
          <a:xfrm>
            <a:off x="3754129" y="3722015"/>
            <a:ext cx="312609" cy="281666"/>
          </a:xfrm>
          <a:prstGeom prst="rect">
            <a:avLst/>
          </a:prstGeom>
        </p:spPr>
      </p:pic>
      <p:pic>
        <p:nvPicPr>
          <p:cNvPr id="94" name="Рисунок 9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>
            <a:fillRect/>
          </a:stretch>
        </p:blipFill>
        <p:spPr>
          <a:xfrm>
            <a:off x="7224594" y="3010531"/>
            <a:ext cx="302864" cy="272886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>
            <a:fillRect/>
          </a:stretch>
        </p:blipFill>
        <p:spPr>
          <a:xfrm>
            <a:off x="7653907" y="3618690"/>
            <a:ext cx="455016" cy="567661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3687491" y="2183146"/>
            <a:ext cx="455016" cy="567661"/>
          </a:xfrm>
          <a:prstGeom prst="rect">
            <a:avLst/>
          </a:prstGeom>
        </p:spPr>
      </p:pic>
      <p:pic>
        <p:nvPicPr>
          <p:cNvPr id="97" name="Рисунок 9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>
            <a:fillRect/>
          </a:stretch>
        </p:blipFill>
        <p:spPr>
          <a:xfrm>
            <a:off x="2937268" y="2168396"/>
            <a:ext cx="455016" cy="567661"/>
          </a:xfrm>
          <a:prstGeom prst="rect">
            <a:avLst/>
          </a:prstGeom>
        </p:spPr>
      </p:pic>
      <p:pic>
        <p:nvPicPr>
          <p:cNvPr id="98" name="Рисунок 9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>
            <a:fillRect/>
          </a:stretch>
        </p:blipFill>
        <p:spPr>
          <a:xfrm>
            <a:off x="4051472" y="3633126"/>
            <a:ext cx="455016" cy="567661"/>
          </a:xfrm>
          <a:prstGeom prst="rect">
            <a:avLst/>
          </a:prstGeom>
        </p:spPr>
      </p:pic>
      <p:pic>
        <p:nvPicPr>
          <p:cNvPr id="100" name="Рисунок 9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>
            <a:fillRect/>
          </a:stretch>
        </p:blipFill>
        <p:spPr>
          <a:xfrm>
            <a:off x="4089996" y="2168546"/>
            <a:ext cx="455016" cy="567661"/>
          </a:xfrm>
          <a:prstGeom prst="rect">
            <a:avLst/>
          </a:prstGeom>
        </p:spPr>
      </p:pic>
      <p:pic>
        <p:nvPicPr>
          <p:cNvPr id="101" name="Рисунок 10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>
            <a:fillRect/>
          </a:stretch>
        </p:blipFill>
        <p:spPr>
          <a:xfrm>
            <a:off x="2475965" y="3783798"/>
            <a:ext cx="421206" cy="276501"/>
          </a:xfrm>
          <a:prstGeom prst="rect">
            <a:avLst/>
          </a:prstGeom>
        </p:spPr>
      </p:pic>
      <p:pic>
        <p:nvPicPr>
          <p:cNvPr id="102" name="Рисунок 10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>
            <a:fillRect/>
          </a:stretch>
        </p:blipFill>
        <p:spPr>
          <a:xfrm>
            <a:off x="7201635" y="1589340"/>
            <a:ext cx="302864" cy="272886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>
            <a:fillRect/>
          </a:stretch>
        </p:blipFill>
        <p:spPr>
          <a:xfrm>
            <a:off x="8722845" y="2178601"/>
            <a:ext cx="455016" cy="567661"/>
          </a:xfrm>
          <a:prstGeom prst="rect">
            <a:avLst/>
          </a:prstGeom>
        </p:spPr>
      </p:pic>
      <p:pic>
        <p:nvPicPr>
          <p:cNvPr id="104" name="Рисунок 10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1794642" y="3618472"/>
            <a:ext cx="455016" cy="567661"/>
          </a:xfrm>
          <a:prstGeom prst="rect">
            <a:avLst/>
          </a:prstGeom>
        </p:spPr>
      </p:pic>
      <p:pic>
        <p:nvPicPr>
          <p:cNvPr id="111" name="Рисунок 1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>
            <a:fillRect/>
          </a:stretch>
        </p:blipFill>
        <p:spPr>
          <a:xfrm>
            <a:off x="8007492" y="1464121"/>
            <a:ext cx="455016" cy="567661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>
            <a:fillRect/>
          </a:stretch>
        </p:blipFill>
        <p:spPr>
          <a:xfrm>
            <a:off x="3315001" y="2993947"/>
            <a:ext cx="312609" cy="281666"/>
          </a:xfrm>
          <a:prstGeom prst="rect">
            <a:avLst/>
          </a:prstGeom>
        </p:spPr>
      </p:pic>
      <p:pic>
        <p:nvPicPr>
          <p:cNvPr id="115" name="Рисунок 1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>
            <a:fillRect/>
          </a:stretch>
        </p:blipFill>
        <p:spPr>
          <a:xfrm>
            <a:off x="7310419" y="3778113"/>
            <a:ext cx="302864" cy="272886"/>
          </a:xfrm>
          <a:prstGeom prst="rect">
            <a:avLst/>
          </a:prstGeom>
        </p:spPr>
      </p:pic>
      <p:pic>
        <p:nvPicPr>
          <p:cNvPr id="117" name="Рисунок 1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6436473" y="3595187"/>
            <a:ext cx="455016" cy="567661"/>
          </a:xfrm>
          <a:prstGeom prst="rect">
            <a:avLst/>
          </a:prstGeom>
        </p:spPr>
      </p:pic>
      <p:pic>
        <p:nvPicPr>
          <p:cNvPr id="118" name="Рисунок 1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8014403" y="2893890"/>
            <a:ext cx="455016" cy="567661"/>
          </a:xfrm>
          <a:prstGeom prst="rect">
            <a:avLst/>
          </a:prstGeom>
        </p:spPr>
      </p:pic>
      <p:pic>
        <p:nvPicPr>
          <p:cNvPr id="126" name="Рисунок 1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>
            <a:fillRect/>
          </a:stretch>
        </p:blipFill>
        <p:spPr>
          <a:xfrm>
            <a:off x="8392678" y="3002205"/>
            <a:ext cx="312609" cy="281666"/>
          </a:xfrm>
          <a:prstGeom prst="rect">
            <a:avLst/>
          </a:prstGeom>
        </p:spPr>
      </p:pic>
      <p:pic>
        <p:nvPicPr>
          <p:cNvPr id="129" name="Рисунок 12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8804539" y="2902389"/>
            <a:ext cx="455016" cy="567661"/>
          </a:xfrm>
          <a:prstGeom prst="rect">
            <a:avLst/>
          </a:prstGeom>
        </p:spPr>
      </p:pic>
      <p:pic>
        <p:nvPicPr>
          <p:cNvPr id="130" name="Рисунок 1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6487409" y="2902388"/>
            <a:ext cx="455016" cy="567661"/>
          </a:xfrm>
          <a:prstGeom prst="rect">
            <a:avLst/>
          </a:prstGeom>
        </p:spPr>
      </p:pic>
      <p:pic>
        <p:nvPicPr>
          <p:cNvPr id="147" name="Picture 2" descr="Добірка ідей, які допоможуть урізноманітнити виховні години, зробити клас  дружним і швидко порозумітися зі своїми учнями. Роменська загальноосвітня  школа І-ІІІ ступенів №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094" y="4498173"/>
            <a:ext cx="549052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Рефлексія.</a:t>
            </a:r>
            <a:r>
              <a:rPr lang="en-US" sz="2000" b="1" dirty="0">
                <a:solidFill>
                  <a:schemeClr val="bg1"/>
                </a:solidFill>
              </a:rPr>
              <a:t> “</a:t>
            </a:r>
            <a:r>
              <a:rPr lang="uk-UA" sz="2000" b="1" dirty="0">
                <a:solidFill>
                  <a:schemeClr val="bg1"/>
                </a:solidFill>
              </a:rPr>
              <a:t>Плюс – мінус – цікаво </a:t>
            </a:r>
            <a:r>
              <a:rPr lang="en-US" sz="2000" b="1" dirty="0">
                <a:solidFill>
                  <a:schemeClr val="bg1"/>
                </a:solidFill>
              </a:rPr>
              <a:t>”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68" y="1082438"/>
            <a:ext cx="1709701" cy="20220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48" y="2773420"/>
            <a:ext cx="1980740" cy="21106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11" y="4883171"/>
            <a:ext cx="1913077" cy="180966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186388" y="1698171"/>
            <a:ext cx="9901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/>
              <a:t>Все те, що сподобалось на </a:t>
            </a:r>
            <a:r>
              <a:rPr lang="uk-UA" sz="3600" b="1" dirty="0" err="1"/>
              <a:t>уроці</a:t>
            </a:r>
            <a:r>
              <a:rPr lang="uk-UA" sz="3600" b="1" dirty="0"/>
              <a:t>, що здавалося цікавим та корисним.</a:t>
            </a:r>
            <a:endParaRPr lang="uk-UA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186388" y="3202731"/>
            <a:ext cx="9465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/>
              <a:t>Все те, що не сподобалось, здавалося важким, незрозумілим та нудним.</a:t>
            </a:r>
            <a:endParaRPr lang="uk-UA" sz="3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254051" y="5042263"/>
            <a:ext cx="9465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/>
              <a:t>Факти, про які дізналися на </a:t>
            </a:r>
            <a:r>
              <a:rPr lang="uk-UA" sz="3600" b="1" dirty="0" err="1"/>
              <a:t>уроці</a:t>
            </a:r>
            <a:r>
              <a:rPr lang="uk-UA" sz="3600" b="1" dirty="0"/>
              <a:t>, чого б ще хотіли дізнатися.</a:t>
            </a:r>
            <a:endParaRPr lang="uk-UA" sz="3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Рефлексія.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uk-UA" sz="2000" b="1" dirty="0">
                <a:solidFill>
                  <a:schemeClr val="bg1"/>
                </a:solidFill>
              </a:rPr>
              <a:t>Оберіть відповідну цеглинку </a:t>
            </a:r>
            <a:r>
              <a:rPr lang="uk-UA" sz="2000" b="1" dirty="0" err="1">
                <a:solidFill>
                  <a:schemeClr val="bg1"/>
                </a:solidFill>
              </a:rPr>
              <a:t>лего</a:t>
            </a:r>
            <a:r>
              <a:rPr lang="uk-UA" sz="2000" b="1" dirty="0">
                <a:solidFill>
                  <a:schemeClr val="bg1"/>
                </a:solidFill>
              </a:rPr>
              <a:t>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02" y="4863667"/>
            <a:ext cx="4966283" cy="182114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844" y="2935280"/>
            <a:ext cx="5298087" cy="194282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359" y="1054570"/>
            <a:ext cx="5103303" cy="18713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33812" y="490840"/>
            <a:ext cx="8208196" cy="314911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sz="2000" b="1" dirty="0">
              <a:solidFill>
                <a:schemeClr val="bg1"/>
              </a:solidFill>
            </a:endParaRPr>
          </a:p>
          <a:p>
            <a:pPr algn="ctr"/>
            <a:endParaRPr lang="uk-UA" sz="2000" b="1" dirty="0">
              <a:solidFill>
                <a:schemeClr val="bg1"/>
              </a:solidFill>
            </a:endParaRPr>
          </a:p>
          <a:p>
            <a:pPr algn="ctr"/>
            <a:r>
              <a:rPr lang="uk-UA" sz="2000" b="1" dirty="0">
                <a:solidFill>
                  <a:schemeClr val="bg1"/>
                </a:solidFill>
              </a:rPr>
              <a:t>Обчисли  результат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uk-UA" sz="2000" b="1" dirty="0">
              <a:solidFill>
                <a:schemeClr val="bg1"/>
              </a:solidFill>
            </a:endParaRP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" name="6-конечная звезда 1"/>
          <p:cNvSpPr/>
          <p:nvPr/>
        </p:nvSpPr>
        <p:spPr>
          <a:xfrm>
            <a:off x="592364" y="1486297"/>
            <a:ext cx="2598801" cy="2445598"/>
          </a:xfrm>
          <a:prstGeom prst="star6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6-конечная звезда 22"/>
          <p:cNvSpPr/>
          <p:nvPr/>
        </p:nvSpPr>
        <p:spPr>
          <a:xfrm>
            <a:off x="4715437" y="1486297"/>
            <a:ext cx="2598801" cy="2445598"/>
          </a:xfrm>
          <a:prstGeom prst="star6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8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endParaRPr lang="ru-RU" sz="88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6-конечная звезда 23"/>
          <p:cNvSpPr/>
          <p:nvPr/>
        </p:nvSpPr>
        <p:spPr>
          <a:xfrm>
            <a:off x="8554486" y="1486297"/>
            <a:ext cx="2598801" cy="2445598"/>
          </a:xfrm>
          <a:prstGeom prst="star6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8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68</a:t>
            </a:r>
            <a:endParaRPr lang="ru-RU" sz="88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6-конечная звезда 24"/>
          <p:cNvSpPr/>
          <p:nvPr/>
        </p:nvSpPr>
        <p:spPr>
          <a:xfrm>
            <a:off x="2844152" y="3931895"/>
            <a:ext cx="2598801" cy="2445598"/>
          </a:xfrm>
          <a:prstGeom prst="star6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8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62</a:t>
            </a:r>
            <a:endParaRPr lang="ru-RU" sz="88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6-конечная звезда 25"/>
          <p:cNvSpPr/>
          <p:nvPr/>
        </p:nvSpPr>
        <p:spPr>
          <a:xfrm>
            <a:off x="6874976" y="3938224"/>
            <a:ext cx="2598801" cy="2445598"/>
          </a:xfrm>
          <a:prstGeom prst="star6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8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77</a:t>
            </a:r>
            <a:endParaRPr lang="ru-RU" sz="88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294092" y="2709096"/>
            <a:ext cx="1421345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7314238" y="2678102"/>
            <a:ext cx="1421345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1422807" y="5105039"/>
            <a:ext cx="1421345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620524" y="5167352"/>
            <a:ext cx="1421345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1152657" y="1924266"/>
            <a:ext cx="143180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  <a:endParaRPr lang="ru-RU" sz="9600" b="1" cap="none" spc="0" dirty="0">
              <a:ln w="0"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137277" y="1332958"/>
            <a:ext cx="153760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uk-UA" sz="80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8000" b="1" cap="none" spc="0" dirty="0">
              <a:ln w="0"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116135" y="1262546"/>
            <a:ext cx="173477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+28</a:t>
            </a:r>
            <a:endParaRPr lang="ru-RU" sz="8000" b="1" cap="none" spc="0" dirty="0">
              <a:ln w="0"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467653" y="3781600"/>
            <a:ext cx="10182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-6</a:t>
            </a:r>
            <a:endParaRPr lang="ru-RU" sz="8000" b="1" cap="none" spc="0" dirty="0">
              <a:ln w="0"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269989" y="3873694"/>
            <a:ext cx="173477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+15</a:t>
            </a:r>
            <a:endParaRPr lang="ru-RU" sz="8000" b="1" cap="none" spc="0" dirty="0">
              <a:ln w="0"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33812" y="490840"/>
            <a:ext cx="8208196" cy="346919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sz="2000" b="1" dirty="0">
              <a:solidFill>
                <a:schemeClr val="bg1"/>
              </a:solidFill>
            </a:endParaRPr>
          </a:p>
          <a:p>
            <a:pPr algn="ctr"/>
            <a:endParaRPr lang="uk-UA" sz="2000" b="1" dirty="0">
              <a:solidFill>
                <a:schemeClr val="bg1"/>
              </a:solidFill>
            </a:endParaRPr>
          </a:p>
          <a:p>
            <a:pPr algn="ctr"/>
            <a:r>
              <a:rPr lang="uk-UA" sz="2000" b="1" dirty="0">
                <a:solidFill>
                  <a:schemeClr val="bg1"/>
                </a:solidFill>
              </a:rPr>
              <a:t>Каліграфічна хвилинка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uk-UA" sz="2000" b="1" dirty="0">
              <a:solidFill>
                <a:schemeClr val="bg1"/>
              </a:solidFill>
            </a:endParaRP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" t="323" r="58954" b="68145"/>
          <a:stretch>
            <a:fillRect/>
          </a:stretch>
        </p:blipFill>
        <p:spPr>
          <a:xfrm>
            <a:off x="327804" y="1293963"/>
            <a:ext cx="11601257" cy="5037564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0" t="41425" r="16950" b="31937"/>
          <a:stretch>
            <a:fillRect/>
          </a:stretch>
        </p:blipFill>
        <p:spPr>
          <a:xfrm>
            <a:off x="2961702" y="1732319"/>
            <a:ext cx="6185203" cy="202547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3413110" y="-681467"/>
            <a:ext cx="455016" cy="56766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4015824" y="-672169"/>
            <a:ext cx="455016" cy="56766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>
            <a:fillRect/>
          </a:stretch>
        </p:blipFill>
        <p:spPr>
          <a:xfrm>
            <a:off x="4579764" y="-676773"/>
            <a:ext cx="455016" cy="56766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>
            <a:fillRect/>
          </a:stretch>
        </p:blipFill>
        <p:spPr>
          <a:xfrm>
            <a:off x="5146723" y="-695769"/>
            <a:ext cx="455016" cy="56766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>
            <a:fillRect/>
          </a:stretch>
        </p:blipFill>
        <p:spPr>
          <a:xfrm>
            <a:off x="5660024" y="-663298"/>
            <a:ext cx="455016" cy="56766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>
            <a:fillRect/>
          </a:stretch>
        </p:blipFill>
        <p:spPr>
          <a:xfrm>
            <a:off x="7403488" y="-655760"/>
            <a:ext cx="455016" cy="56766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>
            <a:fillRect/>
          </a:stretch>
        </p:blipFill>
        <p:spPr>
          <a:xfrm>
            <a:off x="6814197" y="-634745"/>
            <a:ext cx="420821" cy="53459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>
            <a:fillRect/>
          </a:stretch>
        </p:blipFill>
        <p:spPr>
          <a:xfrm>
            <a:off x="8001096" y="-676773"/>
            <a:ext cx="455016" cy="56766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>
            <a:fillRect/>
          </a:stretch>
        </p:blipFill>
        <p:spPr>
          <a:xfrm>
            <a:off x="8475156" y="-681467"/>
            <a:ext cx="455016" cy="56766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>
            <a:fillRect/>
          </a:stretch>
        </p:blipFill>
        <p:spPr>
          <a:xfrm>
            <a:off x="2730383" y="-510181"/>
            <a:ext cx="421206" cy="27650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>
            <a:fillRect/>
          </a:stretch>
        </p:blipFill>
        <p:spPr>
          <a:xfrm>
            <a:off x="9828358" y="-552772"/>
            <a:ext cx="312609" cy="281666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>
            <a:fillRect/>
          </a:stretch>
        </p:blipFill>
        <p:spPr>
          <a:xfrm>
            <a:off x="9232129" y="-534080"/>
            <a:ext cx="302864" cy="272886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>
            <a:fillRect/>
          </a:stretch>
        </p:blipFill>
        <p:spPr>
          <a:xfrm>
            <a:off x="6175183" y="-634973"/>
            <a:ext cx="455016" cy="56766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010" y="1281706"/>
            <a:ext cx="1709946" cy="1341301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1056355" y="3757797"/>
            <a:ext cx="10144154" cy="21236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6600" b="1" dirty="0" err="1">
                <a:ln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Запиши</a:t>
            </a:r>
            <a:r>
              <a:rPr lang="uk-UA" sz="6600" b="1" dirty="0">
                <a:ln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ряд чисел </a:t>
            </a:r>
            <a:endParaRPr lang="uk-UA" sz="6600" b="1" dirty="0">
              <a:ln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uk-UA" sz="6600" b="1" dirty="0">
                <a:ln>
                  <a:solidFill>
                    <a:srgbClr val="2F324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 90 до 95</a:t>
            </a:r>
            <a:endParaRPr lang="ru-RU" sz="6600" b="1" cap="none" spc="0" dirty="0">
              <a:ln>
                <a:solidFill>
                  <a:srgbClr val="2F324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522" y="1340457"/>
            <a:ext cx="3136142" cy="13339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33812" y="490840"/>
            <a:ext cx="8208196" cy="346919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sz="2000" b="1" dirty="0">
              <a:solidFill>
                <a:schemeClr val="bg1"/>
              </a:solidFill>
            </a:endParaRPr>
          </a:p>
          <a:p>
            <a:pPr algn="ctr"/>
            <a:endParaRPr lang="uk-UA" sz="2000" b="1" dirty="0">
              <a:solidFill>
                <a:schemeClr val="bg1"/>
              </a:solidFill>
            </a:endParaRPr>
          </a:p>
          <a:p>
            <a:pPr algn="ctr"/>
            <a:r>
              <a:rPr lang="uk-UA" sz="2000" b="1" dirty="0">
                <a:solidFill>
                  <a:schemeClr val="bg1"/>
                </a:solidFill>
              </a:rPr>
              <a:t>Каліграфічна хвилинка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uk-UA" sz="2000" b="1" dirty="0">
              <a:solidFill>
                <a:schemeClr val="bg1"/>
              </a:solidFill>
            </a:endParaRP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" t="323" r="58954" b="68145"/>
          <a:stretch>
            <a:fillRect/>
          </a:stretch>
        </p:blipFill>
        <p:spPr>
          <a:xfrm>
            <a:off x="327804" y="1293963"/>
            <a:ext cx="11601257" cy="5037564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0" t="41425" r="16950" b="31937"/>
          <a:stretch>
            <a:fillRect/>
          </a:stretch>
        </p:blipFill>
        <p:spPr>
          <a:xfrm>
            <a:off x="2961702" y="1732319"/>
            <a:ext cx="6185203" cy="202547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>
            <a:fillRect/>
          </a:stretch>
        </p:blipFill>
        <p:spPr>
          <a:xfrm>
            <a:off x="3413110" y="-681467"/>
            <a:ext cx="455016" cy="56766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>
            <a:fillRect/>
          </a:stretch>
        </p:blipFill>
        <p:spPr>
          <a:xfrm>
            <a:off x="4015824" y="-672169"/>
            <a:ext cx="455016" cy="56766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>
            <a:fillRect/>
          </a:stretch>
        </p:blipFill>
        <p:spPr>
          <a:xfrm>
            <a:off x="4579764" y="-676773"/>
            <a:ext cx="455016" cy="56766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>
            <a:fillRect/>
          </a:stretch>
        </p:blipFill>
        <p:spPr>
          <a:xfrm>
            <a:off x="5146723" y="-695769"/>
            <a:ext cx="455016" cy="56766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>
            <a:fillRect/>
          </a:stretch>
        </p:blipFill>
        <p:spPr>
          <a:xfrm>
            <a:off x="5660024" y="-663298"/>
            <a:ext cx="455016" cy="56766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>
            <a:fillRect/>
          </a:stretch>
        </p:blipFill>
        <p:spPr>
          <a:xfrm>
            <a:off x="7403488" y="-655760"/>
            <a:ext cx="455016" cy="56766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>
            <a:fillRect/>
          </a:stretch>
        </p:blipFill>
        <p:spPr>
          <a:xfrm>
            <a:off x="6814197" y="-634745"/>
            <a:ext cx="420821" cy="53459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>
            <a:fillRect/>
          </a:stretch>
        </p:blipFill>
        <p:spPr>
          <a:xfrm>
            <a:off x="8001096" y="-676773"/>
            <a:ext cx="455016" cy="56766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>
            <a:fillRect/>
          </a:stretch>
        </p:blipFill>
        <p:spPr>
          <a:xfrm>
            <a:off x="8475156" y="-681467"/>
            <a:ext cx="455016" cy="56766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>
            <a:fillRect/>
          </a:stretch>
        </p:blipFill>
        <p:spPr>
          <a:xfrm>
            <a:off x="2730383" y="-510181"/>
            <a:ext cx="421206" cy="27650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>
            <a:fillRect/>
          </a:stretch>
        </p:blipFill>
        <p:spPr>
          <a:xfrm>
            <a:off x="9828358" y="-552772"/>
            <a:ext cx="312609" cy="281666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>
            <a:fillRect/>
          </a:stretch>
        </p:blipFill>
        <p:spPr>
          <a:xfrm>
            <a:off x="9232129" y="-534080"/>
            <a:ext cx="302864" cy="272886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>
            <a:fillRect/>
          </a:stretch>
        </p:blipFill>
        <p:spPr>
          <a:xfrm>
            <a:off x="6175183" y="-634973"/>
            <a:ext cx="455016" cy="56766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010" y="1281706"/>
            <a:ext cx="1709946" cy="1341301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55" t="43161" r="12604" b="42997"/>
          <a:stretch>
            <a:fillRect/>
          </a:stretch>
        </p:blipFill>
        <p:spPr>
          <a:xfrm>
            <a:off x="6244410" y="3427511"/>
            <a:ext cx="578163" cy="721295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5" t="42937" r="66584" b="43221"/>
          <a:stretch>
            <a:fillRect/>
          </a:stretch>
        </p:blipFill>
        <p:spPr>
          <a:xfrm>
            <a:off x="5369419" y="3422140"/>
            <a:ext cx="578163" cy="721295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1" t="43327" r="56918" b="42831"/>
          <a:stretch>
            <a:fillRect/>
          </a:stretch>
        </p:blipFill>
        <p:spPr>
          <a:xfrm>
            <a:off x="6727616" y="3439768"/>
            <a:ext cx="578163" cy="721295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71" t="43145" r="12688" b="43013"/>
          <a:stretch>
            <a:fillRect/>
          </a:stretch>
        </p:blipFill>
        <p:spPr>
          <a:xfrm>
            <a:off x="4904366" y="3433021"/>
            <a:ext cx="578163" cy="721295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1" t="42491" r="75468" b="43667"/>
          <a:stretch>
            <a:fillRect/>
          </a:stretch>
        </p:blipFill>
        <p:spPr>
          <a:xfrm>
            <a:off x="4072363" y="3397149"/>
            <a:ext cx="578163" cy="721295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98" t="43030" r="12661" b="43128"/>
          <a:stretch>
            <a:fillRect/>
          </a:stretch>
        </p:blipFill>
        <p:spPr>
          <a:xfrm>
            <a:off x="3571381" y="3427512"/>
            <a:ext cx="578163" cy="721295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6" t="43133" r="84943" b="43025"/>
          <a:stretch>
            <a:fillRect/>
          </a:stretch>
        </p:blipFill>
        <p:spPr>
          <a:xfrm>
            <a:off x="2687063" y="3433020"/>
            <a:ext cx="578163" cy="721295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65" t="43330" r="12694" b="42828"/>
          <a:stretch>
            <a:fillRect/>
          </a:stretch>
        </p:blipFill>
        <p:spPr>
          <a:xfrm>
            <a:off x="2232839" y="3433020"/>
            <a:ext cx="578163" cy="721295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24" t="43181" r="3135" b="42977"/>
          <a:stretch>
            <a:fillRect/>
          </a:stretch>
        </p:blipFill>
        <p:spPr>
          <a:xfrm>
            <a:off x="1400836" y="3433021"/>
            <a:ext cx="578163" cy="721295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42" t="43163" r="12817" b="42995"/>
          <a:stretch>
            <a:fillRect/>
          </a:stretch>
        </p:blipFill>
        <p:spPr>
          <a:xfrm>
            <a:off x="898971" y="3433021"/>
            <a:ext cx="578163" cy="721295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93" t="43097" r="12666" b="43061"/>
          <a:stretch>
            <a:fillRect/>
          </a:stretch>
        </p:blipFill>
        <p:spPr>
          <a:xfrm>
            <a:off x="7584454" y="3432473"/>
            <a:ext cx="578163" cy="72129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0" t="43327" r="47929" b="42831"/>
          <a:stretch>
            <a:fillRect/>
          </a:stretch>
        </p:blipFill>
        <p:spPr>
          <a:xfrm>
            <a:off x="8046765" y="3439768"/>
            <a:ext cx="578163" cy="721295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522" y="1340457"/>
            <a:ext cx="3136142" cy="13339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57068" y="389940"/>
            <a:ext cx="874554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Рухлива вправа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93" y="1195754"/>
            <a:ext cx="11873617" cy="55031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</a:fld>
            <a:endParaRPr lang="ru-RU"/>
          </a:p>
        </p:txBody>
      </p:sp>
      <p:sp>
        <p:nvSpPr>
          <p:cNvPr id="3" name="Дата 1"/>
          <p:cNvSpPr txBox="1"/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78820F-613B-4084-A210-F6071CA8AA12}" type="datetime1">
              <a:rPr lang="uk-UA" smtClean="0"/>
            </a:fld>
            <a:endParaRPr lang="ru-RU"/>
          </a:p>
        </p:txBody>
      </p:sp>
      <p:sp>
        <p:nvSpPr>
          <p:cNvPr id="4" name="Дата 1"/>
          <p:cNvSpPr txBox="1"/>
          <p:nvPr/>
        </p:nvSpPr>
        <p:spPr>
          <a:xfrm>
            <a:off x="1577377" y="690642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0945" y="228977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0948" y="1680504"/>
            <a:ext cx="4652681" cy="45615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solidFill>
                  <a:schemeClr val="bg1"/>
                </a:solidFill>
              </a:rPr>
              <a:t>Робота з підручником</a:t>
            </a:r>
            <a:endParaRPr lang="uk-UA" sz="40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з математики </a:t>
            </a:r>
            <a:endParaRPr lang="uk-UA" sz="40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Ольга </a:t>
            </a:r>
            <a:r>
              <a:rPr lang="uk-UA" sz="4000" b="1" dirty="0" err="1">
                <a:solidFill>
                  <a:schemeClr val="bg1"/>
                </a:solidFill>
              </a:rPr>
              <a:t>Гісь</a:t>
            </a:r>
            <a:r>
              <a:rPr lang="uk-UA" sz="4000" b="1" dirty="0">
                <a:solidFill>
                  <a:schemeClr val="bg1"/>
                </a:solidFill>
              </a:rPr>
              <a:t>, Ірина </a:t>
            </a:r>
            <a:r>
              <a:rPr lang="uk-UA" sz="4000" b="1" dirty="0" err="1">
                <a:solidFill>
                  <a:schemeClr val="bg1"/>
                </a:solidFill>
              </a:rPr>
              <a:t>Філяк</a:t>
            </a:r>
            <a:endParaRPr lang="uk-UA" sz="40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с. 133</a:t>
            </a:r>
            <a:endParaRPr lang="uk-UA" sz="40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9"/>
          <a:stretch>
            <a:fillRect/>
          </a:stretch>
        </p:blipFill>
        <p:spPr>
          <a:xfrm>
            <a:off x="5511053" y="564398"/>
            <a:ext cx="6350000" cy="6064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bg2"/>
                </a:solidFill>
              </a:rPr>
              <a:t>Що</a:t>
            </a:r>
            <a:r>
              <a:rPr lang="ru-RU" dirty="0">
                <a:solidFill>
                  <a:schemeClr val="bg2"/>
                </a:solidFill>
              </a:rPr>
              <a:t> </a:t>
            </a:r>
            <a:r>
              <a:rPr lang="ru-RU" dirty="0" err="1">
                <a:solidFill>
                  <a:schemeClr val="bg2"/>
                </a:solidFill>
              </a:rPr>
              <a:t>спільного</a:t>
            </a:r>
            <a:r>
              <a:rPr lang="ru-RU" dirty="0">
                <a:solidFill>
                  <a:schemeClr val="bg2"/>
                </a:solidFill>
              </a:rPr>
              <a:t> </a:t>
            </a:r>
            <a:r>
              <a:rPr lang="ru-RU" dirty="0" err="1">
                <a:solidFill>
                  <a:schemeClr val="bg2"/>
                </a:solidFill>
              </a:rPr>
              <a:t>мають</a:t>
            </a:r>
            <a:r>
              <a:rPr lang="ru-RU" dirty="0">
                <a:solidFill>
                  <a:schemeClr val="bg2"/>
                </a:solidFill>
              </a:rPr>
              <a:t> числа у </a:t>
            </a:r>
            <a:r>
              <a:rPr lang="ru-RU" dirty="0" err="1">
                <a:solidFill>
                  <a:schemeClr val="bg2"/>
                </a:solidFill>
              </a:rPr>
              <a:t>фігурах</a:t>
            </a:r>
            <a:r>
              <a:rPr lang="ru-RU" dirty="0">
                <a:solidFill>
                  <a:schemeClr val="bg2"/>
                </a:solidFill>
              </a:rPr>
              <a:t>? </a:t>
            </a:r>
            <a:r>
              <a:rPr lang="ru-RU" dirty="0" err="1">
                <a:solidFill>
                  <a:schemeClr val="bg2"/>
                </a:solidFill>
              </a:rPr>
              <a:t>Назви</a:t>
            </a:r>
            <a:r>
              <a:rPr lang="ru-RU" dirty="0">
                <a:solidFill>
                  <a:schemeClr val="bg2"/>
                </a:solidFill>
              </a:rPr>
              <a:t>́ числа у «</a:t>
            </a:r>
            <a:r>
              <a:rPr lang="ru-RU" dirty="0" err="1">
                <a:solidFill>
                  <a:schemeClr val="bg2"/>
                </a:solidFill>
              </a:rPr>
              <a:t>віконцях</a:t>
            </a:r>
            <a:r>
              <a:rPr lang="ru-RU" dirty="0">
                <a:solidFill>
                  <a:schemeClr val="bg2"/>
                </a:solidFill>
              </a:rPr>
              <a:t>».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133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1185441" y="1839505"/>
            <a:ext cx="2128782" cy="1640541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>30</a:t>
            </a:r>
            <a:endParaRPr lang="en-US" sz="4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83837" y="2057400"/>
            <a:ext cx="2128782" cy="1371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>80</a:t>
            </a:r>
            <a:endParaRPr lang="en-US" sz="4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Трапеция 3"/>
          <p:cNvSpPr/>
          <p:nvPr/>
        </p:nvSpPr>
        <p:spPr>
          <a:xfrm>
            <a:off x="5982233" y="2057400"/>
            <a:ext cx="2128782" cy="1371600"/>
          </a:xfrm>
          <a:prstGeom prst="trapezoid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>100</a:t>
            </a:r>
            <a:endParaRPr lang="en-US" sz="4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380629" y="2128421"/>
            <a:ext cx="1442643" cy="1371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>50</a:t>
            </a:r>
            <a:endParaRPr lang="en-US" sz="4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0219145" y="1882588"/>
            <a:ext cx="1748117" cy="1546412"/>
          </a:xfrm>
          <a:prstGeom prst="pentagon">
            <a:avLst/>
          </a:prstGeom>
          <a:solidFill>
            <a:srgbClr val="E8C4E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>70</a:t>
            </a:r>
            <a:endParaRPr lang="en-US" sz="4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Выноска: линия 6"/>
          <p:cNvSpPr/>
          <p:nvPr/>
        </p:nvSpPr>
        <p:spPr>
          <a:xfrm>
            <a:off x="1163044" y="3967422"/>
            <a:ext cx="884982" cy="968188"/>
          </a:xfrm>
          <a:prstGeom prst="borderCallout1">
            <a:avLst>
              <a:gd name="adj1" fmla="val 694"/>
              <a:gd name="adj2" fmla="val 37592"/>
              <a:gd name="adj3" fmla="val -51389"/>
              <a:gd name="adj4" fmla="val 79031"/>
            </a:avLst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20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Выноска: линия 13"/>
          <p:cNvSpPr/>
          <p:nvPr/>
        </p:nvSpPr>
        <p:spPr>
          <a:xfrm>
            <a:off x="2289620" y="3969959"/>
            <a:ext cx="884982" cy="968188"/>
          </a:xfrm>
          <a:prstGeom prst="borderCallout1">
            <a:avLst>
              <a:gd name="adj1" fmla="val -196"/>
              <a:gd name="adj2" fmla="val 51625"/>
              <a:gd name="adj3" fmla="val -50864"/>
              <a:gd name="adj4" fmla="val 11035"/>
            </a:avLst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10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Выноска: линия 16"/>
          <p:cNvSpPr/>
          <p:nvPr/>
        </p:nvSpPr>
        <p:spPr>
          <a:xfrm>
            <a:off x="3657791" y="3967422"/>
            <a:ext cx="884982" cy="968188"/>
          </a:xfrm>
          <a:prstGeom prst="borderCallout1">
            <a:avLst>
              <a:gd name="adj1" fmla="val 694"/>
              <a:gd name="adj2" fmla="val 37592"/>
              <a:gd name="adj3" fmla="val -51389"/>
              <a:gd name="adj4" fmla="val 79031"/>
            </a:avLst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70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Выноска: линия 17"/>
          <p:cNvSpPr/>
          <p:nvPr/>
        </p:nvSpPr>
        <p:spPr>
          <a:xfrm>
            <a:off x="4711820" y="3967422"/>
            <a:ext cx="884982" cy="968188"/>
          </a:xfrm>
          <a:prstGeom prst="borderCallout1">
            <a:avLst>
              <a:gd name="adj1" fmla="val -196"/>
              <a:gd name="adj2" fmla="val 51625"/>
              <a:gd name="adj3" fmla="val -50864"/>
              <a:gd name="adj4" fmla="val 11035"/>
            </a:avLst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10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Выноска: линия 18"/>
          <p:cNvSpPr/>
          <p:nvPr/>
        </p:nvSpPr>
        <p:spPr>
          <a:xfrm>
            <a:off x="5952756" y="3949666"/>
            <a:ext cx="884983" cy="968188"/>
          </a:xfrm>
          <a:prstGeom prst="borderCallout1">
            <a:avLst>
              <a:gd name="adj1" fmla="val 694"/>
              <a:gd name="adj2" fmla="val 37592"/>
              <a:gd name="adj3" fmla="val -51389"/>
              <a:gd name="adj4" fmla="val 79031"/>
            </a:avLst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90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Выноска: линия 19"/>
          <p:cNvSpPr/>
          <p:nvPr/>
        </p:nvSpPr>
        <p:spPr>
          <a:xfrm>
            <a:off x="6976031" y="3949666"/>
            <a:ext cx="884983" cy="968188"/>
          </a:xfrm>
          <a:prstGeom prst="borderCallout1">
            <a:avLst>
              <a:gd name="adj1" fmla="val -196"/>
              <a:gd name="adj2" fmla="val 51625"/>
              <a:gd name="adj3" fmla="val -50864"/>
              <a:gd name="adj4" fmla="val 11035"/>
            </a:avLst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10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Выноска: линия 20"/>
          <p:cNvSpPr/>
          <p:nvPr/>
        </p:nvSpPr>
        <p:spPr>
          <a:xfrm>
            <a:off x="8111015" y="3969959"/>
            <a:ext cx="884983" cy="968188"/>
          </a:xfrm>
          <a:prstGeom prst="borderCallout1">
            <a:avLst>
              <a:gd name="adj1" fmla="val 694"/>
              <a:gd name="adj2" fmla="val 37592"/>
              <a:gd name="adj3" fmla="val -51389"/>
              <a:gd name="adj4" fmla="val 79031"/>
            </a:avLst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40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Выноска: линия 21"/>
          <p:cNvSpPr/>
          <p:nvPr/>
        </p:nvSpPr>
        <p:spPr>
          <a:xfrm>
            <a:off x="9101950" y="3954144"/>
            <a:ext cx="884983" cy="968188"/>
          </a:xfrm>
          <a:prstGeom prst="borderCallout1">
            <a:avLst>
              <a:gd name="adj1" fmla="val -196"/>
              <a:gd name="adj2" fmla="val 51625"/>
              <a:gd name="adj3" fmla="val -50864"/>
              <a:gd name="adj4" fmla="val 11035"/>
            </a:avLst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10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Выноска: линия 22"/>
          <p:cNvSpPr/>
          <p:nvPr/>
        </p:nvSpPr>
        <p:spPr>
          <a:xfrm>
            <a:off x="10189836" y="3949666"/>
            <a:ext cx="884983" cy="968188"/>
          </a:xfrm>
          <a:prstGeom prst="borderCallout1">
            <a:avLst>
              <a:gd name="adj1" fmla="val 694"/>
              <a:gd name="adj2" fmla="val 37592"/>
              <a:gd name="adj3" fmla="val -53223"/>
              <a:gd name="adj4" fmla="val 55959"/>
            </a:avLst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60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4" name="Выноска: линия 23"/>
          <p:cNvSpPr/>
          <p:nvPr/>
        </p:nvSpPr>
        <p:spPr>
          <a:xfrm>
            <a:off x="11180771" y="3954144"/>
            <a:ext cx="884983" cy="968188"/>
          </a:xfrm>
          <a:prstGeom prst="borderCallout1">
            <a:avLst>
              <a:gd name="adj1" fmla="val -196"/>
              <a:gd name="adj2" fmla="val 51625"/>
              <a:gd name="adj3" fmla="val -50864"/>
              <a:gd name="adj4" fmla="val 11035"/>
            </a:avLst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10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/>
          <p:cNvSpPr txBox="1"/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0175" y="397280"/>
            <a:ext cx="8713981" cy="59745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/>
                </a:solidFill>
              </a:rPr>
              <a:t>Запиши </a:t>
            </a:r>
            <a:r>
              <a:rPr lang="ru-RU" dirty="0" err="1">
                <a:solidFill>
                  <a:schemeClr val="bg2"/>
                </a:solidFill>
              </a:rPr>
              <a:t>такі</a:t>
            </a:r>
            <a:r>
              <a:rPr lang="ru-RU" dirty="0">
                <a:solidFill>
                  <a:schemeClr val="bg2"/>
                </a:solidFill>
              </a:rPr>
              <a:t> </a:t>
            </a:r>
            <a:r>
              <a:rPr lang="ru-RU" dirty="0" err="1">
                <a:solidFill>
                  <a:schemeClr val="bg2"/>
                </a:solidFill>
              </a:rPr>
              <a:t>двоцифрові</a:t>
            </a:r>
            <a:r>
              <a:rPr lang="ru-RU" dirty="0">
                <a:solidFill>
                  <a:schemeClr val="bg2"/>
                </a:solidFill>
              </a:rPr>
              <a:t> числа, </a:t>
            </a:r>
            <a:r>
              <a:rPr lang="ru-RU" dirty="0" err="1">
                <a:solidFill>
                  <a:schemeClr val="bg2"/>
                </a:solidFill>
              </a:rPr>
              <a:t>щоб</a:t>
            </a:r>
            <a:r>
              <a:rPr lang="ru-RU" dirty="0">
                <a:solidFill>
                  <a:schemeClr val="bg2"/>
                </a:solidFill>
              </a:rPr>
              <a:t> </a:t>
            </a:r>
            <a:r>
              <a:rPr lang="ru-RU" dirty="0" err="1">
                <a:solidFill>
                  <a:schemeClr val="bg2"/>
                </a:solidFill>
              </a:rPr>
              <a:t>їх</a:t>
            </a:r>
            <a:r>
              <a:rPr lang="ru-RU" dirty="0">
                <a:solidFill>
                  <a:schemeClr val="bg2"/>
                </a:solidFill>
              </a:rPr>
              <a:t> сума і </a:t>
            </a:r>
            <a:r>
              <a:rPr lang="ru-RU" dirty="0" err="1">
                <a:solidFill>
                  <a:schemeClr val="bg2"/>
                </a:solidFill>
              </a:rPr>
              <a:t>різниця</a:t>
            </a:r>
            <a:r>
              <a:rPr lang="ru-RU" dirty="0">
                <a:solidFill>
                  <a:schemeClr val="bg2"/>
                </a:solidFill>
              </a:rPr>
              <a:t> </a:t>
            </a:r>
            <a:r>
              <a:rPr lang="ru-RU" dirty="0" err="1">
                <a:solidFill>
                  <a:schemeClr val="bg2"/>
                </a:solidFill>
              </a:rPr>
              <a:t>закінчувались</a:t>
            </a:r>
            <a:r>
              <a:rPr lang="ru-RU" dirty="0">
                <a:solidFill>
                  <a:schemeClr val="bg2"/>
                </a:solidFill>
              </a:rPr>
              <a:t> </a:t>
            </a:r>
            <a:endParaRPr lang="ru-RU" dirty="0">
              <a:solidFill>
                <a:schemeClr val="bg2"/>
              </a:solidFill>
            </a:endParaRPr>
          </a:p>
          <a:p>
            <a:pPr algn="ctr"/>
            <a:r>
              <a:rPr lang="ru-RU" dirty="0" err="1">
                <a:solidFill>
                  <a:schemeClr val="bg2"/>
                </a:solidFill>
              </a:rPr>
              <a:t>однією</a:t>
            </a:r>
            <a:r>
              <a:rPr lang="ru-RU" dirty="0">
                <a:solidFill>
                  <a:schemeClr val="bg2"/>
                </a:solidFill>
              </a:rPr>
              <a:t> і </a:t>
            </a:r>
            <a:r>
              <a:rPr lang="ru-RU" dirty="0" err="1">
                <a:solidFill>
                  <a:schemeClr val="bg2"/>
                </a:solidFill>
              </a:rPr>
              <a:t>тією</a:t>
            </a:r>
            <a:r>
              <a:rPr lang="ru-RU" dirty="0">
                <a:solidFill>
                  <a:schemeClr val="bg2"/>
                </a:solidFill>
              </a:rPr>
              <a:t> ж цифрою.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134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927927" y="1562343"/>
            <a:ext cx="1276628" cy="13258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9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8389510" y="1631314"/>
            <a:ext cx="1276628" cy="13258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en-US" sz="9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5840281" y="1618994"/>
            <a:ext cx="1276628" cy="13258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en-US" sz="9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Знак ''плюс'' 11"/>
          <p:cNvSpPr/>
          <p:nvPr/>
        </p:nvSpPr>
        <p:spPr>
          <a:xfrm>
            <a:off x="3555228" y="1829043"/>
            <a:ext cx="661293" cy="792480"/>
          </a:xfrm>
          <a:prstGeom prst="mathPlus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Равно 13"/>
          <p:cNvSpPr/>
          <p:nvPr/>
        </p:nvSpPr>
        <p:spPr>
          <a:xfrm>
            <a:off x="7422563" y="1835590"/>
            <a:ext cx="661293" cy="792480"/>
          </a:xfrm>
          <a:prstGeom prst="mathEqual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: скругленные углы 16"/>
          <p:cNvSpPr/>
          <p:nvPr/>
        </p:nvSpPr>
        <p:spPr>
          <a:xfrm>
            <a:off x="2748861" y="3462921"/>
            <a:ext cx="1276628" cy="13258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en-US" sz="9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: скругленные углы 17"/>
          <p:cNvSpPr/>
          <p:nvPr/>
        </p:nvSpPr>
        <p:spPr>
          <a:xfrm>
            <a:off x="8804825" y="3462921"/>
            <a:ext cx="1276628" cy="13258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en-US" sz="9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: скругленные углы 18"/>
          <p:cNvSpPr/>
          <p:nvPr/>
        </p:nvSpPr>
        <p:spPr>
          <a:xfrm>
            <a:off x="6110878" y="3498134"/>
            <a:ext cx="1276628" cy="13258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en-US" sz="9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Равно 19"/>
          <p:cNvSpPr/>
          <p:nvPr/>
        </p:nvSpPr>
        <p:spPr>
          <a:xfrm>
            <a:off x="7845987" y="3500372"/>
            <a:ext cx="661293" cy="792480"/>
          </a:xfrm>
          <a:prstGeom prst="mathEqual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Знак ''минус'' 20"/>
          <p:cNvSpPr/>
          <p:nvPr/>
        </p:nvSpPr>
        <p:spPr>
          <a:xfrm>
            <a:off x="4025489" y="3735623"/>
            <a:ext cx="706176" cy="792480"/>
          </a:xfrm>
          <a:prstGeom prst="mathMinus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b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Прямоугольник: скругленные углы 21"/>
          <p:cNvSpPr/>
          <p:nvPr/>
        </p:nvSpPr>
        <p:spPr>
          <a:xfrm>
            <a:off x="2236225" y="1568890"/>
            <a:ext cx="1276628" cy="13258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en-US" sz="9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: скругленные углы 22"/>
          <p:cNvSpPr/>
          <p:nvPr/>
        </p:nvSpPr>
        <p:spPr>
          <a:xfrm>
            <a:off x="4513297" y="1631314"/>
            <a:ext cx="1276628" cy="13258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9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: скругленные углы 23"/>
          <p:cNvSpPr/>
          <p:nvPr/>
        </p:nvSpPr>
        <p:spPr>
          <a:xfrm>
            <a:off x="1445084" y="3500372"/>
            <a:ext cx="1276628" cy="13258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9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: скругленные углы 24"/>
          <p:cNvSpPr/>
          <p:nvPr/>
        </p:nvSpPr>
        <p:spPr>
          <a:xfrm>
            <a:off x="4834250" y="3495989"/>
            <a:ext cx="1276628" cy="13258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9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Picture 4" descr="Конкурс малюнка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234" y="4619335"/>
            <a:ext cx="1999763" cy="199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ᐈ Картинки лампочка вектор, иллюстрация лампочка | скачать на Depositphotos®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3" t="9499" r="7770"/>
          <a:stretch>
            <a:fillRect/>
          </a:stretch>
        </p:blipFill>
        <p:spPr bwMode="auto">
          <a:xfrm>
            <a:off x="193432" y="3074345"/>
            <a:ext cx="1062633" cy="115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4055</Words>
  <Application>WPS Presentation</Application>
  <PresentationFormat>Широкий екран</PresentationFormat>
  <Paragraphs>590</Paragraphs>
  <Slides>28</Slides>
  <Notes>2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8" baseType="lpstr">
      <vt:lpstr>Arial</vt:lpstr>
      <vt:lpstr>SimSun</vt:lpstr>
      <vt:lpstr>Wingdings</vt:lpstr>
      <vt:lpstr>Calibri</vt:lpstr>
      <vt:lpstr>Monotype Corsiva</vt:lpstr>
      <vt:lpstr>Microsoft YaHei</vt:lpstr>
      <vt:lpstr>Arial Unicode MS</vt:lpstr>
      <vt:lpstr>Calibri Light</vt:lpstr>
      <vt:lpstr>Calibri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Vasyl Tsupa</dc:creator>
  <cp:lastModifiedBy>Vision</cp:lastModifiedBy>
  <cp:revision>428</cp:revision>
  <dcterms:created xsi:type="dcterms:W3CDTF">2018-01-05T16:38:00Z</dcterms:created>
  <dcterms:modified xsi:type="dcterms:W3CDTF">2022-04-08T09:51:23Z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8F6A16D2C7E041658D49EC2F82B865D7</vt:lpwstr>
  </property>
  <property fmtid="{D5CDD505-2E9C-101B-9397-08002B2CF9AE}" pid="3" name="KSOProductBuildVer">
    <vt:lpwstr>1049-11.2.0.11042</vt:lpwstr>
  </property>
</Properties>
</file>