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6" r:id="rId9"/>
    <p:sldId id="268" r:id="rId10"/>
    <p:sldId id="263" r:id="rId11"/>
    <p:sldId id="269" r:id="rId12"/>
    <p:sldId id="264" r:id="rId13"/>
    <p:sldId id="270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EF8FB-1570-4CD0-89BD-5A2CB9D6FDCB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34E3-DDB6-4DA1-BF2C-D283762D23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34E3-DDB6-4DA1-BF2C-D283762D238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73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6502E0-51F6-4A04-AD87-E83AB179346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143DA2E-488D-4EE1-A438-27F6AEE1237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, потоки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 smtClean="0"/>
              <a:t>колообіг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екосистемах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16424" cy="286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5292"/>
            <a:ext cx="413767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789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05" y="548680"/>
            <a:ext cx="4212976" cy="6408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800" b="1" i="1" dirty="0" err="1">
                <a:solidFill>
                  <a:srgbClr val="FF0000"/>
                </a:solidFill>
              </a:rPr>
              <a:t>Колообіг</a:t>
            </a:r>
            <a:r>
              <a:rPr lang="uk-UA" sz="1800" b="1" i="1" dirty="0">
                <a:solidFill>
                  <a:srgbClr val="FF0000"/>
                </a:solidFill>
              </a:rPr>
              <a:t> </a:t>
            </a:r>
            <a:r>
              <a:rPr lang="uk-UA" sz="1800" b="1" i="1" dirty="0" smtClean="0">
                <a:solidFill>
                  <a:srgbClr val="FF0000"/>
                </a:solidFill>
              </a:rPr>
              <a:t>речовин</a:t>
            </a:r>
            <a:endParaRPr lang="uk-UA" sz="1800" b="1" i="1" dirty="0">
              <a:solidFill>
                <a:srgbClr val="FF0000"/>
              </a:solidFill>
            </a:endParaRPr>
          </a:p>
          <a:p>
            <a:pPr algn="just"/>
            <a:r>
              <a:rPr lang="uk-UA" sz="1800" dirty="0"/>
              <a:t>Біологічний </a:t>
            </a:r>
            <a:r>
              <a:rPr lang="uk-UA" sz="1800" dirty="0" err="1"/>
              <a:t>колообіг</a:t>
            </a:r>
            <a:r>
              <a:rPr lang="uk-UA" sz="1800" dirty="0"/>
              <a:t> — це багаторазова участь хімічних елементів у процесах, які відбуваються у біосфері. Причина </a:t>
            </a:r>
            <a:r>
              <a:rPr lang="uk-UA" sz="1800" dirty="0" err="1"/>
              <a:t>колообігу</a:t>
            </a:r>
            <a:r>
              <a:rPr lang="uk-UA" sz="1800" dirty="0"/>
              <a:t> — обмеженість елементів, з яких будується тіло організмів</a:t>
            </a:r>
            <a:r>
              <a:rPr lang="uk-UA" sz="1800" dirty="0" smtClean="0"/>
              <a:t>.</a:t>
            </a:r>
            <a:endParaRPr lang="uk-UA" sz="1800" dirty="0"/>
          </a:p>
          <a:p>
            <a:pPr algn="just"/>
            <a:r>
              <a:rPr lang="uk-UA" sz="1800" dirty="0"/>
              <a:t>У біосфері відбувається постійний </a:t>
            </a:r>
            <a:r>
              <a:rPr lang="uk-UA" sz="1800" dirty="0" err="1"/>
              <a:t>колообіг</a:t>
            </a:r>
            <a:r>
              <a:rPr lang="uk-UA" sz="1800" dirty="0"/>
              <a:t> елементів, які переходять від організму до організму, у неживу природу і знову до організму. Елементи, які вивільняються мікроорганізмами під час гниття, надходять у ґрунт і атмосферу, знову включаються в </a:t>
            </a:r>
            <a:r>
              <a:rPr lang="uk-UA" sz="1800" dirty="0" err="1"/>
              <a:t>колообіг</a:t>
            </a:r>
            <a:r>
              <a:rPr lang="uk-UA" sz="1800" dirty="0"/>
              <a:t> речовин біосфери, поглинаючись живими організмами</a:t>
            </a:r>
            <a:r>
              <a:rPr lang="uk-UA" sz="1800" dirty="0" smtClean="0"/>
              <a:t>.</a:t>
            </a:r>
            <a:endParaRPr lang="uk-UA" sz="1800" dirty="0"/>
          </a:p>
          <a:p>
            <a:pPr algn="just"/>
            <a:r>
              <a:rPr lang="uk-UA" sz="1800" dirty="0"/>
              <a:t>Для функціонування екосистем найважливішими є </a:t>
            </a:r>
            <a:r>
              <a:rPr lang="uk-UA" sz="1800" dirty="0" err="1"/>
              <a:t>колообіги</a:t>
            </a:r>
            <a:r>
              <a:rPr lang="uk-UA" sz="1800" dirty="0"/>
              <a:t> речовин, які є основними компонентами живих організмів, — Карбону, Нітрогену, </a:t>
            </a:r>
            <a:r>
              <a:rPr lang="uk-UA" sz="1800" dirty="0" err="1"/>
              <a:t>Оксигену</a:t>
            </a:r>
            <a:r>
              <a:rPr lang="uk-UA" sz="1800" dirty="0"/>
              <a:t>, </a:t>
            </a:r>
            <a:r>
              <a:rPr lang="uk-UA" sz="1800" dirty="0" err="1"/>
              <a:t>Сульфуру</a:t>
            </a:r>
            <a:r>
              <a:rPr lang="uk-UA" sz="1800" dirty="0"/>
              <a:t>, Фосфору.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004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89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826768" cy="1589112"/>
          </a:xfrm>
        </p:spPr>
        <p:txBody>
          <a:bodyPr>
            <a:normAutofit/>
          </a:bodyPr>
          <a:lstStyle/>
          <a:p>
            <a:r>
              <a:rPr lang="ru-RU" dirty="0" smtClean="0"/>
              <a:t>Б</a:t>
            </a:r>
            <a:r>
              <a:rPr lang="uk-UA" dirty="0" err="1" smtClean="0"/>
              <a:t>іологічний</a:t>
            </a:r>
            <a:r>
              <a:rPr lang="uk-UA" dirty="0" smtClean="0"/>
              <a:t> </a:t>
            </a:r>
            <a:r>
              <a:rPr lang="uk-UA" dirty="0" err="1" smtClean="0"/>
              <a:t>колообіг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09022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1486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3178696" cy="6048672"/>
          </a:xfrm>
        </p:spPr>
        <p:txBody>
          <a:bodyPr>
            <a:normAutofit/>
          </a:bodyPr>
          <a:lstStyle/>
          <a:p>
            <a:r>
              <a:rPr lang="uk-UA" sz="1800" dirty="0"/>
              <a:t>Відповідно до способу отримання органічних речовин живі організми в екосистемах поділяють на екологічні групи: продуценти, </a:t>
            </a:r>
            <a:r>
              <a:rPr lang="uk-UA" sz="1800" dirty="0" err="1"/>
              <a:t>консументи</a:t>
            </a:r>
            <a:r>
              <a:rPr lang="uk-UA" sz="1800" dirty="0"/>
              <a:t> і </a:t>
            </a:r>
            <a:r>
              <a:rPr lang="uk-UA" sz="1800" dirty="0" err="1"/>
              <a:t>редуценти</a:t>
            </a:r>
            <a:r>
              <a:rPr lang="uk-UA" sz="1800" dirty="0"/>
              <a:t>. Харчовий ланцюг — це взаємини між організмами під час перенесення енергії їжі від її джерела (автотрофного організму) через низку організмів. Екологічна піраміда є графічним відображенням трофічної структури ланцюга живлення.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58729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489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2827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6677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056784" cy="564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1176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Екологічні групи живих організмів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3629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4000" dirty="0" smtClean="0"/>
              <a:t>Усі живі організми повинні живитися, тому що для побудови свого організму їм постійно потрібні органічні речовини й енергія, яку вони отримують з цих речовин. </a:t>
            </a: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84" y="1556792"/>
            <a:ext cx="23446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83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solidFill>
                  <a:srgbClr val="FF0000"/>
                </a:solidFill>
              </a:rPr>
              <a:t>Автотрофн</a:t>
            </a:r>
            <a:r>
              <a:rPr lang="uk-UA" dirty="0"/>
              <a:t>і організми синтезують ці речовини самостійно, а гетеротрофні отримують різними способами. Вони можуть поїдати автотрофні чи інші гетеротрофні організми або живитися мертвою органікою. Але, що б вони не їли, первинним джерелом усіх органічних речовин і енергії в екосистемах є автотрофи.</a:t>
            </a:r>
          </a:p>
          <a:p>
            <a:pPr algn="just"/>
            <a:r>
              <a:rPr lang="uk-UA" dirty="0"/>
              <a:t>Відповідно до способу отримання органічних речовин живі організми в екосистемах поділяють на екологічні групи продуцентів, </a:t>
            </a:r>
            <a:r>
              <a:rPr lang="uk-UA" dirty="0" err="1"/>
              <a:t>консументів</a:t>
            </a:r>
            <a:r>
              <a:rPr lang="uk-UA" dirty="0"/>
              <a:t> і </a:t>
            </a:r>
            <a:r>
              <a:rPr lang="uk-UA" dirty="0" err="1"/>
              <a:t>редуцентів</a:t>
            </a:r>
            <a:r>
              <a:rPr lang="uk-UA" dirty="0"/>
              <a:t> </a:t>
            </a:r>
            <a:r>
              <a:rPr lang="uk-UA" dirty="0" err="1"/>
              <a:t>.Продуценти</a:t>
            </a:r>
            <a:r>
              <a:rPr lang="uk-UA" dirty="0"/>
              <a:t> — це автотрофні організми, які продукують органічні речовини. До них належать, наприклад, дерева, водорості та інші рослини.</a:t>
            </a:r>
          </a:p>
          <a:p>
            <a:pPr algn="just"/>
            <a:r>
              <a:rPr lang="uk-UA" dirty="0" err="1">
                <a:solidFill>
                  <a:srgbClr val="FF0000"/>
                </a:solidFill>
              </a:rPr>
              <a:t>Консументи</a:t>
            </a:r>
            <a:r>
              <a:rPr lang="uk-UA" dirty="0"/>
              <a:t> є гетеротрофними організмами екосистем, які отримують органічні речовини, живлячись іншими живими організмами. Вони можуть живитися як продуцентами (наприклад, травоїдні тварини), так і іншими </a:t>
            </a:r>
            <a:r>
              <a:rPr lang="uk-UA" dirty="0" err="1"/>
              <a:t>консументами</a:t>
            </a:r>
            <a:r>
              <a:rPr lang="uk-UA" dirty="0"/>
              <a:t> (як хижаки, які поїдають травоїдних).</a:t>
            </a:r>
          </a:p>
          <a:p>
            <a:pPr algn="just"/>
            <a:r>
              <a:rPr lang="uk-UA" dirty="0">
                <a:solidFill>
                  <a:srgbClr val="FF0000"/>
                </a:solidFill>
              </a:rPr>
              <a:t>      </a:t>
            </a:r>
            <a:r>
              <a:rPr lang="uk-UA" dirty="0" err="1">
                <a:solidFill>
                  <a:srgbClr val="FF0000"/>
                </a:solidFill>
              </a:rPr>
              <a:t>Редуценти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— це гетеротрофні організми екосистем, які отримують органічні речовини, живлячись рештками живих організмів або продуктів їхньої життєдіяльності. </a:t>
            </a:r>
            <a:r>
              <a:rPr lang="uk-UA" dirty="0" err="1"/>
              <a:t>Редуценти</a:t>
            </a:r>
            <a:r>
              <a:rPr lang="uk-UA" dirty="0"/>
              <a:t> перетворюють мертву органіку на прості органічні та неорганічні речовини.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672154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008155" cy="349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4548014"/>
            <a:ext cx="432048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86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3383280" cy="504056"/>
          </a:xfrm>
        </p:spPr>
        <p:txBody>
          <a:bodyPr>
            <a:normAutofit fontScale="90000"/>
          </a:bodyPr>
          <a:lstStyle/>
          <a:p>
            <a:r>
              <a:rPr lang="uk-UA" dirty="0"/>
              <a:t>Харчові зв'язки в екосистемах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052736"/>
            <a:ext cx="3383280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Поїдаючи один одного, живі організми стають ланками харчових ланцюгів. Харчовий ланцюг — це взаємини між організмами під час перенесення енергії їжі від її джерела (автотрофного організму) через низку організмів, що відбувається шляхом поїдання одних організмів іншими (мал. 48.2).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У ланцюзі харчування кожен вид займає певну ланку. Зв’язки між видами в харчовому ланцюзі називаються трофічними, а ланки — трофічними рівнями. На початку ланцюгів живлення, як правило, перебувають продуценти, тобто автотрофні організми, які продукують органічні речовини. Наступні ланки ланцюга становлять </a:t>
            </a:r>
            <a:r>
              <a:rPr lang="uk-UA" dirty="0" err="1"/>
              <a:t>консументи</a:t>
            </a:r>
            <a:r>
              <a:rPr lang="uk-UA" dirty="0"/>
              <a:t>. Залежно від місця ланки розрізняють </a:t>
            </a:r>
            <a:r>
              <a:rPr lang="uk-UA" dirty="0" err="1"/>
              <a:t>консументів</a:t>
            </a:r>
            <a:r>
              <a:rPr lang="uk-UA" dirty="0"/>
              <a:t> різних порядків. Так, травоїдні, які споживають продуцентів, є </a:t>
            </a:r>
            <a:r>
              <a:rPr lang="uk-UA" dirty="0" err="1"/>
              <a:t>консументами</a:t>
            </a:r>
            <a:r>
              <a:rPr lang="uk-UA" dirty="0"/>
              <a:t> І порядку. Хижаки, які їдять травоїдних, — </a:t>
            </a:r>
            <a:r>
              <a:rPr lang="uk-UA" dirty="0" err="1"/>
              <a:t>консументами</a:t>
            </a:r>
            <a:r>
              <a:rPr lang="uk-UA" dirty="0"/>
              <a:t> ІІ порядку. А паразити, які живуть в організмі хижаків, — </a:t>
            </a:r>
            <a:r>
              <a:rPr lang="uk-UA" dirty="0" err="1"/>
              <a:t>консумен-тами</a:t>
            </a:r>
            <a:r>
              <a:rPr lang="uk-UA" dirty="0"/>
              <a:t> ІІІ порядку. </a:t>
            </a:r>
            <a:r>
              <a:rPr lang="uk-UA" dirty="0" err="1"/>
              <a:t>Редуценти</a:t>
            </a:r>
            <a:r>
              <a:rPr lang="uk-UA" dirty="0"/>
              <a:t> руйнують мертві залишки й продукти життєдіяльності організмів усіх трофічних рівнів.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51625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45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672408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В органічних речовинах автотрофні організми запасають енергію, яку й використовують </a:t>
            </a:r>
            <a:r>
              <a:rPr lang="uk-UA" sz="2000" dirty="0" err="1"/>
              <a:t>гетеротрофи</a:t>
            </a:r>
            <a:r>
              <a:rPr lang="uk-UA" sz="2000" dirty="0"/>
              <a:t>. Під час перенесення цієї енергії від ланки до ланки харчового ланцюга переважна її частина (80-90 %) губиться у вигляді теплоти</a:t>
            </a:r>
            <a:r>
              <a:rPr lang="uk-UA" sz="2000" dirty="0" smtClean="0"/>
              <a:t>.</a:t>
            </a:r>
            <a:endParaRPr lang="uk-UA" sz="2000" dirty="0"/>
          </a:p>
          <a:p>
            <a:pPr algn="just"/>
            <a:r>
              <a:rPr lang="uk-UA" sz="2000" dirty="0"/>
              <a:t>У кінці ланцюга живлення енергія, яка ще зберігається в мертвій органіці, остаточно розсіюється у вигляді тепла, коли її руйнують </a:t>
            </a:r>
            <a:r>
              <a:rPr lang="uk-UA" sz="2000" dirty="0" err="1"/>
              <a:t>редуценти</a:t>
            </a:r>
            <a:r>
              <a:rPr lang="uk-UA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128792" cy="3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77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5616624" cy="3096344"/>
          </a:xfrm>
        </p:spPr>
        <p:txBody>
          <a:bodyPr>
            <a:noAutofit/>
          </a:bodyPr>
          <a:lstStyle/>
          <a:p>
            <a:pPr algn="just"/>
            <a:r>
              <a:rPr lang="uk-UA" sz="1800" dirty="0"/>
              <a:t>Енергія в екосистемах може надходити з двох джерел. Перше — від живих організмів — продуцентів. Друге — від мертвої органіки. Відповідно, існують ланцюги живлення двох типів — пасовищний (ланцюг </a:t>
            </a:r>
            <a:r>
              <a:rPr lang="uk-UA" sz="1800" dirty="0" err="1"/>
              <a:t>виїдання</a:t>
            </a:r>
            <a:r>
              <a:rPr lang="uk-UA" sz="1800" dirty="0"/>
              <a:t>) і </a:t>
            </a:r>
            <a:r>
              <a:rPr lang="uk-UA" sz="1800" dirty="0" err="1"/>
              <a:t>детритний</a:t>
            </a:r>
            <a:r>
              <a:rPr lang="uk-UA" sz="1800" dirty="0"/>
              <a:t> (ланцюг розкладання) (від латин. </a:t>
            </a:r>
            <a:r>
              <a:rPr lang="uk-UA" sz="1800" dirty="0" err="1" smtClean="0"/>
              <a:t>детритус</a:t>
            </a:r>
            <a:r>
              <a:rPr lang="uk-UA" sz="1800" dirty="0" smtClean="0"/>
              <a:t> </a:t>
            </a:r>
            <a:r>
              <a:rPr lang="uk-UA" sz="1800" dirty="0"/>
              <a:t>— подрібнений). Останній розпочинається від подрібнених решток мертвих організмів</a:t>
            </a:r>
            <a:r>
              <a:rPr lang="uk-UA" sz="1800" dirty="0" smtClean="0"/>
              <a:t>.</a:t>
            </a:r>
            <a:endParaRPr lang="uk-UA" sz="1800" dirty="0"/>
          </a:p>
          <a:p>
            <a:pPr algn="just"/>
            <a:r>
              <a:rPr lang="uk-UA" sz="1800" dirty="0"/>
              <a:t>У будь-якому біогеоценозі різні ланцюги живлення не існують окремо один від одного, а перетинаються між собою. Це відбувається тому, що організми певного виду можуть бути ланками різних ланцюгів живлення. Наприклад, пуголовки жаб живляться водоростями і є </a:t>
            </a:r>
            <a:r>
              <a:rPr lang="uk-UA" sz="1800" dirty="0" err="1"/>
              <a:t>консументами</a:t>
            </a:r>
            <a:r>
              <a:rPr lang="uk-UA" sz="1800" dirty="0"/>
              <a:t> </a:t>
            </a:r>
            <a:r>
              <a:rPr lang="en-US" sz="1800" dirty="0"/>
              <a:t>I </a:t>
            </a:r>
            <a:r>
              <a:rPr lang="uk-UA" sz="1800" dirty="0"/>
              <a:t>порядку, а дорослі особини цього виду їдять комах і є </a:t>
            </a:r>
            <a:r>
              <a:rPr lang="uk-UA" sz="1800" dirty="0" err="1"/>
              <a:t>консументами</a:t>
            </a:r>
            <a:r>
              <a:rPr lang="uk-UA" sz="1800" dirty="0"/>
              <a:t> </a:t>
            </a:r>
            <a:r>
              <a:rPr lang="en-US" sz="1800" dirty="0"/>
              <a:t>II </a:t>
            </a:r>
            <a:r>
              <a:rPr lang="uk-UA" sz="1800" dirty="0"/>
              <a:t>порядку. Переплітаючись, різні ланцюги живлення формують трофічну сітку екосистеми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03" y="4240832"/>
            <a:ext cx="2592288" cy="21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03" y="980728"/>
            <a:ext cx="281561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00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Правило екологічної піраміди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3816424" cy="43924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2900" dirty="0" smtClean="0"/>
              <a:t>Різні </a:t>
            </a:r>
            <a:r>
              <a:rPr lang="uk-UA" sz="2900" dirty="0"/>
              <a:t>біогеоценози відрізняються за своєю продуктивністю. Ви вже знаєте, що є різні ланцюги живлення, але всім їм властиві певні співвідношення продукції, тобто біомаси з енергією, що витрачається і запасається на кожному з трофічних рівнів. Ці закономірності дістали назву правила екологічної піраміди: на кожному попередньому трофічному рівні кількість біомаси й енергії, які запасаються організмами за одиницю часу, значно більші, ніж на наступному (у середньому в 5-10 разів).</a:t>
            </a:r>
          </a:p>
          <a:p>
            <a:pPr algn="just"/>
            <a:r>
              <a:rPr lang="uk-UA" sz="2900" dirty="0"/>
              <a:t>Графічно це правило можна зобразити у вигляді піраміди (мал. 48.3), складеної з окремих блоків. Кожний блок такої піраміди відповідає продуктивності організмів на кожному з трофічних рівнів. Отже, екологічна піраміда є графічним відображенням трофічної структури ланцюга живлення.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9" y="2261741"/>
            <a:ext cx="4532210" cy="27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47714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547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29870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833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Харчові зв’язки, потоки енергії та колообіг речовин в екосистемах</vt:lpstr>
      <vt:lpstr>Екологічні групи живих організмів</vt:lpstr>
      <vt:lpstr>Презентация PowerPoint</vt:lpstr>
      <vt:lpstr>Презентация PowerPoint</vt:lpstr>
      <vt:lpstr>Харчові зв'язки в екосистемах</vt:lpstr>
      <vt:lpstr>Презентация PowerPoint</vt:lpstr>
      <vt:lpstr>Презентация PowerPoint</vt:lpstr>
      <vt:lpstr>Правило екологічної піраміди </vt:lpstr>
      <vt:lpstr>Презентация PowerPoint</vt:lpstr>
      <vt:lpstr>Презентация PowerPoint</vt:lpstr>
      <vt:lpstr>Біологічний колообіг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Елена</cp:lastModifiedBy>
  <cp:revision>6</cp:revision>
  <dcterms:created xsi:type="dcterms:W3CDTF">2018-04-23T17:28:08Z</dcterms:created>
  <dcterms:modified xsi:type="dcterms:W3CDTF">2018-05-15T15:50:39Z</dcterms:modified>
</cp:coreProperties>
</file>