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2" r:id="rId3"/>
    <p:sldId id="261" r:id="rId4"/>
    <p:sldId id="273" r:id="rId5"/>
    <p:sldId id="263" r:id="rId6"/>
    <p:sldId id="274" r:id="rId7"/>
    <p:sldId id="275" r:id="rId8"/>
    <p:sldId id="264" r:id="rId9"/>
    <p:sldId id="265" r:id="rId10"/>
    <p:sldId id="269" r:id="rId11"/>
    <p:sldId id="268" r:id="rId12"/>
    <p:sldId id="278" r:id="rId13"/>
    <p:sldId id="276" r:id="rId14"/>
    <p:sldId id="27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65B82-48B8-48FB-8326-65F7ECFF5DEC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8638F-B4DF-4DA0-BE7A-1D4782C6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7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638F-B4DF-4DA0-BE7A-1D4782C66C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6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638F-B4DF-4DA0-BE7A-1D4782C66C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8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9E26622-D59D-4F83-B37C-6F92A4E46BF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975FC99-5B12-4042-8467-E35DB59BEE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solidFill>
                  <a:schemeClr val="tx1"/>
                </a:solidFill>
              </a:rPr>
              <a:t>Тема:</a:t>
            </a: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i="1" dirty="0">
                <a:solidFill>
                  <a:schemeClr val="tx1"/>
                </a:solidFill>
              </a:rPr>
              <a:t>САХАРОЗА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  <a:p>
            <a:r>
              <a:rPr lang="uk-UA" b="1" i="1" dirty="0">
                <a:solidFill>
                  <a:schemeClr val="tx1"/>
                </a:solidFill>
              </a:rPr>
              <a:t>Тема уроку: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Молекулярна формула, поширення в природі, властивості.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Загальна схема виробництва цукру.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4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/>
              <a:t>1.Подрібнення цукрового буряка в стружку та витяг </a:t>
            </a:r>
            <a:r>
              <a:rPr lang="uk-UA" b="1" i="1"/>
              <a:t>сахарози водою.</a:t>
            </a:r>
            <a:endParaRPr lang="uk-UA" b="1" i="1" dirty="0">
              <a:solidFill>
                <a:srgbClr val="C00000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2.Обробка розчином вапнякового молока.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3.Обробка розчином карбон (ІУ)оксиду.</a:t>
            </a:r>
            <a:endParaRPr lang="uk-UA" b="1" i="1" dirty="0">
              <a:solidFill>
                <a:srgbClr val="C00000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4.Упаровування розчину у вакуумних апаратах та </a:t>
            </a:r>
            <a:r>
              <a:rPr lang="uk-UA" b="1" i="1" dirty="0" err="1">
                <a:solidFill>
                  <a:schemeClr val="tx1"/>
                </a:solidFill>
              </a:rPr>
              <a:t>центрофугування</a:t>
            </a:r>
            <a:r>
              <a:rPr lang="uk-UA" b="1" i="1" dirty="0">
                <a:solidFill>
                  <a:schemeClr val="tx1"/>
                </a:solidFill>
              </a:rPr>
              <a:t>.</a:t>
            </a:r>
            <a:endParaRPr lang="uk-UA" b="1" i="1" dirty="0">
              <a:solidFill>
                <a:srgbClr val="C00000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5.Додаткове очищення цукру</a:t>
            </a:r>
          </a:p>
          <a:p>
            <a:endParaRPr lang="uk-UA" dirty="0">
              <a:solidFill>
                <a:srgbClr val="C00000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>
                <a:solidFill>
                  <a:schemeClr val="tx1"/>
                </a:solidFill>
              </a:rPr>
              <a:t>Стадії цукрового виробництва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7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Цікаво?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4" y="2247900"/>
            <a:ext cx="7992888" cy="3878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err="1"/>
              <a:t>Пам'ятник</a:t>
            </a:r>
            <a:r>
              <a:rPr lang="ru-RU" b="1" i="1" dirty="0"/>
              <a:t> </a:t>
            </a:r>
            <a:r>
              <a:rPr lang="ru-RU" b="1" i="1" dirty="0" err="1"/>
              <a:t>першому</a:t>
            </a:r>
            <a:r>
              <a:rPr lang="ru-RU" b="1" i="1" dirty="0"/>
              <a:t> кубику </a:t>
            </a:r>
            <a:r>
              <a:rPr lang="ru-RU" b="1" i="1" dirty="0" err="1"/>
              <a:t>рафінаду</a:t>
            </a:r>
            <a:r>
              <a:rPr lang="ru-RU" b="1" i="1" dirty="0"/>
              <a:t> </a:t>
            </a:r>
            <a:r>
              <a:rPr lang="ru-RU" b="1" i="1" dirty="0" err="1"/>
              <a:t>споруджено</a:t>
            </a:r>
            <a:r>
              <a:rPr lang="ru-RU" b="1" i="1" dirty="0"/>
              <a:t> на </a:t>
            </a:r>
            <a:r>
              <a:rPr lang="ru-RU" b="1" i="1" dirty="0" err="1"/>
              <a:t>центральній</a:t>
            </a:r>
            <a:r>
              <a:rPr lang="ru-RU" b="1" i="1" dirty="0"/>
              <a:t> </a:t>
            </a:r>
            <a:r>
              <a:rPr lang="ru-RU" b="1" i="1" dirty="0" err="1"/>
              <a:t>площі</a:t>
            </a:r>
            <a:r>
              <a:rPr lang="ru-RU" b="1" i="1" dirty="0"/>
              <a:t> </a:t>
            </a:r>
            <a:r>
              <a:rPr lang="ru-RU" b="1" i="1" dirty="0" err="1"/>
              <a:t>містечка</a:t>
            </a:r>
            <a:r>
              <a:rPr lang="ru-RU" b="1" i="1" dirty="0"/>
              <a:t> </a:t>
            </a:r>
            <a:r>
              <a:rPr lang="ru-RU" b="1" i="1" dirty="0" err="1"/>
              <a:t>Дачице</a:t>
            </a:r>
            <a:r>
              <a:rPr lang="ru-RU" b="1" i="1" dirty="0"/>
              <a:t> </a:t>
            </a:r>
            <a:r>
              <a:rPr lang="ru-RU" b="1" i="1" dirty="0" err="1"/>
              <a:t>напроти</a:t>
            </a:r>
            <a:r>
              <a:rPr lang="ru-RU" b="1" i="1" dirty="0"/>
              <a:t> </a:t>
            </a:r>
            <a:r>
              <a:rPr lang="ru-RU" b="1" i="1" dirty="0" err="1"/>
              <a:t>величного</a:t>
            </a:r>
            <a:r>
              <a:rPr lang="ru-RU" b="1" i="1" dirty="0"/>
              <a:t> </a:t>
            </a:r>
            <a:r>
              <a:rPr lang="ru-RU" b="1" i="1" dirty="0" err="1"/>
              <a:t>костьолу</a:t>
            </a:r>
            <a:r>
              <a:rPr lang="ru-RU" b="1" i="1" dirty="0"/>
              <a:t> Св. </a:t>
            </a:r>
            <a:r>
              <a:rPr lang="ru-RU" b="1" i="1" dirty="0" err="1"/>
              <a:t>Лаврентія</a:t>
            </a:r>
            <a:r>
              <a:rPr lang="ru-RU" b="1" i="1" dirty="0"/>
              <a:t>, на тому </a:t>
            </a:r>
            <a:r>
              <a:rPr lang="ru-RU" b="1" i="1" dirty="0" err="1"/>
              <a:t>місці</a:t>
            </a:r>
            <a:r>
              <a:rPr lang="ru-RU" b="1" i="1" dirty="0"/>
              <a:t>, де в </a:t>
            </a:r>
            <a:r>
              <a:rPr lang="en-US" b="1" i="1" dirty="0"/>
              <a:t>X</a:t>
            </a:r>
            <a:r>
              <a:rPr lang="ru-RU" b="1" i="1" dirty="0" err="1"/>
              <a:t>ІХст</a:t>
            </a:r>
            <a:r>
              <a:rPr lang="ru-RU" b="1" i="1" dirty="0"/>
              <a:t>. стояв </a:t>
            </a:r>
            <a:r>
              <a:rPr lang="ru-RU" b="1" i="1" dirty="0" err="1"/>
              <a:t>цукровий</a:t>
            </a:r>
            <a:r>
              <a:rPr lang="ru-RU" b="1" i="1" dirty="0"/>
              <a:t> завод,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виробив</a:t>
            </a:r>
            <a:r>
              <a:rPr lang="ru-RU" b="1" i="1" dirty="0"/>
              <a:t> </a:t>
            </a:r>
            <a:r>
              <a:rPr lang="ru-RU" b="1" i="1" dirty="0" err="1"/>
              <a:t>перші</a:t>
            </a:r>
            <a:r>
              <a:rPr lang="ru-RU" b="1" i="1" dirty="0"/>
              <a:t> у </a:t>
            </a:r>
            <a:r>
              <a:rPr lang="ru-RU" b="1" i="1" dirty="0" err="1"/>
              <a:t>світі</a:t>
            </a:r>
            <a:r>
              <a:rPr lang="ru-RU" b="1" i="1" dirty="0"/>
              <a:t> кубики </a:t>
            </a:r>
            <a:r>
              <a:rPr lang="ru-RU" b="1" i="1" dirty="0" err="1"/>
              <a:t>цукру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132856"/>
            <a:ext cx="2428875" cy="267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8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A3F65-9C5C-433A-B8AB-664851B7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Цікаво?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CD1B0-E618-45F1-A4C3-86FEEC7B1E40}"/>
              </a:ext>
            </a:extLst>
          </p:cNvPr>
          <p:cNvSpPr txBox="1"/>
          <p:nvPr/>
        </p:nvSpPr>
        <p:spPr>
          <a:xfrm>
            <a:off x="323528" y="2307835"/>
            <a:ext cx="47525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Також неабиякий пам’ятник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цукру встановлений в Сумах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Покровській площі.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6EC0FB-7C42-4006-BDD4-55CC4F3B1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861048"/>
            <a:ext cx="2627604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0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1920CD-E833-472D-AFA4-ABD69C552E2E}"/>
              </a:ext>
            </a:extLst>
          </p:cNvPr>
          <p:cNvSpPr txBox="1"/>
          <p:nvPr/>
        </p:nvSpPr>
        <p:spPr>
          <a:xfrm>
            <a:off x="179512" y="151179"/>
            <a:ext cx="885698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Здійсніть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перетворення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СН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СО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Якій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кількості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речовини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(моль)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відповідає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сахароза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масою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68,4 г?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Визначити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масову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частку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(%) Карбону у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глюкозі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Який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об’єм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(л)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вуглекислого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газу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виділиться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при спиртовому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бродінні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глюкози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масою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90 г?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800 г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розчину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глюкози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масовою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часткою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розчиненої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речовини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30% долили 100 мл води.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Знайти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масову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частку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розчиненої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речовини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(%) в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утвореному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розчині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6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77D77-A085-4BE0-9424-D853FEF7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756E8FE0-20E4-4FD2-994C-FA055194227B}"/>
              </a:ext>
            </a:extLst>
          </p:cNvPr>
          <p:cNvSpPr/>
          <p:nvPr/>
        </p:nvSpPr>
        <p:spPr>
          <a:xfrm>
            <a:off x="867251" y="685385"/>
            <a:ext cx="7398739" cy="82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Домашнє завдання</a:t>
            </a:r>
            <a:endParaRPr lang="ru-RU" sz="5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2">
            <a:extLst>
              <a:ext uri="{FF2B5EF4-FFF2-40B4-BE49-F238E27FC236}">
                <a16:creationId xmlns:a16="http://schemas.microsoft.com/office/drawing/2014/main" id="{04A57972-9D4A-43CF-921F-BD246ABFC216}"/>
              </a:ext>
            </a:extLst>
          </p:cNvPr>
          <p:cNvSpPr/>
          <p:nvPr/>
        </p:nvSpPr>
        <p:spPr>
          <a:xfrm>
            <a:off x="179513" y="1687398"/>
            <a:ext cx="8712967" cy="5053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002060"/>
                </a:solidFill>
              </a:rPr>
              <a:t>Опрацювати підручник </a:t>
            </a:r>
            <a:r>
              <a:rPr lang="ru-RU" sz="2800" dirty="0">
                <a:solidFill>
                  <a:srgbClr val="111111"/>
                </a:solidFill>
                <a:latin typeface="u0000"/>
              </a:rPr>
              <a:t>§ 36;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002060"/>
                </a:solidFill>
              </a:rPr>
              <a:t>Виконати письмово завдання на слайді 12.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Увага!!!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prstClr val="black"/>
                </a:solidFill>
              </a:rPr>
              <a:t>Перевірка знань з опрацьованих уроків відбудеться за допомогою </a:t>
            </a:r>
            <a:r>
              <a:rPr lang="uk-UA" sz="2800" b="1" dirty="0">
                <a:solidFill>
                  <a:srgbClr val="C00000"/>
                </a:solidFill>
              </a:rPr>
              <a:t>тесту на сайті «</a:t>
            </a:r>
            <a:r>
              <a:rPr lang="ru-UA" sz="2800" b="1" dirty="0" err="1">
                <a:solidFill>
                  <a:srgbClr val="C00000"/>
                </a:solidFill>
              </a:rPr>
              <a:t>Всеосв</a:t>
            </a:r>
            <a:r>
              <a:rPr lang="uk-UA" sz="2800" b="1" dirty="0">
                <a:solidFill>
                  <a:srgbClr val="C00000"/>
                </a:solidFill>
              </a:rPr>
              <a:t>і</a:t>
            </a:r>
            <a:r>
              <a:rPr lang="ru-UA" sz="2800" b="1" dirty="0">
                <a:solidFill>
                  <a:srgbClr val="C00000"/>
                </a:solidFill>
              </a:rPr>
              <a:t>та</a:t>
            </a:r>
            <a:r>
              <a:rPr lang="uk-UA" sz="2800" b="1" dirty="0">
                <a:solidFill>
                  <a:srgbClr val="C00000"/>
                </a:solidFill>
              </a:rPr>
              <a:t>». </a:t>
            </a:r>
            <a:r>
              <a:rPr lang="uk-UA" sz="2800" b="1" dirty="0">
                <a:solidFill>
                  <a:prstClr val="black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prstClr val="black"/>
                </a:solidFill>
              </a:rPr>
              <a:t>Письмові завдання будуть питаннями тесту, тому перед його проходженням </a:t>
            </a:r>
            <a:r>
              <a:rPr lang="uk-UA" sz="2800" b="1" dirty="0">
                <a:solidFill>
                  <a:srgbClr val="C00000"/>
                </a:solidFill>
              </a:rPr>
              <a:t>спочатку виконайте письмову роботу.</a:t>
            </a:r>
          </a:p>
        </p:txBody>
      </p:sp>
    </p:spTree>
    <p:extLst>
      <p:ext uri="{BB962C8B-B14F-4D97-AF65-F5344CB8AC3E}">
        <p14:creationId xmlns:p14="http://schemas.microsoft.com/office/powerpoint/2010/main" val="223499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13366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1" y="2248347"/>
            <a:ext cx="7905201" cy="3877815"/>
          </a:xfrm>
        </p:spPr>
        <p:txBody>
          <a:bodyPr/>
          <a:lstStyle/>
          <a:p>
            <a:r>
              <a:rPr lang="uk-UA" b="1" i="1" dirty="0"/>
              <a:t>Молекулярна формула - </a:t>
            </a:r>
            <a:r>
              <a:rPr lang="uk-UA" sz="3600" b="1" i="1" dirty="0"/>
              <a:t>С</a:t>
            </a:r>
            <a:r>
              <a:rPr lang="uk-UA" sz="2000" b="1" i="1" dirty="0"/>
              <a:t>12</a:t>
            </a:r>
            <a:r>
              <a:rPr lang="uk-UA" sz="3600" b="1" i="1" dirty="0"/>
              <a:t>Н</a:t>
            </a:r>
            <a:r>
              <a:rPr lang="uk-UA" sz="2000" b="1" i="1" dirty="0"/>
              <a:t>22</a:t>
            </a:r>
            <a:r>
              <a:rPr lang="uk-UA" sz="3600" b="1" i="1" dirty="0"/>
              <a:t>О</a:t>
            </a:r>
            <a:r>
              <a:rPr lang="uk-UA" sz="2000" b="1" i="1" dirty="0"/>
              <a:t>11</a:t>
            </a:r>
            <a:endParaRPr lang="uk-UA" b="1" i="1" dirty="0"/>
          </a:p>
          <a:p>
            <a:pPr marL="0" indent="0">
              <a:buNone/>
            </a:pPr>
            <a:r>
              <a:rPr lang="uk-UA" b="1" i="1" dirty="0"/>
              <a:t>     </a:t>
            </a:r>
            <a:r>
              <a:rPr lang="uk-UA" dirty="0"/>
              <a:t>                            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Склад</a:t>
            </a:r>
            <a:r>
              <a:rPr lang="uk-UA" dirty="0"/>
              <a:t> </a:t>
            </a:r>
            <a:r>
              <a:rPr lang="uk-UA" b="1" i="1" dirty="0">
                <a:solidFill>
                  <a:schemeClr val="tx1"/>
                </a:solidFill>
              </a:rPr>
              <a:t>молекули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2665734" y="3066281"/>
            <a:ext cx="4053433" cy="914400"/>
          </a:xfrm>
          <a:prstGeom prst="left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сахароза</a:t>
            </a:r>
            <a:endParaRPr lang="ru-RU" sz="28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0" y="3076575"/>
            <a:ext cx="1872209" cy="1034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/>
              <a:t>Глюкоза</a:t>
            </a:r>
          </a:p>
          <a:p>
            <a:pPr algn="ctr"/>
            <a:r>
              <a:rPr lang="uk-UA" b="1" i="1" dirty="0" err="1"/>
              <a:t>альдегидо</a:t>
            </a:r>
            <a:endParaRPr lang="uk-UA" b="1" i="1" dirty="0"/>
          </a:p>
          <a:p>
            <a:pPr algn="ctr"/>
            <a:r>
              <a:rPr lang="uk-UA" b="1" i="1" dirty="0"/>
              <a:t>спирт</a:t>
            </a:r>
          </a:p>
          <a:p>
            <a:pPr algn="ctr"/>
            <a:endParaRPr lang="ru-RU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21388" y="3066281"/>
            <a:ext cx="158417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/>
              <a:t>Фруктоза</a:t>
            </a:r>
          </a:p>
          <a:p>
            <a:pPr algn="ctr"/>
            <a:r>
              <a:rPr lang="uk-UA" b="1" i="1" dirty="0" err="1"/>
              <a:t>кетоноспирт</a:t>
            </a:r>
            <a:endParaRPr lang="ru-RU" b="1" i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65104"/>
            <a:ext cx="26479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9" y="4510633"/>
            <a:ext cx="14287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0633"/>
            <a:ext cx="1728192" cy="12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9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/>
          <a:lstStyle/>
          <a:p>
            <a:r>
              <a:rPr lang="uk-UA" b="1" i="1" dirty="0"/>
              <a:t>Цукрова тростина 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</a:rPr>
              <a:t>(14-16%)</a:t>
            </a:r>
          </a:p>
          <a:p>
            <a:pPr marL="0" indent="0">
              <a:buNone/>
            </a:pPr>
            <a:r>
              <a:rPr lang="uk-UA" b="1" i="1" dirty="0"/>
              <a:t>   (батьківщина - Індія)</a:t>
            </a:r>
          </a:p>
          <a:p>
            <a:pPr marL="0" indent="0">
              <a:buNone/>
            </a:pPr>
            <a:r>
              <a:rPr lang="uk-UA" dirty="0"/>
              <a:t>        </a:t>
            </a:r>
          </a:p>
          <a:p>
            <a:r>
              <a:rPr lang="uk-UA" b="1" i="1" dirty="0"/>
              <a:t>Цукровий буряк 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</a:rPr>
              <a:t>(16-21%)</a:t>
            </a:r>
          </a:p>
          <a:p>
            <a:pPr marL="0" indent="0">
              <a:buNone/>
            </a:pPr>
            <a:r>
              <a:rPr lang="uk-UA" b="1" i="1" dirty="0"/>
              <a:t>   (батьківщина  Греція та Візантія )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Поширення</a:t>
            </a:r>
            <a:r>
              <a:rPr lang="uk-UA" dirty="0"/>
              <a:t> </a:t>
            </a:r>
            <a:r>
              <a:rPr lang="uk-UA" b="1" i="1" dirty="0">
                <a:solidFill>
                  <a:schemeClr val="tx1"/>
                </a:solidFill>
              </a:rPr>
              <a:t>в природі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47" y="21951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2619375" cy="164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94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Біла кристалічна речовина</a:t>
            </a:r>
          </a:p>
          <a:p>
            <a:r>
              <a:rPr lang="uk-UA" dirty="0"/>
              <a:t>Солодка на смак</a:t>
            </a:r>
          </a:p>
          <a:p>
            <a:r>
              <a:rPr lang="uk-UA" dirty="0"/>
              <a:t>Добре розчиняється у воді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Фізичні властивості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2">
            <a:extLst>
              <a:ext uri="{FF2B5EF4-FFF2-40B4-BE49-F238E27FC236}">
                <a16:creationId xmlns:a16="http://schemas.microsoft.com/office/drawing/2014/main" id="{A554DEB5-B4A5-4ADB-BBA7-C0C0F1F8EE7C}"/>
              </a:ext>
            </a:extLst>
          </p:cNvPr>
          <p:cNvSpPr/>
          <p:nvPr/>
        </p:nvSpPr>
        <p:spPr>
          <a:xfrm>
            <a:off x="179513" y="1223925"/>
            <a:ext cx="8856984" cy="1817645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Піддається гідролізу під дією кислот і ферменту сахарази.</a:t>
            </a:r>
          </a:p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Утворюється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суміш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u="sng" dirty="0" err="1">
                <a:solidFill>
                  <a:srgbClr val="0070C0"/>
                </a:solidFill>
              </a:rPr>
              <a:t>глюкози</a:t>
            </a:r>
            <a:r>
              <a:rPr lang="ru-RU" sz="3200" b="1" u="sng" dirty="0">
                <a:solidFill>
                  <a:srgbClr val="0070C0"/>
                </a:solidFill>
              </a:rPr>
              <a:t> і </a:t>
            </a:r>
            <a:r>
              <a:rPr lang="ru-RU" sz="3200" b="1" u="sng" dirty="0" err="1">
                <a:solidFill>
                  <a:srgbClr val="0070C0"/>
                </a:solidFill>
              </a:rPr>
              <a:t>фруктози</a:t>
            </a:r>
            <a:r>
              <a:rPr lang="ru-RU" sz="3200" b="1" dirty="0">
                <a:solidFill>
                  <a:srgbClr val="002060"/>
                </a:solidFill>
              </a:rPr>
              <a:t> — </a:t>
            </a:r>
          </a:p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інвертний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цукор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:a16="http://schemas.microsoft.com/office/drawing/2014/main" id="{A6ABDD17-5B2F-454E-B5AF-525054EBDD10}"/>
              </a:ext>
            </a:extLst>
          </p:cNvPr>
          <p:cNvSpPr/>
          <p:nvPr/>
        </p:nvSpPr>
        <p:spPr>
          <a:xfrm>
            <a:off x="458905" y="189038"/>
            <a:ext cx="8226189" cy="805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C00000"/>
                </a:solidFill>
              </a:rPr>
              <a:t>Властивість сахарози - гідроліз</a:t>
            </a:r>
          </a:p>
        </p:txBody>
      </p:sp>
      <p:sp>
        <p:nvSpPr>
          <p:cNvPr id="7" name="Прямокутник 4">
            <a:extLst>
              <a:ext uri="{FF2B5EF4-FFF2-40B4-BE49-F238E27FC236}">
                <a16:creationId xmlns:a16="http://schemas.microsoft.com/office/drawing/2014/main" id="{AD6F8E06-522B-4729-B17E-DBCD2FE48E95}"/>
              </a:ext>
            </a:extLst>
          </p:cNvPr>
          <p:cNvSpPr/>
          <p:nvPr/>
        </p:nvSpPr>
        <p:spPr>
          <a:xfrm>
            <a:off x="0" y="4435521"/>
            <a:ext cx="9144000" cy="2305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При </a:t>
            </a:r>
            <a:r>
              <a:rPr lang="ru-RU" sz="3200" b="1" dirty="0" err="1">
                <a:solidFill>
                  <a:schemeClr val="tx1"/>
                </a:solidFill>
              </a:rPr>
              <a:t>нагріванні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вище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температури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плавлення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карамелізується</a:t>
            </a:r>
            <a:r>
              <a:rPr lang="ru-RU" sz="3200" b="1" dirty="0">
                <a:solidFill>
                  <a:schemeClr val="tx1"/>
                </a:solidFill>
              </a:rPr>
              <a:t>, </a:t>
            </a:r>
            <a:r>
              <a:rPr lang="ru-RU" sz="3200" b="1" dirty="0" err="1">
                <a:solidFill>
                  <a:schemeClr val="tx1"/>
                </a:solidFill>
              </a:rPr>
              <a:t>тобто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перетворюється</a:t>
            </a:r>
            <a:r>
              <a:rPr lang="ru-RU" sz="3200" b="1" dirty="0">
                <a:solidFill>
                  <a:schemeClr val="tx1"/>
                </a:solidFill>
              </a:rPr>
              <a:t> у </a:t>
            </a:r>
            <a:r>
              <a:rPr lang="ru-RU" sz="3200" b="1" dirty="0" err="1">
                <a:solidFill>
                  <a:schemeClr val="tx1"/>
                </a:solidFill>
              </a:rPr>
              <a:t>суміш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складних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продуктів</a:t>
            </a:r>
            <a:r>
              <a:rPr lang="ru-RU" sz="3200" b="1" dirty="0">
                <a:solidFill>
                  <a:schemeClr val="tx1"/>
                </a:solidFill>
              </a:rPr>
              <a:t>. </a:t>
            </a:r>
            <a:r>
              <a:rPr lang="ru-RU" sz="3200" b="1" dirty="0" err="1">
                <a:solidFill>
                  <a:schemeClr val="tx1"/>
                </a:solidFill>
              </a:rPr>
              <a:t>Ці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продукти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під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назвою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«колер» </a:t>
            </a:r>
            <a:r>
              <a:rPr lang="ru-RU" sz="3200" b="1" dirty="0" err="1">
                <a:solidFill>
                  <a:schemeClr val="tx1"/>
                </a:solidFill>
              </a:rPr>
              <a:t>використовують</a:t>
            </a:r>
            <a:r>
              <a:rPr lang="ru-RU" sz="3200" b="1" dirty="0">
                <a:solidFill>
                  <a:schemeClr val="tx1"/>
                </a:solidFill>
              </a:rPr>
              <a:t> у </a:t>
            </a:r>
            <a:r>
              <a:rPr lang="ru-RU" sz="3200" b="1" dirty="0" err="1">
                <a:solidFill>
                  <a:schemeClr val="tx1"/>
                </a:solidFill>
              </a:rPr>
              <a:t>виробництві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напоїв</a:t>
            </a:r>
            <a:r>
              <a:rPr lang="ru-RU" sz="3200" b="1" dirty="0">
                <a:solidFill>
                  <a:schemeClr val="tx1"/>
                </a:solidFill>
              </a:rPr>
              <a:t> і </a:t>
            </a:r>
            <a:r>
              <a:rPr lang="ru-RU" sz="3200" b="1" dirty="0" err="1">
                <a:solidFill>
                  <a:schemeClr val="tx1"/>
                </a:solidFill>
              </a:rPr>
              <a:t>коньяків</a:t>
            </a:r>
            <a:r>
              <a:rPr lang="ru-RU" sz="3200" b="1" dirty="0">
                <a:solidFill>
                  <a:schemeClr val="tx1"/>
                </a:solidFill>
              </a:rPr>
              <a:t> для </a:t>
            </a:r>
            <a:r>
              <a:rPr lang="ru-RU" sz="3200" b="1" dirty="0" err="1">
                <a:solidFill>
                  <a:schemeClr val="tx1"/>
                </a:solidFill>
              </a:rPr>
              <a:t>забарвлювання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готових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продуктів</a:t>
            </a:r>
            <a:r>
              <a:rPr lang="ru-RU" sz="3200" b="1" dirty="0">
                <a:solidFill>
                  <a:schemeClr val="tx1"/>
                </a:solidFill>
              </a:rPr>
              <a:t>.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5DBB15-A46A-48BF-8451-E53C2EE7A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27" r="19204" b="31741"/>
          <a:stretch/>
        </p:blipFill>
        <p:spPr>
          <a:xfrm>
            <a:off x="878006" y="3041571"/>
            <a:ext cx="7387988" cy="928048"/>
          </a:xfrm>
          <a:prstGeom prst="rect">
            <a:avLst/>
          </a:prstGeom>
        </p:spPr>
      </p:pic>
      <p:cxnSp>
        <p:nvCxnSpPr>
          <p:cNvPr id="9" name="Пряма сполучна лінія 6">
            <a:extLst>
              <a:ext uri="{FF2B5EF4-FFF2-40B4-BE49-F238E27FC236}">
                <a16:creationId xmlns:a16="http://schemas.microsoft.com/office/drawing/2014/main" id="{CBF74703-CBEB-4206-84C7-F38FDF355729}"/>
              </a:ext>
            </a:extLst>
          </p:cNvPr>
          <p:cNvCxnSpPr>
            <a:cxnSpLocks/>
          </p:cNvCxnSpPr>
          <p:nvPr/>
        </p:nvCxnSpPr>
        <p:spPr>
          <a:xfrm>
            <a:off x="0" y="4126174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41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78417-AFE2-47B5-9D6C-3F413D6B30E8}"/>
              </a:ext>
            </a:extLst>
          </p:cNvPr>
          <p:cNvSpPr txBox="1"/>
          <p:nvPr/>
        </p:nvSpPr>
        <p:spPr>
          <a:xfrm>
            <a:off x="107504" y="404664"/>
            <a:ext cx="903649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Експериментуємо.   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Дослідимо якість меду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Фальшивий мед може містити цукор, патоку, крейду, борошно, навіть крохмаль. Щоб перевірити наявність нерозчинних домішок, у невелику пробірку набираємо мед з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дна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посудини, де він зберігається, й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додамо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дистильовану або просто кип’ячену воду такого ж об’єму (у відношенні 1:1). Коли мед розчиниться у воді, нерозчинні домішки будуть добре помітні на дні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пробіки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або на поверхні розчину.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Якщо до розчину меду додати кілька крапель спиртового розчину йоду, то мед, який має домішки крохмалю посиніє. Для виявлення домішок крейди в пробу меду крапають оцтову кислоту. Якщо суміш «скипає», через виділення вуглекислого газу, це вказує на наявність крейди.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C7159C-D08B-4A26-ABAF-F22FCD116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517232"/>
            <a:ext cx="156071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7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73E434-41EF-43FC-84ED-8C491281CB94}"/>
              </a:ext>
            </a:extLst>
          </p:cNvPr>
          <p:cNvSpPr txBox="1"/>
          <p:nvPr/>
        </p:nvSpPr>
        <p:spPr>
          <a:xfrm>
            <a:off x="107504" y="188640"/>
            <a:ext cx="89289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Домішки патоки можна виявити спиртом або горілкою. Чистий мед дасть прозорий розчин, а мед з крохмальною патокою стане молочно-білим. Декілька крапель 3% розчину арґентум нітрату допоможуть виявити цукрову патоку – випаде білий осад.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Натуральний мед майже в 1,5 разів важчий за воду. На холоді або при довготривалому зберіганні він утворює дрібні кристалики. Якщо в банці меду з’явилися великі кристали, це вказує на наявність сахарози.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90567-0B05-49E2-9F22-C0B24B79C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604226"/>
            <a:ext cx="5040560" cy="31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5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                         </a:t>
            </a:r>
            <a:r>
              <a:rPr lang="uk-UA" sz="3200" b="1" i="1" u="sng" dirty="0"/>
              <a:t>Історична довідка</a:t>
            </a:r>
            <a:r>
              <a:rPr lang="uk-UA" dirty="0"/>
              <a:t> </a:t>
            </a:r>
            <a:r>
              <a:rPr lang="uk-UA" sz="3200" b="1" i="1" u="sng" dirty="0"/>
              <a:t> </a:t>
            </a:r>
          </a:p>
          <a:p>
            <a:pPr marL="0" indent="0">
              <a:buNone/>
            </a:pPr>
            <a:r>
              <a:rPr lang="uk-UA" b="1" i="1" dirty="0"/>
              <a:t>1747 рік - </a:t>
            </a:r>
            <a:r>
              <a:rPr lang="ru-RU" b="1" i="1" dirty="0" err="1"/>
              <a:t>немецький</a:t>
            </a:r>
            <a:r>
              <a:rPr lang="ru-RU" b="1" i="1" dirty="0"/>
              <a:t> </a:t>
            </a:r>
            <a:r>
              <a:rPr lang="ru-RU" b="1" i="1" dirty="0" err="1"/>
              <a:t>хімік</a:t>
            </a:r>
            <a:r>
              <a:rPr lang="ru-RU" b="1" i="1" dirty="0"/>
              <a:t> А. </a:t>
            </a:r>
            <a:r>
              <a:rPr lang="ru-RU" b="1" i="1" dirty="0" err="1"/>
              <a:t>Маргграф</a:t>
            </a:r>
            <a:r>
              <a:rPr lang="ru-RU" b="1" i="1" dirty="0"/>
              <a:t> </a:t>
            </a:r>
            <a:r>
              <a:rPr lang="ru-RU" b="1" i="1" dirty="0" err="1"/>
              <a:t>визначив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в</a:t>
            </a:r>
          </a:p>
          <a:p>
            <a:pPr marL="0" indent="0">
              <a:buNone/>
            </a:pPr>
            <a:r>
              <a:rPr lang="ru-RU" b="1" i="1" dirty="0" err="1"/>
              <a:t>цукровому</a:t>
            </a:r>
            <a:r>
              <a:rPr lang="ru-RU" b="1" i="1" dirty="0"/>
              <a:t>  </a:t>
            </a:r>
            <a:r>
              <a:rPr lang="ru-RU" b="1" i="1" dirty="0" err="1"/>
              <a:t>буряку</a:t>
            </a:r>
            <a:r>
              <a:rPr lang="ru-RU" b="1" i="1" dirty="0"/>
              <a:t> </a:t>
            </a:r>
            <a:r>
              <a:rPr lang="ru-RU" b="1" i="1" dirty="0" err="1"/>
              <a:t>міститься</a:t>
            </a:r>
            <a:r>
              <a:rPr lang="ru-RU" b="1" i="1" dirty="0"/>
              <a:t> </a:t>
            </a:r>
            <a:r>
              <a:rPr lang="ru-RU" b="1" i="1" dirty="0" err="1"/>
              <a:t>цукор</a:t>
            </a:r>
            <a:r>
              <a:rPr lang="ru-RU" b="1" i="1" dirty="0"/>
              <a:t>, </a:t>
            </a:r>
            <a:r>
              <a:rPr lang="ru-RU" b="1" i="1" dirty="0" err="1"/>
              <a:t>аналогічний</a:t>
            </a:r>
            <a:r>
              <a:rPr lang="ru-RU" b="1" i="1" dirty="0"/>
              <a:t> </a:t>
            </a:r>
            <a:r>
              <a:rPr lang="ru-RU" b="1" i="1" dirty="0" err="1"/>
              <a:t>тростинному</a:t>
            </a:r>
            <a:r>
              <a:rPr lang="ru-RU" b="1" i="1" dirty="0"/>
              <a:t>.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err="1"/>
              <a:t>Учень</a:t>
            </a:r>
            <a:r>
              <a:rPr lang="ru-RU" b="1" i="1" dirty="0"/>
              <a:t> </a:t>
            </a:r>
            <a:r>
              <a:rPr lang="ru-RU" b="1" i="1" dirty="0" err="1"/>
              <a:t>Маргграфа</a:t>
            </a:r>
            <a:r>
              <a:rPr lang="ru-RU" b="1" i="1" dirty="0"/>
              <a:t>, француз </a:t>
            </a:r>
            <a:r>
              <a:rPr lang="ru-RU" b="1" i="1" dirty="0" err="1"/>
              <a:t>Ашар</a:t>
            </a:r>
            <a:r>
              <a:rPr lang="ru-RU" b="1" i="1" dirty="0"/>
              <a:t>, </a:t>
            </a:r>
            <a:r>
              <a:rPr lang="ru-RU" b="1" i="1" dirty="0" err="1"/>
              <a:t>пропонував</a:t>
            </a:r>
            <a:r>
              <a:rPr lang="ru-RU" b="1" i="1" dirty="0"/>
              <a:t> </a:t>
            </a:r>
            <a:r>
              <a:rPr lang="ru-RU" b="1" i="1" dirty="0" err="1"/>
              <a:t>промисловий</a:t>
            </a:r>
            <a:r>
              <a:rPr lang="ru-RU" b="1" i="1" dirty="0"/>
              <a:t> </a:t>
            </a:r>
            <a:r>
              <a:rPr lang="ru-RU" b="1" i="1" dirty="0" err="1"/>
              <a:t>спосіб</a:t>
            </a:r>
            <a:r>
              <a:rPr lang="ru-RU" b="1" i="1" dirty="0"/>
              <a:t> </a:t>
            </a:r>
            <a:r>
              <a:rPr lang="ru-RU" b="1" i="1" dirty="0" err="1"/>
              <a:t>добування</a:t>
            </a:r>
            <a:r>
              <a:rPr lang="ru-RU" b="1" i="1" dirty="0"/>
              <a:t> </a:t>
            </a:r>
            <a:r>
              <a:rPr lang="ru-RU" b="1" i="1" dirty="0" err="1"/>
              <a:t>цукру</a:t>
            </a:r>
            <a:r>
              <a:rPr lang="ru-RU" b="1" i="1" dirty="0"/>
              <a:t> з особливого виду </a:t>
            </a:r>
            <a:r>
              <a:rPr lang="ru-RU" b="1" i="1" dirty="0" err="1"/>
              <a:t>буряка</a:t>
            </a:r>
            <a:r>
              <a:rPr lang="ru-RU" b="1" i="1" dirty="0"/>
              <a:t>, </a:t>
            </a:r>
            <a:r>
              <a:rPr lang="ru-RU" b="1" i="1" dirty="0" err="1"/>
              <a:t>який</a:t>
            </a:r>
            <a:r>
              <a:rPr lang="ru-RU" b="1" i="1" dirty="0"/>
              <a:t> </a:t>
            </a:r>
            <a:r>
              <a:rPr lang="ru-RU" b="1" i="1" dirty="0" err="1"/>
              <a:t>містив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7 до 10% </a:t>
            </a:r>
            <a:r>
              <a:rPr lang="ru-RU" b="1" i="1" dirty="0" err="1"/>
              <a:t>цукру</a:t>
            </a:r>
            <a:r>
              <a:rPr lang="ru-RU" b="1" i="1" dirty="0"/>
              <a:t> і тому </a:t>
            </a:r>
            <a:r>
              <a:rPr lang="ru-RU" b="1" i="1" dirty="0" err="1"/>
              <a:t>отримав</a:t>
            </a:r>
            <a:r>
              <a:rPr lang="ru-RU" b="1" i="1" dirty="0"/>
              <a:t> </a:t>
            </a:r>
            <a:r>
              <a:rPr lang="ru-RU" b="1" i="1" dirty="0" err="1"/>
              <a:t>назву</a:t>
            </a:r>
            <a:r>
              <a:rPr lang="ru-RU" b="1" i="1" dirty="0"/>
              <a:t> </a:t>
            </a:r>
            <a:r>
              <a:rPr lang="ru-RU" b="1" i="1" dirty="0" err="1"/>
              <a:t>цукровий</a:t>
            </a:r>
            <a:r>
              <a:rPr lang="ru-RU" b="1" i="1" dirty="0"/>
              <a:t> </a:t>
            </a:r>
            <a:r>
              <a:rPr lang="ru-RU" b="1" i="1" dirty="0" err="1"/>
              <a:t>буряк</a:t>
            </a:r>
            <a:r>
              <a:rPr lang="ru-RU" dirty="0"/>
              <a:t>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Виробництво</a:t>
            </a:r>
            <a:r>
              <a:rPr lang="uk-UA" dirty="0"/>
              <a:t> </a:t>
            </a:r>
            <a:r>
              <a:rPr lang="uk-UA" b="1" i="1" dirty="0">
                <a:solidFill>
                  <a:schemeClr val="tx1"/>
                </a:solidFill>
              </a:rPr>
              <a:t>цукру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6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16833"/>
            <a:ext cx="7745505" cy="420933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>
                <a:solidFill>
                  <a:schemeClr val="tx1"/>
                </a:solidFill>
              </a:rPr>
              <a:t>Схема одержання цукру із цукрового буряка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463602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цукровий буряк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715508" y="2678486"/>
            <a:ext cx="676417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463602"/>
            <a:ext cx="187220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стружка цукрового буряка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730577" y="2678486"/>
            <a:ext cx="670173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2463602"/>
            <a:ext cx="187220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розчин сахарози з домішками</a:t>
            </a:r>
            <a:endParaRPr lang="ru-RU" dirty="0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7391325" y="3941812"/>
            <a:ext cx="349027" cy="914400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30577" y="3933055"/>
            <a:ext cx="1505719" cy="11818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розчин кальцій сахарату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391325" y="4780756"/>
            <a:ext cx="484632" cy="97840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4486672" y="4325791"/>
            <a:ext cx="914400" cy="402146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501790" y="4211890"/>
            <a:ext cx="978408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86671" y="5445224"/>
            <a:ext cx="1243905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розчин са</a:t>
            </a:r>
            <a:r>
              <a:rPr lang="uk-UA" dirty="0">
                <a:solidFill>
                  <a:schemeClr val="tx1"/>
                </a:solidFill>
              </a:rPr>
              <a:t>хар</a:t>
            </a:r>
            <a:r>
              <a:rPr lang="uk-UA" dirty="0"/>
              <a:t>ози</a:t>
            </a: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2881536" y="5785620"/>
            <a:ext cx="978408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5429364"/>
            <a:ext cx="134644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цукор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133723"/>
            <a:ext cx="936104" cy="59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6" y="2068366"/>
            <a:ext cx="998014" cy="55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91451" y="4399012"/>
            <a:ext cx="102902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err="1"/>
              <a:t>Са</a:t>
            </a:r>
            <a:r>
              <a:rPr lang="uk-UA" dirty="0"/>
              <a:t>(ОН)</a:t>
            </a:r>
            <a:r>
              <a:rPr lang="uk-UA" sz="1050" dirty="0"/>
              <a:t>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86672" y="3717032"/>
            <a:ext cx="57259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/>
              <a:t>СО</a:t>
            </a:r>
            <a:r>
              <a:rPr lang="uk-UA" sz="1050" dirty="0"/>
              <a:t>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390056" y="4327190"/>
            <a:ext cx="98296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/>
              <a:t>СаСО</a:t>
            </a:r>
            <a:r>
              <a:rPr lang="uk-UA" sz="1100" dirty="0"/>
              <a:t>3 </a:t>
            </a:r>
            <a:r>
              <a:rPr lang="uk-UA" dirty="0"/>
              <a:t>↓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81" y="4953372"/>
            <a:ext cx="781974" cy="6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90056" y="5370780"/>
            <a:ext cx="183137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випаровування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39" y="2002386"/>
            <a:ext cx="790625" cy="6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53736"/>
            <a:ext cx="892646" cy="72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3" y="5083306"/>
            <a:ext cx="1056617" cy="7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92280" y="5947087"/>
            <a:ext cx="143218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/>
              <a:t>Нерозчинні</a:t>
            </a:r>
          </a:p>
          <a:p>
            <a:r>
              <a:rPr lang="uk-UA" dirty="0"/>
              <a:t>солі кальцію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613791" y="2036979"/>
            <a:ext cx="91146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/>
              <a:t>Гаряча </a:t>
            </a:r>
          </a:p>
          <a:p>
            <a:r>
              <a:rPr lang="uk-UA" dirty="0"/>
              <a:t>вода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462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742</TotalTime>
  <Words>648</Words>
  <Application>Microsoft Office PowerPoint</Application>
  <PresentationFormat>Экран (4:3)</PresentationFormat>
  <Paragraphs>97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Calibri</vt:lpstr>
      <vt:lpstr>Times New Roman</vt:lpstr>
      <vt:lpstr>u0000</vt:lpstr>
      <vt:lpstr>Wingdings</vt:lpstr>
      <vt:lpstr>Твердый переплет</vt:lpstr>
      <vt:lpstr>Тема: САХАРОЗА</vt:lpstr>
      <vt:lpstr>Склад молекули</vt:lpstr>
      <vt:lpstr>Поширення в природі</vt:lpstr>
      <vt:lpstr>Фізичні властивості</vt:lpstr>
      <vt:lpstr>Презентация PowerPoint</vt:lpstr>
      <vt:lpstr>Презентация PowerPoint</vt:lpstr>
      <vt:lpstr>Презентация PowerPoint</vt:lpstr>
      <vt:lpstr>Виробництво цукру</vt:lpstr>
      <vt:lpstr>Схема одержання цукру із цукрового буряка</vt:lpstr>
      <vt:lpstr>Стадії цукрового виробництва</vt:lpstr>
      <vt:lpstr>Цікаво?</vt:lpstr>
      <vt:lpstr>Цікаво?</vt:lpstr>
      <vt:lpstr>Презентация PowerPoint</vt:lpstr>
      <vt:lpstr>Презентация PowerPoint</vt:lpstr>
      <vt:lpstr>ДЯКУЮ ЗА УВАГУ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Сахароза</dc:title>
  <dc:creator>Home</dc:creator>
  <cp:lastModifiedBy>Kostya</cp:lastModifiedBy>
  <cp:revision>67</cp:revision>
  <dcterms:created xsi:type="dcterms:W3CDTF">2012-02-06T18:50:19Z</dcterms:created>
  <dcterms:modified xsi:type="dcterms:W3CDTF">2022-04-10T18:56:13Z</dcterms:modified>
</cp:coreProperties>
</file>